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8" r:id="rId1"/>
    <p:sldMasterId id="2147483746" r:id="rId2"/>
    <p:sldMasterId id="2147483734" r:id="rId3"/>
    <p:sldMasterId id="2147483722" r:id="rId4"/>
    <p:sldMasterId id="2147483710" r:id="rId5"/>
    <p:sldMasterId id="2147483698" r:id="rId6"/>
    <p:sldMasterId id="2147483686" r:id="rId7"/>
  </p:sldMasterIdLst>
  <p:notesMasterIdLst>
    <p:notesMasterId r:id="rId21"/>
  </p:notesMasterIdLst>
  <p:sldIdLst>
    <p:sldId id="256" r:id="rId8"/>
    <p:sldId id="269" r:id="rId9"/>
    <p:sldId id="280" r:id="rId10"/>
    <p:sldId id="281" r:id="rId11"/>
    <p:sldId id="292" r:id="rId12"/>
    <p:sldId id="286" r:id="rId13"/>
    <p:sldId id="287" r:id="rId14"/>
    <p:sldId id="288" r:id="rId15"/>
    <p:sldId id="289" r:id="rId16"/>
    <p:sldId id="291" r:id="rId17"/>
    <p:sldId id="282" r:id="rId18"/>
    <p:sldId id="283" r:id="rId19"/>
    <p:sldId id="272" r:id="rId20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ggles, Steve (ESD)" initials="RS(" lastIdx="1" clrIdx="0">
    <p:extLst>
      <p:ext uri="{19B8F6BF-5375-455C-9EA6-DF929625EA0E}">
        <p15:presenceInfo xmlns:p15="http://schemas.microsoft.com/office/powerpoint/2012/main" userId="S-1-5-21-1614895754-1770027372-725345543-90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650A"/>
    <a:srgbClr val="CCB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87079" autoAdjust="0"/>
  </p:normalViewPr>
  <p:slideViewPr>
    <p:cSldViewPr snapToGrid="0">
      <p:cViewPr varScale="1">
        <p:scale>
          <a:sx n="77" d="100"/>
          <a:sy n="77" d="100"/>
        </p:scale>
        <p:origin x="782" y="67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-39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99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42D75BA-F5AD-43CC-8E79-421B3D2388B7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BC27833-4EA7-47EF-B851-468675FE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0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27833-4EA7-47EF-B851-468675FED3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21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27833-4EA7-47EF-B851-468675FED3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33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510"/>
              </a:spcAft>
              <a:defRPr/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27833-4EA7-47EF-B851-468675FED3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09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510"/>
              </a:spcAft>
              <a:defRPr/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27833-4EA7-47EF-B851-468675FED3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45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27833-4EA7-47EF-B851-468675FED3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8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510"/>
              </a:spcAft>
              <a:defRPr/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27833-4EA7-47EF-B851-468675FED3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510"/>
              </a:spcAft>
              <a:defRPr/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27833-4EA7-47EF-B851-468675FED3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55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27833-4EA7-47EF-B851-468675FED3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64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75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169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169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0" name="Rectangle 23"/>
          <p:cNvSpPr/>
          <p:nvPr/>
        </p:nvSpPr>
        <p:spPr>
          <a:xfrm>
            <a:off x="10681651" y="0"/>
            <a:ext cx="1508009" cy="6858000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2">
              <a:lumMod val="75000"/>
              <a:alpha val="3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Rectangle 25"/>
          <p:cNvSpPr/>
          <p:nvPr/>
        </p:nvSpPr>
        <p:spPr>
          <a:xfrm>
            <a:off x="10407535" y="-8467"/>
            <a:ext cx="1784464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Isosceles Triangle 61"/>
          <p:cNvSpPr/>
          <p:nvPr/>
        </p:nvSpPr>
        <p:spPr>
          <a:xfrm>
            <a:off x="9676015" y="3048000"/>
            <a:ext cx="2515985" cy="3810000"/>
          </a:xfrm>
          <a:prstGeom prst="triangle">
            <a:avLst>
              <a:gd name="adj" fmla="val 100000"/>
            </a:avLst>
          </a:prstGeom>
          <a:solidFill>
            <a:schemeClr val="accent2">
              <a:lumMod val="50000"/>
              <a:alpha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Rectangle 27"/>
          <p:cNvSpPr/>
          <p:nvPr/>
        </p:nvSpPr>
        <p:spPr>
          <a:xfrm>
            <a:off x="9210502" y="0"/>
            <a:ext cx="29791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4" name="Rectangle 28"/>
          <p:cNvSpPr/>
          <p:nvPr/>
        </p:nvSpPr>
        <p:spPr>
          <a:xfrm>
            <a:off x="11239396" y="-8467"/>
            <a:ext cx="95026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2">
              <a:lumMod val="5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Rectangle 29"/>
          <p:cNvSpPr/>
          <p:nvPr/>
        </p:nvSpPr>
        <p:spPr>
          <a:xfrm>
            <a:off x="11188931" y="-8467"/>
            <a:ext cx="1000728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  <a:alpha val="5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6" name="Isosceles Triangle 65"/>
          <p:cNvSpPr/>
          <p:nvPr/>
        </p:nvSpPr>
        <p:spPr>
          <a:xfrm>
            <a:off x="10851168" y="3589867"/>
            <a:ext cx="1338492" cy="3268133"/>
          </a:xfrm>
          <a:prstGeom prst="triangle">
            <a:avLst>
              <a:gd name="adj" fmla="val 10000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Isosceles Triangle 67"/>
          <p:cNvSpPr/>
          <p:nvPr userDrawn="1"/>
        </p:nvSpPr>
        <p:spPr>
          <a:xfrm rot="10800000" flipH="1">
            <a:off x="-1" y="-2"/>
            <a:ext cx="931025" cy="3424846"/>
          </a:xfrm>
          <a:prstGeom prst="triangle">
            <a:avLst>
              <a:gd name="adj" fmla="val 0"/>
            </a:avLst>
          </a:prstGeom>
          <a:solidFill>
            <a:srgbClr val="D465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36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2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383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8966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208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2759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202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012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680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045A-CFBE-42C0-A63A-A3419C20B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87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045A-CFBE-42C0-A63A-A3419C20B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1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97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045A-CFBE-42C0-A63A-A3419C20B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66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045A-CFBE-42C0-A63A-A3419C20B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02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045A-CFBE-42C0-A63A-A3419C20B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06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045A-CFBE-42C0-A63A-A3419C20B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6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045A-CFBE-42C0-A63A-A3419C20B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417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045A-CFBE-42C0-A63A-A3419C20B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59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045A-CFBE-42C0-A63A-A3419C20B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844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045A-CFBE-42C0-A63A-A3419C20B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009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045A-CFBE-42C0-A63A-A3419C20B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58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F3B3-0B01-482B-8071-E5CB1ED2A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7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11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F3B3-0B01-482B-8071-E5CB1ED2A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870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F3B3-0B01-482B-8071-E5CB1ED2A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630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F3B3-0B01-482B-8071-E5CB1ED2A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76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F3B3-0B01-482B-8071-E5CB1ED2A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28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F3B3-0B01-482B-8071-E5CB1ED2A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317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F3B3-0B01-482B-8071-E5CB1ED2A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729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F3B3-0B01-482B-8071-E5CB1ED2A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964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F3B3-0B01-482B-8071-E5CB1ED2A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839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F3B3-0B01-482B-8071-E5CB1ED2A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646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F3B3-0B01-482B-8071-E5CB1ED2A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2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6417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4325-7547-4B00-A909-2937F6B9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42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4325-7547-4B00-A909-2937F6B9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403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4325-7547-4B00-A909-2937F6B9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397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4325-7547-4B00-A909-2937F6B9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704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4325-7547-4B00-A909-2937F6B9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444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4325-7547-4B00-A909-2937F6B9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936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4325-7547-4B00-A909-2937F6B9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506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4325-7547-4B00-A909-2937F6B9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157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4325-7547-4B00-A909-2937F6B9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483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4325-7547-4B00-A909-2937F6B9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4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42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4325-7547-4B00-A909-2937F6B9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259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97A7-DB73-4075-880E-C4CA37D48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358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97A7-DB73-4075-880E-C4CA37D48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600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97A7-DB73-4075-880E-C4CA37D48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217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97A7-DB73-4075-880E-C4CA37D48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075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97A7-DB73-4075-880E-C4CA37D48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078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97A7-DB73-4075-880E-C4CA37D48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3876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97A7-DB73-4075-880E-C4CA37D48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341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97A7-DB73-4075-880E-C4CA37D48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3337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97A7-DB73-4075-880E-C4CA37D48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4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6986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97A7-DB73-4075-880E-C4CA37D48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3775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97A7-DB73-4075-880E-C4CA37D48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637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53C-3AB9-44CA-A483-01DF21876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572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53C-3AB9-44CA-A483-01DF21876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5810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53C-3AB9-44CA-A483-01DF21876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1669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53C-3AB9-44CA-A483-01DF21876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003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53C-3AB9-44CA-A483-01DF21876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0598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53C-3AB9-44CA-A483-01DF21876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35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53C-3AB9-44CA-A483-01DF21876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8074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53C-3AB9-44CA-A483-01DF21876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8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180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53C-3AB9-44CA-A483-01DF21876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4728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53C-3AB9-44CA-A483-01DF21876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7405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F53C-3AB9-44CA-A483-01DF21876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293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8B0A-FFFE-4D24-9D81-B7819F8E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4178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8B0A-FFFE-4D24-9D81-B7819F8E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412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8B0A-FFFE-4D24-9D81-B7819F8E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8087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8B0A-FFFE-4D24-9D81-B7819F8E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8596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8B0A-FFFE-4D24-9D81-B7819F8E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3133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8B0A-FFFE-4D24-9D81-B7819F8E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4371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8B0A-FFFE-4D24-9D81-B7819F8E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5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344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8B0A-FFFE-4D24-9D81-B7819F8E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1593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8B0A-FFFE-4D24-9D81-B7819F8E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1916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8B0A-FFFE-4D24-9D81-B7819F8E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769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8B0A-FFFE-4D24-9D81-B7819F8E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1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19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Rectangle 23"/>
          <p:cNvSpPr/>
          <p:nvPr userDrawn="1"/>
        </p:nvSpPr>
        <p:spPr>
          <a:xfrm>
            <a:off x="10681651" y="0"/>
            <a:ext cx="1508009" cy="6858000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2">
              <a:lumMod val="75000"/>
              <a:alpha val="3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5"/>
          <p:cNvSpPr/>
          <p:nvPr userDrawn="1"/>
        </p:nvSpPr>
        <p:spPr>
          <a:xfrm>
            <a:off x="10407535" y="-8467"/>
            <a:ext cx="1784464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31"/>
          <p:cNvSpPr/>
          <p:nvPr userDrawn="1"/>
        </p:nvSpPr>
        <p:spPr>
          <a:xfrm>
            <a:off x="9676015" y="3048000"/>
            <a:ext cx="2515985" cy="3810000"/>
          </a:xfrm>
          <a:prstGeom prst="triangle">
            <a:avLst>
              <a:gd name="adj" fmla="val 100000"/>
            </a:avLst>
          </a:prstGeom>
          <a:solidFill>
            <a:schemeClr val="accent2">
              <a:lumMod val="50000"/>
              <a:alpha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7"/>
          <p:cNvSpPr/>
          <p:nvPr userDrawn="1"/>
        </p:nvSpPr>
        <p:spPr>
          <a:xfrm>
            <a:off x="9210502" y="0"/>
            <a:ext cx="29791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8"/>
          <p:cNvSpPr/>
          <p:nvPr userDrawn="1"/>
        </p:nvSpPr>
        <p:spPr>
          <a:xfrm>
            <a:off x="11239396" y="-8467"/>
            <a:ext cx="95026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2">
              <a:lumMod val="5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9"/>
          <p:cNvSpPr/>
          <p:nvPr userDrawn="1"/>
        </p:nvSpPr>
        <p:spPr>
          <a:xfrm>
            <a:off x="11188931" y="-8467"/>
            <a:ext cx="1000728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  <a:alpha val="5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35"/>
          <p:cNvSpPr/>
          <p:nvPr userDrawn="1"/>
        </p:nvSpPr>
        <p:spPr>
          <a:xfrm>
            <a:off x="10851168" y="3589867"/>
            <a:ext cx="1338492" cy="3268133"/>
          </a:xfrm>
          <a:prstGeom prst="triangle">
            <a:avLst>
              <a:gd name="adj" fmla="val 10000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Isosceles Triangle 36"/>
          <p:cNvSpPr/>
          <p:nvPr userDrawn="1"/>
        </p:nvSpPr>
        <p:spPr>
          <a:xfrm rot="10800000" flipH="1" flipV="1">
            <a:off x="0" y="3441468"/>
            <a:ext cx="615142" cy="3416531"/>
          </a:xfrm>
          <a:prstGeom prst="triangle">
            <a:avLst>
              <a:gd name="adj" fmla="val 0"/>
            </a:avLst>
          </a:prstGeom>
          <a:solidFill>
            <a:srgbClr val="D465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858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85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D4650A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D4650A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D4650A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D4650A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D4650A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7045A-CFBE-42C0-A63A-A3419C20B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5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2F3B3-0B01-482B-8071-E5CB1ED2AE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2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A4325-7547-4B00-A909-2937F6B9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6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97A7-DB73-4075-880E-C4CA37D48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3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FF53C-3AB9-44CA-A483-01DF21876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7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C8B0A-FFFE-4D24-9D81-B7819F8E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6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702021"/>
            <a:ext cx="7766936" cy="1030786"/>
          </a:xfrm>
        </p:spPr>
        <p:txBody>
          <a:bodyPr/>
          <a:lstStyle/>
          <a:p>
            <a:pPr algn="l"/>
            <a:r>
              <a:rPr lang="en-US" sz="3400" b="1" dirty="0" smtClean="0"/>
              <a:t>Washington State</a:t>
            </a:r>
            <a:br>
              <a:rPr lang="en-US" sz="3400" b="1" dirty="0" smtClean="0"/>
            </a:br>
            <a:r>
              <a:rPr lang="en-US" sz="3400" b="1" dirty="0" smtClean="0"/>
              <a:t>Employment Security Department</a:t>
            </a:r>
            <a:endParaRPr lang="en-US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024620"/>
            <a:ext cx="8554298" cy="3412354"/>
          </a:xfrm>
        </p:spPr>
        <p:txBody>
          <a:bodyPr>
            <a:normAutofit fontScale="62500" lnSpcReduction="20000"/>
          </a:bodyPr>
          <a:lstStyle/>
          <a:p>
            <a:pPr algn="l">
              <a:spcBef>
                <a:spcPts val="0"/>
              </a:spcBef>
            </a:pPr>
            <a:r>
              <a:rPr lang="en-US" sz="4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ESD high-priority bills – 2018 legislative session</a:t>
            </a:r>
            <a:endParaRPr lang="en-US" altLang="en-US" sz="4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spcBef>
                <a:spcPct val="5000"/>
              </a:spcBef>
              <a:buClrTx/>
              <a:buSzTx/>
            </a:pPr>
            <a:endParaRPr lang="en-US" alt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spcBef>
                <a:spcPct val="5000"/>
              </a:spcBef>
              <a:buClrTx/>
              <a:buSzTx/>
            </a:pPr>
            <a:endParaRPr lang="en-US" alt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spcBef>
                <a:spcPct val="5000"/>
              </a:spcBef>
              <a:buClrTx/>
              <a:buSzTx/>
            </a:pPr>
            <a:endParaRPr lang="en-US" alt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spcBef>
                <a:spcPct val="5000"/>
              </a:spcBef>
              <a:buClrTx/>
              <a:buSzTx/>
            </a:pPr>
            <a:endParaRPr lang="en-US" alt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spcBef>
                <a:spcPct val="5000"/>
              </a:spcBef>
              <a:buClrTx/>
              <a:buSzTx/>
            </a:pPr>
            <a:r>
              <a:rPr lang="en-US" altLang="en-US" sz="3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Nick Streuli, Director</a:t>
            </a:r>
          </a:p>
          <a:p>
            <a:pPr algn="l">
              <a:spcBef>
                <a:spcPct val="5000"/>
              </a:spcBef>
              <a:buClrTx/>
              <a:buSzTx/>
            </a:pPr>
            <a:r>
              <a:rPr lang="en-US" altLang="en-US" sz="3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Legislative &amp; Executive Operations</a:t>
            </a:r>
            <a:r>
              <a:rPr lang="en-US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alt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spcBef>
                <a:spcPct val="5000"/>
              </a:spcBef>
              <a:buClrTx/>
              <a:buSzTx/>
            </a:pPr>
            <a:r>
              <a:rPr lang="en-US" altLang="en-US" sz="2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Employment Security Advisory Committee</a:t>
            </a:r>
          </a:p>
          <a:p>
            <a:pPr algn="l">
              <a:spcBef>
                <a:spcPct val="5000"/>
              </a:spcBef>
              <a:buClrTx/>
              <a:buSzTx/>
            </a:pPr>
            <a:r>
              <a:rPr lang="en-US" altLang="en-US" sz="2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April 25, 2018</a:t>
            </a:r>
            <a:endParaRPr lang="en-US" sz="2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970" y="5602592"/>
            <a:ext cx="5486411" cy="478537"/>
          </a:xfrm>
          <a:prstGeom prst="rect">
            <a:avLst/>
          </a:prstGeom>
          <a:effectLst>
            <a:outerShdw sx="1000" sy="1000" algn="ctr" rotWithShape="0">
              <a:schemeClr val="bg1"/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46880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1918"/>
          </a:xfrm>
        </p:spPr>
        <p:txBody>
          <a:bodyPr>
            <a:normAutofit/>
          </a:bodyPr>
          <a:lstStyle/>
          <a:p>
            <a:r>
              <a:rPr lang="en-US" sz="2500" b="1" dirty="0"/>
              <a:t>2SSB 6274 - Helping foster and homeless youth complete apprenticeships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Creates Passports to Careers Program.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Purpose: To help former foster children and homeless youth access and complete registered apprenticeships or trade programs.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ESD tasks: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Participate in advisory committee</a:t>
            </a: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Provide input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Washington Student Achievement Council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Approve Washington Student Achievement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Council contract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US" sz="2200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300" y="641277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7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265" y="629478"/>
            <a:ext cx="8596669" cy="1320800"/>
          </a:xfrm>
        </p:spPr>
        <p:txBody>
          <a:bodyPr>
            <a:normAutofit/>
          </a:bodyPr>
          <a:lstStyle/>
          <a:p>
            <a:r>
              <a:rPr lang="en-US" sz="2800" b="1" dirty="0"/>
              <a:t>E3SHB 1482 – </a:t>
            </a:r>
            <a:r>
              <a:rPr lang="en-US" sz="2800" b="1" dirty="0" err="1"/>
              <a:t>WorkFirst</a:t>
            </a:r>
            <a:r>
              <a:rPr lang="en-US" sz="2800" b="1" dirty="0"/>
              <a:t> poverty reduction oversight task force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408" y="5983776"/>
            <a:ext cx="1673632" cy="6136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5943" y="632396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42648" y="2474842"/>
            <a:ext cx="9063567" cy="3815765"/>
          </a:xfrm>
        </p:spPr>
        <p:txBody>
          <a:bodyPr anchor="t">
            <a:noAutofit/>
          </a:bodyPr>
          <a:lstStyle/>
          <a:p>
            <a:r>
              <a:rPr lang="en-US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Expands mission of existing Legislative-Executive </a:t>
            </a:r>
            <a:r>
              <a:rPr lang="en-US" sz="2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WorkFirst</a:t>
            </a:r>
            <a:r>
              <a:rPr lang="en-US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Oversight Task Force to include reducing intergenerational poverty.</a:t>
            </a:r>
            <a:br>
              <a:rPr lang="en-US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ESD task: Continue serving on task force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800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E2SHB 1600 – Increasing the career and college readiness of public school students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408" y="5983776"/>
            <a:ext cx="1673632" cy="6136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" y="641277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9063567" cy="4360208"/>
          </a:xfrm>
        </p:spPr>
        <p:txBody>
          <a:bodyPr anchor="ctr">
            <a:noAutofit/>
          </a:bodyPr>
          <a:lstStyle/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Requires Office of the Superintendent of Public Instruction (OSPI) to establish work-integrated learning initiative.</a:t>
            </a:r>
            <a:b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lvl="0"/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Requires OSPI to consult with ESD and Workforce Training and Education Coordinating Board to establish work-integrated learning advisory committee.</a:t>
            </a:r>
            <a:b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ESD tasks: </a:t>
            </a: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Provide input to OSPI regarding advisory committee </a:t>
            </a: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OSPI asks, serve as committee member</a:t>
            </a: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13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1839" y="489714"/>
            <a:ext cx="4821382" cy="988103"/>
          </a:xfrm>
        </p:spPr>
        <p:txBody>
          <a:bodyPr>
            <a:no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408" y="5983776"/>
            <a:ext cx="1673632" cy="6136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60120" y="0"/>
            <a:ext cx="5969924" cy="6857999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400" dirty="0" smtClean="0">
                <a:solidFill>
                  <a:srgbClr val="003366"/>
                </a:solidFill>
                <a:latin typeface="Arial" charset="0"/>
                <a:ea typeface="ＭＳ Ｐゴシック" pitchFamily="34" charset="-128"/>
              </a:rPr>
              <a:t>Nick Streuli</a:t>
            </a:r>
            <a:endParaRPr lang="es-MX" sz="2400" dirty="0">
              <a:solidFill>
                <a:srgbClr val="003366"/>
              </a:solidFill>
              <a:latin typeface="Arial" charset="0"/>
              <a:ea typeface="ＭＳ Ｐゴシック" pitchFamily="34" charset="-128"/>
            </a:endParaRPr>
          </a:p>
          <a:p>
            <a:pPr lvl="0">
              <a:spcBef>
                <a:spcPct val="0"/>
              </a:spcBef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Director,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Legislative and Executive Operations</a:t>
            </a:r>
          </a:p>
          <a:p>
            <a:pPr lvl="0">
              <a:spcBef>
                <a:spcPct val="0"/>
              </a:spcBef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Washington State Employment Security Department</a:t>
            </a:r>
          </a:p>
          <a:p>
            <a:pPr lvl="0">
              <a:spcBef>
                <a:spcPct val="0"/>
              </a:spcBef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360) 485-5175</a:t>
            </a:r>
          </a:p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ＭＳ Ｐゴシック" pitchFamily="34" charset="-128"/>
              </a:rPr>
              <a:t>nstreuli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ＭＳ Ｐゴシック" pitchFamily="34" charset="-128"/>
              </a:rPr>
              <a:t>@esd.wa.gov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" y="641277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2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ESD high-priority bills that passed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97821" y="1651518"/>
            <a:ext cx="8953699" cy="433225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Two ESD agency request bills: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SHB 2703 – “Reasonable assurance” bill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HB 2702 – Paid Family Medical Leave technical corrections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Additional bills that affect ESD: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ESSB 6199 – Consumer-directed employer program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EHB 2957 – Finfish (Atlantic salmon)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2SSB 6274 – Foster / homeless youth apprenticeships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E3SHB 1482 –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WorkFirst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poverty reduction oversight task force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E2SHB 1600 – Increasing the career and college readiness of public school students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408" y="5983776"/>
            <a:ext cx="1673632" cy="6136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" y="641277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8238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SHB 2703 – “Reasonable assurance” bill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408" y="5983776"/>
            <a:ext cx="1673632" cy="6136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" y="641277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7333" y="1389185"/>
            <a:ext cx="9063567" cy="4594591"/>
          </a:xfrm>
        </p:spPr>
        <p:txBody>
          <a:bodyPr anchor="ctr">
            <a:noAutofit/>
          </a:bodyPr>
          <a:lstStyle/>
          <a:p>
            <a:r>
              <a:rPr lang="en-US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ESD request bill</a:t>
            </a:r>
          </a:p>
          <a:p>
            <a:endParaRPr lang="en-US" sz="2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Implements U.S. Department of Labor (USDOL) interpretation of “reasonable assurance”</a:t>
            </a:r>
          </a:p>
          <a:p>
            <a:pPr marL="0" indent="0">
              <a:buNone/>
            </a:pPr>
            <a:endParaRPr lang="en-US" sz="2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Applies to weeks of unemployment claimed on or after October 1, 2018</a:t>
            </a:r>
          </a:p>
        </p:txBody>
      </p:sp>
    </p:spTree>
    <p:extLst>
      <p:ext uri="{BB962C8B-B14F-4D97-AF65-F5344CB8AC3E}">
        <p14:creationId xmlns:p14="http://schemas.microsoft.com/office/powerpoint/2010/main" val="199677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SHB 2703 – “Reasonable assurance” bill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408" y="5983776"/>
            <a:ext cx="1673632" cy="6136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" y="641277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7334" y="1696017"/>
            <a:ext cx="9063567" cy="4594591"/>
          </a:xfrm>
        </p:spPr>
        <p:txBody>
          <a:bodyPr anchor="ctr">
            <a:noAutofit/>
          </a:bodyPr>
          <a:lstStyle/>
          <a:p>
            <a:r>
              <a:rPr lang="en-US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December 2016 - USDOL published Unemployment Insurance Program Letter No. 05-17.</a:t>
            </a:r>
            <a:br>
              <a:rPr lang="en-US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Changes eligibility for unemployment compensation for school employees, both certified and classified.</a:t>
            </a:r>
            <a:b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conform with the new federal requirements, ESD needed to update several sections of Title 50.</a:t>
            </a:r>
            <a:b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52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06" y="609600"/>
            <a:ext cx="8596668" cy="696686"/>
          </a:xfrm>
        </p:spPr>
        <p:txBody>
          <a:bodyPr>
            <a:noAutofit/>
          </a:bodyPr>
          <a:lstStyle/>
          <a:p>
            <a:r>
              <a:rPr lang="en-US" dirty="0"/>
              <a:t>SHB 2703 – “Reasonable assurance” bill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9349"/>
            <a:ext cx="8596668" cy="430201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States must apply three tests to determine whether school employees are eligible for unemployment compensation during school breaks:</a:t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 there prerequisites to employment?</a:t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Does the employee have a contract?</a:t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Does the employee have reasonable assurance?</a:t>
            </a:r>
          </a:p>
        </p:txBody>
      </p:sp>
      <p:sp>
        <p:nvSpPr>
          <p:cNvPr id="4" name="Rectangle 3"/>
          <p:cNvSpPr/>
          <p:nvPr/>
        </p:nvSpPr>
        <p:spPr>
          <a:xfrm>
            <a:off x="5942753" y="324433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" y="641277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SHB 2703 – “Reasonable assurance” bill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0871"/>
            <a:ext cx="8596668" cy="4550492"/>
          </a:xfrm>
        </p:spPr>
        <p:txBody>
          <a:bodyPr>
            <a:normAutofit/>
          </a:bodyPr>
          <a:lstStyle/>
          <a:p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ESD needs to update some WAC sections to implement the bill. Process:</a:t>
            </a:r>
            <a:b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CR-101 – ESD filed on March 30, 2018. </a:t>
            </a:r>
            <a:b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Stakeholder draft – ESD </a:t>
            </a:r>
            <a:r>
              <a:rPr lang="en-US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released at end </a:t>
            </a:r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</a:t>
            </a:r>
            <a:r>
              <a:rPr lang="en-US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April, comments due </a:t>
            </a:r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by mid-May.</a:t>
            </a: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CR-102 – ESD will file by end of May. Agency will hold rule hearing in the summer.</a:t>
            </a:r>
            <a:b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Rule effective date – By end of summer.</a:t>
            </a:r>
          </a:p>
          <a:p>
            <a:pPr lvl="1"/>
            <a:endParaRPr lang="en-US" sz="3000" dirty="0"/>
          </a:p>
          <a:p>
            <a:pPr lvl="1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" y="641277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8649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HB 2702 – Technical fixes to Paid Family Medical Leave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74843"/>
            <a:ext cx="8596668" cy="356651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ESD request bill.</a:t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Makes necessary technical changes to the Paid Family Medical Leave law.</a:t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Goes into effect June 6, 2018.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" y="641277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16165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ESSB 6199 – Consumer-directed employer program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Request bill from DSHS. </a:t>
            </a:r>
            <a:b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Moves administration of Individual Providers from DSHS to a third-party entity called a Consumer-Directed Employer.</a:t>
            </a:r>
            <a:b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ESD tasks: Make IT updates, inform ESD staff.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" y="641277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14721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65584"/>
            <a:ext cx="8596668" cy="976604"/>
          </a:xfrm>
        </p:spPr>
        <p:txBody>
          <a:bodyPr>
            <a:normAutofit/>
          </a:bodyPr>
          <a:lstStyle/>
          <a:p>
            <a:r>
              <a:rPr lang="en-US" sz="2500" b="1" dirty="0"/>
              <a:t>EHB 2957 - Reducing escape of nonnative finfish from marine finfish aquaculture facilities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38739"/>
            <a:ext cx="8596668" cy="4202623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Requires state agencies to stop granting permits for Atlantic salmon aquaculture.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Expands definition of "dislocated worker" to include people who separate from employment as a result of the bill.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These workers will be eligible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Training Benefits.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ESD tasks: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 criteria to application for training benefits</a:t>
            </a: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Inform ESD staff</a:t>
            </a:r>
          </a:p>
          <a:p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" y="641277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3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11241</TotalTime>
  <Words>367</Words>
  <Application>Microsoft Office PowerPoint</Application>
  <PresentationFormat>Widescreen</PresentationFormat>
  <Paragraphs>100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Trebuchet MS</vt:lpstr>
      <vt:lpstr>Wingdings 3</vt:lpstr>
      <vt:lpstr>Facet</vt:lpstr>
      <vt:lpstr>5_Custom Design</vt:lpstr>
      <vt:lpstr>4_Custom Design</vt:lpstr>
      <vt:lpstr>3_Custom Design</vt:lpstr>
      <vt:lpstr>2_Custom Design</vt:lpstr>
      <vt:lpstr>1_Custom Design</vt:lpstr>
      <vt:lpstr>Custom Design</vt:lpstr>
      <vt:lpstr>Washington State Employment Security Department</vt:lpstr>
      <vt:lpstr>ESD high-priority bills that passed</vt:lpstr>
      <vt:lpstr>SHB 2703 – “Reasonable assurance” bill</vt:lpstr>
      <vt:lpstr>SHB 2703 – “Reasonable assurance” bill</vt:lpstr>
      <vt:lpstr>SHB 2703 – “Reasonable assurance” bill</vt:lpstr>
      <vt:lpstr>SHB 2703 – “Reasonable assurance” bill</vt:lpstr>
      <vt:lpstr>HB 2702 – Technical fixes to Paid Family Medical Leave law</vt:lpstr>
      <vt:lpstr>ESSB 6199 – Consumer-directed employer program</vt:lpstr>
      <vt:lpstr>EHB 2957 - Reducing escape of nonnative finfish from marine finfish aquaculture facilities</vt:lpstr>
      <vt:lpstr>2SSB 6274 - Helping foster and homeless youth complete apprenticeships</vt:lpstr>
      <vt:lpstr>E3SHB 1482 – WorkFirst poverty reduction oversight task force</vt:lpstr>
      <vt:lpstr>E2SHB 1600 – Increasing the career and college readiness of public school students</vt:lpstr>
      <vt:lpstr>Questions?</vt:lpstr>
    </vt:vector>
  </TitlesOfParts>
  <Company>ESD - State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Ruggles, Steve (ESD)</dc:creator>
  <cp:lastModifiedBy>Stoner, Bianca (ESD)</cp:lastModifiedBy>
  <cp:revision>302</cp:revision>
  <cp:lastPrinted>2018-04-23T19:18:37Z</cp:lastPrinted>
  <dcterms:created xsi:type="dcterms:W3CDTF">2016-09-20T13:58:55Z</dcterms:created>
  <dcterms:modified xsi:type="dcterms:W3CDTF">2018-04-23T21:15:40Z</dcterms:modified>
</cp:coreProperties>
</file>