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58" r:id="rId6"/>
    <p:sldId id="262" r:id="rId7"/>
    <p:sldId id="263" r:id="rId8"/>
    <p:sldId id="265" r:id="rId9"/>
    <p:sldId id="267" r:id="rId10"/>
    <p:sldId id="269" r:id="rId11"/>
    <p:sldId id="272" r:id="rId12"/>
    <p:sldId id="273" r:id="rId13"/>
    <p:sldId id="274" r:id="rId14"/>
    <p:sldId id="275" r:id="rId15"/>
    <p:sldId id="276" r:id="rId16"/>
    <p:sldId id="277" r:id="rId17"/>
    <p:sldId id="278" r:id="rId18"/>
    <p:sldId id="280" r:id="rId19"/>
    <p:sldId id="289" r:id="rId20"/>
    <p:sldId id="282" r:id="rId21"/>
    <p:sldId id="285" r:id="rId22"/>
    <p:sldId id="281" r:id="rId23"/>
    <p:sldId id="286"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193"/>
    <a:srgbClr val="EA8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79" d="100"/>
          <a:sy n="79" d="100"/>
        </p:scale>
        <p:origin x="7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4C0B4-1DF5-4A14-9D95-96DBF4BCD53C}"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27ACB-0333-4EAE-BF1D-8EED91FD3148}" type="slidenum">
              <a:rPr lang="en-US" smtClean="0"/>
              <a:t>‹#›</a:t>
            </a:fld>
            <a:endParaRPr lang="en-US"/>
          </a:p>
        </p:txBody>
      </p:sp>
    </p:spTree>
    <p:extLst>
      <p:ext uri="{BB962C8B-B14F-4D97-AF65-F5344CB8AC3E}">
        <p14:creationId xmlns:p14="http://schemas.microsoft.com/office/powerpoint/2010/main" val="29757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8621-B642-4601-82F2-770C2B30DB0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961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AFFFA-280C-4CA9-A162-51CBD82872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29025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AFFFA-280C-4CA9-A162-51CBD82872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27062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AFFFA-280C-4CA9-A162-51CBD82872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426688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AFFFA-280C-4CA9-A162-51CBD82872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176940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AFFFA-280C-4CA9-A162-51CBD82872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43360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AFFFA-280C-4CA9-A162-51CBD828723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22812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AFFFA-280C-4CA9-A162-51CBD8287234}"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390908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AFFFA-280C-4CA9-A162-51CBD8287234}"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122448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AFFFA-280C-4CA9-A162-51CBD8287234}"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260418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AFFFA-280C-4CA9-A162-51CBD828723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310705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AFFFA-280C-4CA9-A162-51CBD828723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43F82-B1AD-4A06-87E5-2A4CFB1CDF11}" type="slidenum">
              <a:rPr lang="en-US" smtClean="0"/>
              <a:t>‹#›</a:t>
            </a:fld>
            <a:endParaRPr lang="en-US"/>
          </a:p>
        </p:txBody>
      </p:sp>
    </p:spTree>
    <p:extLst>
      <p:ext uri="{BB962C8B-B14F-4D97-AF65-F5344CB8AC3E}">
        <p14:creationId xmlns:p14="http://schemas.microsoft.com/office/powerpoint/2010/main" val="262503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AFFFA-280C-4CA9-A162-51CBD8287234}"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43F82-B1AD-4A06-87E5-2A4CFB1CDF11}" type="slidenum">
              <a:rPr lang="en-US" smtClean="0"/>
              <a:t>‹#›</a:t>
            </a:fld>
            <a:endParaRPr lang="en-US"/>
          </a:p>
        </p:txBody>
      </p:sp>
    </p:spTree>
    <p:extLst>
      <p:ext uri="{BB962C8B-B14F-4D97-AF65-F5344CB8AC3E}">
        <p14:creationId xmlns:p14="http://schemas.microsoft.com/office/powerpoint/2010/main" val="198184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5.jpeg"/><Relationship Id="rId4" Type="http://schemas.openxmlformats.org/officeDocument/2006/relationships/image" Target="cid:image009.jpg@01D36F54.CAFB500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g"/><Relationship Id="rId7" Type="http://schemas.openxmlformats.org/officeDocument/2006/relationships/image" Target="cid:image013.png@01D36F54.CAFB500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cid:image009.jpg@01D36F54.CAFB5000" TargetMode="External"/><Relationship Id="rId4" Type="http://schemas.openxmlformats.org/officeDocument/2006/relationships/image" Target="../media/image3.jpe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jp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7592" y="3460720"/>
            <a:ext cx="9674352" cy="2532755"/>
          </a:xfrm>
        </p:spPr>
        <p:txBody>
          <a:bodyPr>
            <a:normAutofit/>
          </a:bodyPr>
          <a:lstStyle/>
          <a:p>
            <a:r>
              <a:rPr lang="en-US" sz="4000" b="1" cap="small" dirty="0" smtClean="0">
                <a:solidFill>
                  <a:srgbClr val="EA855B"/>
                </a:solidFill>
                <a:latin typeface="Arial Narrow" panose="020B0606020202030204" pitchFamily="34" charset="0"/>
              </a:rPr>
              <a:t>Locally Developed Career Connected Learning</a:t>
            </a:r>
          </a:p>
          <a:p>
            <a:r>
              <a:rPr lang="en-US" sz="3200" dirty="0" smtClean="0">
                <a:solidFill>
                  <a:srgbClr val="156193"/>
                </a:solidFill>
                <a:latin typeface="Arial Narrow" panose="020B0606020202030204" pitchFamily="34" charset="0"/>
              </a:rPr>
              <a:t>Employment Security Advisory Committee</a:t>
            </a:r>
          </a:p>
          <a:p>
            <a:r>
              <a:rPr lang="en-US" dirty="0" smtClean="0">
                <a:solidFill>
                  <a:srgbClr val="156193"/>
                </a:solidFill>
                <a:latin typeface="Arial Narrow" panose="020B0606020202030204" pitchFamily="34" charset="0"/>
              </a:rPr>
              <a:t>April 25, 2018</a:t>
            </a:r>
            <a:endParaRPr lang="en-US" dirty="0">
              <a:solidFill>
                <a:srgbClr val="156193"/>
              </a:solidFill>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896" y="1076182"/>
            <a:ext cx="6121400" cy="1727200"/>
          </a:xfrm>
          <a:prstGeom prst="rect">
            <a:avLst/>
          </a:prstGeom>
        </p:spPr>
      </p:pic>
    </p:spTree>
    <p:extLst>
      <p:ext uri="{BB962C8B-B14F-4D97-AF65-F5344CB8AC3E}">
        <p14:creationId xmlns:p14="http://schemas.microsoft.com/office/powerpoint/2010/main" val="106246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442" y="309726"/>
            <a:ext cx="8763675" cy="6156253"/>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Tree>
    <p:extLst>
      <p:ext uri="{BB962C8B-B14F-4D97-AF65-F5344CB8AC3E}">
        <p14:creationId xmlns:p14="http://schemas.microsoft.com/office/powerpoint/2010/main" val="2142498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p:cNvSpPr/>
          <p:nvPr/>
        </p:nvSpPr>
        <p:spPr>
          <a:xfrm>
            <a:off x="400563" y="1277874"/>
            <a:ext cx="1737360" cy="6400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Grades K-6</a:t>
            </a:r>
          </a:p>
        </p:txBody>
      </p:sp>
      <p:sp>
        <p:nvSpPr>
          <p:cNvPr id="6" name="TextBox 5"/>
          <p:cNvSpPr txBox="1"/>
          <p:nvPr/>
        </p:nvSpPr>
        <p:spPr>
          <a:xfrm>
            <a:off x="509349" y="2130552"/>
            <a:ext cx="1519788" cy="2286000"/>
          </a:xfrm>
          <a:prstGeom prst="rect">
            <a:avLst/>
          </a:prstGeom>
          <a:noFill/>
        </p:spPr>
        <p:txBody>
          <a:bodyPr wrap="square" rtlCol="0">
            <a:spAutoFit/>
          </a:bodyPr>
          <a:lstStyle/>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STEM </a:t>
            </a:r>
            <a:r>
              <a:rPr lang="en-US" sz="1400" dirty="0" smtClean="0">
                <a:solidFill>
                  <a:srgbClr val="156193"/>
                </a:solidFill>
                <a:latin typeface="Arial Narrow" panose="020B0606020202030204" pitchFamily="34" charset="0"/>
              </a:rPr>
              <a:t>Experiences</a:t>
            </a:r>
            <a:br>
              <a:rPr lang="en-US" sz="1400" dirty="0" smtClean="0">
                <a:solidFill>
                  <a:srgbClr val="156193"/>
                </a:solidFill>
                <a:latin typeface="Arial Narrow" panose="020B0606020202030204" pitchFamily="34" charset="0"/>
              </a:rPr>
            </a:br>
            <a:endParaRPr lang="en-US" sz="1400" dirty="0">
              <a:solidFill>
                <a:srgbClr val="156193"/>
              </a:solidFill>
              <a:latin typeface="Arial Narrow" panose="020B0606020202030204" pitchFamily="34" charset="0"/>
            </a:endParaRP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Future Day – visit an employer to learn about </a:t>
            </a:r>
            <a:r>
              <a:rPr lang="en-US" sz="1400" dirty="0" smtClean="0">
                <a:solidFill>
                  <a:srgbClr val="156193"/>
                </a:solidFill>
                <a:latin typeface="Arial Narrow" panose="020B0606020202030204" pitchFamily="34" charset="0"/>
              </a:rPr>
              <a:t>work</a:t>
            </a:r>
          </a:p>
          <a:p>
            <a:endParaRPr lang="en-US" sz="1400" dirty="0">
              <a:solidFill>
                <a:srgbClr val="156193"/>
              </a:solidFill>
              <a:latin typeface="Arial Narrow" panose="020B0606020202030204" pitchFamily="34" charset="0"/>
            </a:endParaRP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Light career exploration</a:t>
            </a:r>
          </a:p>
        </p:txBody>
      </p:sp>
      <p:sp>
        <p:nvSpPr>
          <p:cNvPr id="8" name="Chevron 7"/>
          <p:cNvSpPr>
            <a:spLocks noChangeAspect="1"/>
          </p:cNvSpPr>
          <p:nvPr/>
        </p:nvSpPr>
        <p:spPr>
          <a:xfrm>
            <a:off x="2017133" y="1280160"/>
            <a:ext cx="1737360" cy="6377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Grades 7-8</a:t>
            </a:r>
          </a:p>
        </p:txBody>
      </p:sp>
      <p:sp>
        <p:nvSpPr>
          <p:cNvPr id="9" name="Chevron 8"/>
          <p:cNvSpPr/>
          <p:nvPr/>
        </p:nvSpPr>
        <p:spPr>
          <a:xfrm>
            <a:off x="3663053" y="1280160"/>
            <a:ext cx="1737360" cy="6377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Grade 9</a:t>
            </a:r>
          </a:p>
        </p:txBody>
      </p:sp>
      <p:sp>
        <p:nvSpPr>
          <p:cNvPr id="10" name="Chevron 9"/>
          <p:cNvSpPr/>
          <p:nvPr/>
        </p:nvSpPr>
        <p:spPr>
          <a:xfrm>
            <a:off x="5279623" y="1280160"/>
            <a:ext cx="1737360" cy="6377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Grade 10</a:t>
            </a:r>
          </a:p>
        </p:txBody>
      </p:sp>
      <p:sp>
        <p:nvSpPr>
          <p:cNvPr id="11" name="Chevron 10"/>
          <p:cNvSpPr/>
          <p:nvPr/>
        </p:nvSpPr>
        <p:spPr>
          <a:xfrm>
            <a:off x="6896192" y="1280160"/>
            <a:ext cx="3383280" cy="6377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Grades 11-12</a:t>
            </a:r>
          </a:p>
        </p:txBody>
      </p:sp>
      <p:sp>
        <p:nvSpPr>
          <p:cNvPr id="12" name="Chevron 11"/>
          <p:cNvSpPr/>
          <p:nvPr/>
        </p:nvSpPr>
        <p:spPr>
          <a:xfrm>
            <a:off x="10158683" y="1277874"/>
            <a:ext cx="1737360" cy="6377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12 and beyond</a:t>
            </a:r>
          </a:p>
        </p:txBody>
      </p:sp>
      <p:sp>
        <p:nvSpPr>
          <p:cNvPr id="13" name="TextBox 12"/>
          <p:cNvSpPr txBox="1"/>
          <p:nvPr/>
        </p:nvSpPr>
        <p:spPr>
          <a:xfrm>
            <a:off x="2166653" y="2100465"/>
            <a:ext cx="1432842" cy="2893100"/>
          </a:xfrm>
          <a:prstGeom prst="rect">
            <a:avLst/>
          </a:prstGeom>
          <a:noFill/>
        </p:spPr>
        <p:txBody>
          <a:bodyPr wrap="square" rtlCol="0">
            <a:spAutoFit/>
          </a:bodyPr>
          <a:lstStyle/>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Develop online career plan, updated each </a:t>
            </a:r>
            <a:r>
              <a:rPr lang="en-US" sz="1400" dirty="0" smtClean="0">
                <a:solidFill>
                  <a:srgbClr val="156193"/>
                </a:solidFill>
                <a:latin typeface="Arial Narrow" panose="020B0606020202030204" pitchFamily="34" charset="0"/>
              </a:rPr>
              <a:t>year</a:t>
            </a:r>
            <a:br>
              <a:rPr lang="en-US" sz="1400" dirty="0" smtClean="0">
                <a:solidFill>
                  <a:srgbClr val="156193"/>
                </a:solidFill>
                <a:latin typeface="Arial Narrow" panose="020B0606020202030204" pitchFamily="34" charset="0"/>
              </a:rPr>
            </a:br>
            <a:endParaRPr lang="en-US" sz="1400" dirty="0">
              <a:solidFill>
                <a:srgbClr val="156193"/>
              </a:solidFill>
              <a:latin typeface="Arial Narrow" panose="020B0606020202030204" pitchFamily="34" charset="0"/>
            </a:endParaRP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Job shadows to explore career </a:t>
            </a:r>
            <a:r>
              <a:rPr lang="en-US" sz="1400" dirty="0" smtClean="0">
                <a:solidFill>
                  <a:srgbClr val="156193"/>
                </a:solidFill>
                <a:latin typeface="Arial Narrow" panose="020B0606020202030204" pitchFamily="34" charset="0"/>
              </a:rPr>
              <a:t>options</a:t>
            </a:r>
            <a:br>
              <a:rPr lang="en-US" sz="1400" dirty="0" smtClean="0">
                <a:solidFill>
                  <a:srgbClr val="156193"/>
                </a:solidFill>
                <a:latin typeface="Arial Narrow" panose="020B0606020202030204" pitchFamily="34" charset="0"/>
              </a:rPr>
            </a:br>
            <a:endParaRPr lang="en-US" sz="1400" dirty="0">
              <a:solidFill>
                <a:srgbClr val="156193"/>
              </a:solidFill>
              <a:latin typeface="Arial Narrow" panose="020B0606020202030204" pitchFamily="34" charset="0"/>
            </a:endParaRP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Practice online job </a:t>
            </a:r>
            <a:r>
              <a:rPr lang="en-US" sz="1400" dirty="0" smtClean="0">
                <a:solidFill>
                  <a:srgbClr val="156193"/>
                </a:solidFill>
                <a:latin typeface="Arial Narrow" panose="020B0606020202030204" pitchFamily="34" charset="0"/>
              </a:rPr>
              <a:t>search</a:t>
            </a:r>
            <a:br>
              <a:rPr lang="en-US" sz="1400" dirty="0" smtClean="0">
                <a:solidFill>
                  <a:srgbClr val="156193"/>
                </a:solidFill>
                <a:latin typeface="Arial Narrow" panose="020B0606020202030204" pitchFamily="34" charset="0"/>
              </a:rPr>
            </a:br>
            <a:endParaRPr lang="en-US" sz="1400" dirty="0">
              <a:solidFill>
                <a:srgbClr val="156193"/>
              </a:solidFill>
              <a:latin typeface="Arial Narrow" panose="020B0606020202030204" pitchFamily="34" charset="0"/>
            </a:endParaRP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Write resume</a:t>
            </a:r>
          </a:p>
        </p:txBody>
      </p:sp>
      <p:sp>
        <p:nvSpPr>
          <p:cNvPr id="14" name="TextBox 13"/>
          <p:cNvSpPr txBox="1"/>
          <p:nvPr/>
        </p:nvSpPr>
        <p:spPr>
          <a:xfrm>
            <a:off x="3737884" y="2103120"/>
            <a:ext cx="1587697" cy="2246769"/>
          </a:xfrm>
          <a:prstGeom prst="rect">
            <a:avLst/>
          </a:prstGeom>
          <a:noFill/>
        </p:spPr>
        <p:txBody>
          <a:bodyPr wrap="square" rtlCol="0">
            <a:spAutoFit/>
          </a:bodyPr>
          <a:lstStyle/>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All students choose 3 main career options in their online career </a:t>
            </a:r>
            <a:r>
              <a:rPr lang="en-US" sz="1400" dirty="0" smtClean="0">
                <a:solidFill>
                  <a:srgbClr val="156193"/>
                </a:solidFill>
                <a:latin typeface="Arial Narrow" panose="020B0606020202030204" pitchFamily="34" charset="0"/>
              </a:rPr>
              <a:t>plan</a:t>
            </a:r>
            <a:br>
              <a:rPr lang="en-US" sz="1400" dirty="0" smtClean="0">
                <a:solidFill>
                  <a:srgbClr val="156193"/>
                </a:solidFill>
                <a:latin typeface="Arial Narrow" panose="020B0606020202030204" pitchFamily="34" charset="0"/>
              </a:rPr>
            </a:br>
            <a:endParaRPr lang="en-US" sz="1400" dirty="0">
              <a:solidFill>
                <a:srgbClr val="156193"/>
              </a:solidFill>
              <a:latin typeface="Arial Narrow" panose="020B0606020202030204" pitchFamily="34" charset="0"/>
            </a:endParaRP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Indicate where they would apply to pursue each one</a:t>
            </a:r>
          </a:p>
        </p:txBody>
      </p:sp>
      <p:sp>
        <p:nvSpPr>
          <p:cNvPr id="15" name="TextBox 14"/>
          <p:cNvSpPr txBox="1"/>
          <p:nvPr/>
        </p:nvSpPr>
        <p:spPr>
          <a:xfrm>
            <a:off x="5505363" y="2103120"/>
            <a:ext cx="1285879" cy="2677656"/>
          </a:xfrm>
          <a:prstGeom prst="rect">
            <a:avLst/>
          </a:prstGeom>
          <a:noFill/>
        </p:spPr>
        <p:txBody>
          <a:bodyPr wrap="square" rtlCol="0">
            <a:spAutoFit/>
          </a:bodyPr>
          <a:lstStyle/>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All students indicate in their career plan where they have applied and what pathway they will pursue for grades 11-12*</a:t>
            </a:r>
          </a:p>
          <a:p>
            <a:endParaRPr lang="en-US" sz="1400" dirty="0">
              <a:solidFill>
                <a:srgbClr val="156193"/>
              </a:solidFill>
              <a:latin typeface="Arial Narrow" panose="020B0606020202030204" pitchFamily="34" charset="0"/>
            </a:endParaRPr>
          </a:p>
        </p:txBody>
      </p:sp>
      <p:sp>
        <p:nvSpPr>
          <p:cNvPr id="16" name="TextBox 15"/>
          <p:cNvSpPr txBox="1"/>
          <p:nvPr/>
        </p:nvSpPr>
        <p:spPr>
          <a:xfrm>
            <a:off x="5769621" y="5872644"/>
            <a:ext cx="4191795" cy="738664"/>
          </a:xfrm>
          <a:prstGeom prst="rect">
            <a:avLst/>
          </a:prstGeom>
          <a:noFill/>
        </p:spPr>
        <p:txBody>
          <a:bodyPr wrap="square" rtlCol="0">
            <a:spAutoFit/>
          </a:bodyPr>
          <a:lstStyle/>
          <a:p>
            <a:pPr algn="just"/>
            <a:r>
              <a:rPr lang="en-US" sz="1400" dirty="0">
                <a:solidFill>
                  <a:srgbClr val="156193"/>
                </a:solidFill>
              </a:rPr>
              <a:t>*</a:t>
            </a:r>
            <a:r>
              <a:rPr lang="en-US" sz="1400" dirty="0">
                <a:solidFill>
                  <a:srgbClr val="156193"/>
                </a:solidFill>
                <a:latin typeface="Arial Narrow" panose="020B0606020202030204" pitchFamily="34" charset="0"/>
              </a:rPr>
              <a:t>No student leaves this blank. Mentor, job coach, or counselor calls any as needed to ensure they make a choice, enroll, show up, and succeed. </a:t>
            </a:r>
          </a:p>
        </p:txBody>
      </p:sp>
      <p:sp>
        <p:nvSpPr>
          <p:cNvPr id="17" name="TextBox 16"/>
          <p:cNvSpPr txBox="1">
            <a:spLocks noChangeAspect="1"/>
          </p:cNvSpPr>
          <p:nvPr/>
        </p:nvSpPr>
        <p:spPr>
          <a:xfrm>
            <a:off x="6892531" y="2081128"/>
            <a:ext cx="3065225" cy="2893100"/>
          </a:xfrm>
          <a:prstGeom prst="rect">
            <a:avLst/>
          </a:prstGeom>
          <a:noFill/>
        </p:spPr>
        <p:txBody>
          <a:bodyPr wrap="square" rtlCol="0">
            <a:spAutoFit/>
          </a:bodyPr>
          <a:lstStyle/>
          <a:p>
            <a:pPr marL="214313" indent="-214313" algn="just">
              <a:buFont typeface="Arial" panose="020B0604020202020204" pitchFamily="34" charset="0"/>
              <a:buChar char="•"/>
            </a:pPr>
            <a:r>
              <a:rPr lang="en-US" sz="1400" b="1" dirty="0">
                <a:solidFill>
                  <a:srgbClr val="156193"/>
                </a:solidFill>
                <a:latin typeface="Arial Narrow" panose="020B0606020202030204" pitchFamily="34" charset="0"/>
              </a:rPr>
              <a:t>Paid Youth Registered Apprenticeship</a:t>
            </a:r>
            <a:r>
              <a:rPr lang="en-US" sz="1400" dirty="0">
                <a:solidFill>
                  <a:srgbClr val="156193"/>
                </a:solidFill>
                <a:latin typeface="Arial Narrow" panose="020B0606020202030204" pitchFamily="34" charset="0"/>
              </a:rPr>
              <a:t> – weekly paid work combined with related supplemental instruction counting towards HS completion. </a:t>
            </a:r>
          </a:p>
          <a:p>
            <a:pPr marL="214313" indent="-214313" algn="just">
              <a:buFont typeface="Arial" panose="020B0604020202020204" pitchFamily="34" charset="0"/>
              <a:buChar char="•"/>
            </a:pPr>
            <a:r>
              <a:rPr lang="en-US" sz="1400" b="1" dirty="0">
                <a:solidFill>
                  <a:srgbClr val="156193"/>
                </a:solidFill>
                <a:latin typeface="Arial Narrow" panose="020B0606020202030204" pitchFamily="34" charset="0"/>
              </a:rPr>
              <a:t>Comprehensive Internship </a:t>
            </a:r>
            <a:r>
              <a:rPr lang="en-US" sz="1400" dirty="0">
                <a:solidFill>
                  <a:srgbClr val="156193"/>
                </a:solidFill>
                <a:latin typeface="Arial Narrow" panose="020B0606020202030204" pitchFamily="34" charset="0"/>
              </a:rPr>
              <a:t>– paid internship or pre-apprenticeship that aligns with career plan and includes mentoring. </a:t>
            </a:r>
          </a:p>
          <a:p>
            <a:pPr marL="214313" indent="-214313" algn="just">
              <a:buFont typeface="Arial" panose="020B0604020202020204" pitchFamily="34" charset="0"/>
              <a:buChar char="•"/>
            </a:pPr>
            <a:r>
              <a:rPr lang="en-US" sz="1400" b="1" dirty="0">
                <a:solidFill>
                  <a:srgbClr val="156193"/>
                </a:solidFill>
                <a:latin typeface="Arial Narrow" panose="020B0606020202030204" pitchFamily="34" charset="0"/>
              </a:rPr>
              <a:t>Traditional </a:t>
            </a:r>
            <a:r>
              <a:rPr lang="en-US" sz="1400" dirty="0">
                <a:solidFill>
                  <a:srgbClr val="156193"/>
                </a:solidFill>
                <a:latin typeface="Arial Narrow" panose="020B0606020202030204" pitchFamily="34" charset="0"/>
              </a:rPr>
              <a:t>– High School Skills Center (may include dual credit models such as Running Start or College in the High </a:t>
            </a:r>
            <a:r>
              <a:rPr lang="en-US" sz="1400" dirty="0" smtClean="0">
                <a:solidFill>
                  <a:srgbClr val="156193"/>
                </a:solidFill>
                <a:latin typeface="Arial Narrow" panose="020B0606020202030204" pitchFamily="34" charset="0"/>
              </a:rPr>
              <a:t>School).</a:t>
            </a:r>
            <a:endParaRPr lang="en-US" sz="1400" dirty="0">
              <a:solidFill>
                <a:srgbClr val="156193"/>
              </a:solidFill>
              <a:latin typeface="Arial Narrow" panose="020B0606020202030204" pitchFamily="34" charset="0"/>
            </a:endParaRPr>
          </a:p>
          <a:p>
            <a:pPr algn="just"/>
            <a:endParaRPr lang="en-US" sz="1400" dirty="0">
              <a:solidFill>
                <a:srgbClr val="156193"/>
              </a:solidFill>
              <a:latin typeface="Arial Narrow" panose="020B0606020202030204" pitchFamily="34" charset="0"/>
            </a:endParaRPr>
          </a:p>
        </p:txBody>
      </p:sp>
      <p:sp>
        <p:nvSpPr>
          <p:cNvPr id="18" name="TextBox 17"/>
          <p:cNvSpPr txBox="1"/>
          <p:nvPr/>
        </p:nvSpPr>
        <p:spPr>
          <a:xfrm>
            <a:off x="10084278" y="2103120"/>
            <a:ext cx="1886169" cy="2677656"/>
          </a:xfrm>
          <a:prstGeom prst="rect">
            <a:avLst/>
          </a:prstGeom>
          <a:noFill/>
        </p:spPr>
        <p:txBody>
          <a:bodyPr wrap="square" rtlCol="0">
            <a:spAutoFit/>
          </a:bodyPr>
          <a:lstStyle/>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Attain Journey-level credential</a:t>
            </a: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Earn college degree (Associate’s or Bachelor’s)</a:t>
            </a: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Achieve industry certificate</a:t>
            </a: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Complete vocational education</a:t>
            </a: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Enter gainful employment </a:t>
            </a:r>
          </a:p>
          <a:p>
            <a:pPr marL="214313" indent="-214313">
              <a:buFont typeface="Arial" panose="020B0604020202020204" pitchFamily="34" charset="0"/>
              <a:buChar char="•"/>
            </a:pPr>
            <a:r>
              <a:rPr lang="en-US" sz="1400" dirty="0">
                <a:solidFill>
                  <a:srgbClr val="156193"/>
                </a:solidFill>
                <a:latin typeface="Arial Narrow" panose="020B0606020202030204" pitchFamily="34" charset="0"/>
              </a:rPr>
              <a:t>Pursue military career</a:t>
            </a:r>
          </a:p>
        </p:txBody>
      </p:sp>
      <p:sp>
        <p:nvSpPr>
          <p:cNvPr id="2" name="TextBox 1"/>
          <p:cNvSpPr txBox="1"/>
          <p:nvPr/>
        </p:nvSpPr>
        <p:spPr>
          <a:xfrm>
            <a:off x="1327042" y="101323"/>
            <a:ext cx="9700320" cy="1015663"/>
          </a:xfrm>
          <a:prstGeom prst="rect">
            <a:avLst/>
          </a:prstGeom>
          <a:noFill/>
        </p:spPr>
        <p:txBody>
          <a:bodyPr wrap="square" rtlCol="0">
            <a:spAutoFit/>
          </a:bodyPr>
          <a:lstStyle/>
          <a:p>
            <a:pPr algn="ctr"/>
            <a:r>
              <a:rPr lang="en-US" b="1" cap="small" dirty="0">
                <a:solidFill>
                  <a:srgbClr val="EA855B"/>
                </a:solidFill>
                <a:latin typeface="Arial Narrow" panose="020B0606020202030204" pitchFamily="34" charset="0"/>
              </a:rPr>
              <a:t>Career Connect Washington Potential Long-Term Model: </a:t>
            </a:r>
          </a:p>
          <a:p>
            <a:pPr algn="ctr"/>
            <a:r>
              <a:rPr lang="en-US" sz="1400" dirty="0">
                <a:solidFill>
                  <a:srgbClr val="156193"/>
                </a:solidFill>
                <a:latin typeface="Arial Narrow" panose="020B0606020202030204" pitchFamily="34" charset="0"/>
              </a:rPr>
              <a:t>There are 11 local Career Connect teams in communities across Washington, including leadership from business, labor, schools, apprenticeship, workforce development councils, colleges, dropout re-engagement programs</a:t>
            </a:r>
            <a:r>
              <a:rPr lang="en-US" sz="1400" dirty="0" smtClean="0">
                <a:solidFill>
                  <a:srgbClr val="156193"/>
                </a:solidFill>
                <a:latin typeface="Arial Narrow" panose="020B0606020202030204" pitchFamily="34" charset="0"/>
              </a:rPr>
              <a:t>, </a:t>
            </a:r>
            <a:r>
              <a:rPr lang="en-US" sz="1400" dirty="0">
                <a:solidFill>
                  <a:srgbClr val="156193"/>
                </a:solidFill>
                <a:latin typeface="Arial Narrow" panose="020B0606020202030204" pitchFamily="34" charset="0"/>
              </a:rPr>
              <a:t>STEM </a:t>
            </a:r>
            <a:r>
              <a:rPr lang="en-US" sz="1400" dirty="0" smtClean="0">
                <a:solidFill>
                  <a:srgbClr val="156193"/>
                </a:solidFill>
                <a:latin typeface="Arial Narrow" panose="020B0606020202030204" pitchFamily="34" charset="0"/>
              </a:rPr>
              <a:t>networks, and community organizations. </a:t>
            </a:r>
            <a:r>
              <a:rPr lang="en-US" sz="1400" dirty="0">
                <a:solidFill>
                  <a:srgbClr val="156193"/>
                </a:solidFill>
                <a:latin typeface="Arial Narrow" panose="020B0606020202030204" pitchFamily="34" charset="0"/>
              </a:rPr>
              <a:t>We are asking all to work together to build Career Connect Washington over the long term. </a:t>
            </a:r>
          </a:p>
        </p:txBody>
      </p:sp>
      <p:sp>
        <p:nvSpPr>
          <p:cNvPr id="3" name="Rectangle 2"/>
          <p:cNvSpPr/>
          <p:nvPr/>
        </p:nvSpPr>
        <p:spPr>
          <a:xfrm rot="20529240">
            <a:off x="2702222" y="4686341"/>
            <a:ext cx="3325154" cy="1084912"/>
          </a:xfrm>
          <a:prstGeom prst="rect">
            <a:avLst/>
          </a:prstGeom>
          <a:noFill/>
        </p:spPr>
        <p:txBody>
          <a:bodyPr wrap="square" lIns="68580" tIns="34290" rIns="68580" bIns="34290">
            <a:spAutoFit/>
          </a:bodyPr>
          <a:lstStyle/>
          <a:p>
            <a:pPr algn="ctr"/>
            <a:r>
              <a:rPr lang="en-US" sz="6600" b="1" dirty="0">
                <a:ln w="22225">
                  <a:solidFill>
                    <a:srgbClr val="97E9D5"/>
                  </a:solidFill>
                  <a:prstDash val="solid"/>
                </a:ln>
                <a:solidFill>
                  <a:srgbClr val="EA855B"/>
                </a:solidFill>
              </a:rPr>
              <a:t>DRAFT</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23" y="5723905"/>
            <a:ext cx="2744425" cy="774361"/>
          </a:xfrm>
          <a:prstGeom prst="rect">
            <a:avLst/>
          </a:prstGeom>
        </p:spPr>
      </p:pic>
      <p:sp>
        <p:nvSpPr>
          <p:cNvPr id="4" name="TextBox 3"/>
          <p:cNvSpPr txBox="1"/>
          <p:nvPr/>
        </p:nvSpPr>
        <p:spPr>
          <a:xfrm>
            <a:off x="7135187" y="4849657"/>
            <a:ext cx="2905289" cy="954107"/>
          </a:xfrm>
          <a:prstGeom prst="rect">
            <a:avLst/>
          </a:prstGeom>
          <a:noFill/>
        </p:spPr>
        <p:txBody>
          <a:bodyPr wrap="square" rtlCol="0">
            <a:spAutoFit/>
          </a:bodyPr>
          <a:lstStyle/>
          <a:p>
            <a:pPr lvl="0" algn="just"/>
            <a:r>
              <a:rPr lang="en-US" sz="1400" dirty="0">
                <a:solidFill>
                  <a:srgbClr val="156193"/>
                </a:solidFill>
                <a:latin typeface="Arial Narrow" panose="020B0606020202030204" pitchFamily="34" charset="0"/>
              </a:rPr>
              <a:t>All students indicate in their online career plan where they have applied and will go for their post-secondary skills training, employment, and/or education*. </a:t>
            </a:r>
          </a:p>
        </p:txBody>
      </p:sp>
    </p:spTree>
    <p:extLst>
      <p:ext uri="{BB962C8B-B14F-4D97-AF65-F5344CB8AC3E}">
        <p14:creationId xmlns:p14="http://schemas.microsoft.com/office/powerpoint/2010/main" val="150753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1" descr="image0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0584" y="1408916"/>
            <a:ext cx="8442361" cy="439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81309"/>
            <a:ext cx="10515600" cy="1325563"/>
          </a:xfrm>
        </p:spPr>
        <p:txBody>
          <a:bodyPr/>
          <a:lstStyle/>
          <a:p>
            <a:r>
              <a:rPr lang="en-US" b="1" cap="small" dirty="0" smtClean="0">
                <a:solidFill>
                  <a:srgbClr val="EA855B"/>
                </a:solidFill>
                <a:latin typeface="Arial Narrow" panose="020B0606020202030204" pitchFamily="34" charset="0"/>
              </a:rPr>
              <a:t>We’ve had some prior successes </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Tree>
    <p:extLst>
      <p:ext uri="{BB962C8B-B14F-4D97-AF65-F5344CB8AC3E}">
        <p14:creationId xmlns:p14="http://schemas.microsoft.com/office/powerpoint/2010/main" val="4070639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Beyond statistics</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6" name="Picture 13" descr="Embedded image permalink"/>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68084" y="1836725"/>
            <a:ext cx="1895475" cy="3171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1468" y="5154589"/>
            <a:ext cx="2861746" cy="646331"/>
          </a:xfrm>
          <a:prstGeom prst="rect">
            <a:avLst/>
          </a:prstGeom>
          <a:noFill/>
        </p:spPr>
        <p:txBody>
          <a:bodyPr wrap="square" rtlCol="0">
            <a:spAutoFit/>
          </a:bodyPr>
          <a:lstStyle/>
          <a:p>
            <a:r>
              <a:rPr lang="en-US" sz="3600" dirty="0" smtClean="0">
                <a:solidFill>
                  <a:srgbClr val="156193"/>
                </a:solidFill>
              </a:rPr>
              <a:t>      Irina</a:t>
            </a:r>
            <a:endParaRPr lang="en-US" sz="3600" dirty="0">
              <a:solidFill>
                <a:srgbClr val="156193"/>
              </a:solidFill>
            </a:endParaRPr>
          </a:p>
        </p:txBody>
      </p:sp>
      <p:sp>
        <p:nvSpPr>
          <p:cNvPr id="8" name="TextBox 7"/>
          <p:cNvSpPr txBox="1"/>
          <p:nvPr/>
        </p:nvSpPr>
        <p:spPr>
          <a:xfrm>
            <a:off x="4768084" y="5166682"/>
            <a:ext cx="2722179" cy="646331"/>
          </a:xfrm>
          <a:prstGeom prst="rect">
            <a:avLst/>
          </a:prstGeom>
          <a:noFill/>
        </p:spPr>
        <p:txBody>
          <a:bodyPr wrap="square" rtlCol="0">
            <a:spAutoFit/>
          </a:bodyPr>
          <a:lstStyle/>
          <a:p>
            <a:r>
              <a:rPr lang="en-US" sz="3600" dirty="0" err="1" smtClean="0">
                <a:solidFill>
                  <a:srgbClr val="156193"/>
                </a:solidFill>
              </a:rPr>
              <a:t>Braythen</a:t>
            </a:r>
            <a:endParaRPr lang="en-US" sz="3600" dirty="0">
              <a:solidFill>
                <a:srgbClr val="156193"/>
              </a:solidFill>
            </a:endParaRPr>
          </a:p>
        </p:txBody>
      </p:sp>
      <p:pic>
        <p:nvPicPr>
          <p:cNvPr id="11" name="Picture 10" descr="\\esd1floly\users\mconnaughton\Desktop\Irina Prishk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262" y="1877766"/>
            <a:ext cx="2162175" cy="28835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C:\Users\mconnaughton\AppData\Local\Microsoft\Windows\Temporary Internet Files\Content.Outlook\IDPS7TT0\Tanner.jpg"/>
          <p:cNvPicPr/>
          <p:nvPr/>
        </p:nvPicPr>
        <p:blipFill>
          <a:blip r:embed="rId6">
            <a:extLst>
              <a:ext uri="{28A0092B-C50C-407E-A947-70E740481C1C}">
                <a14:useLocalDpi xmlns:a14="http://schemas.microsoft.com/office/drawing/2010/main" val="0"/>
              </a:ext>
            </a:extLst>
          </a:blip>
          <a:srcRect/>
          <a:stretch>
            <a:fillRect/>
          </a:stretch>
        </p:blipFill>
        <p:spPr bwMode="auto">
          <a:xfrm>
            <a:off x="8489838" y="464460"/>
            <a:ext cx="2349500" cy="29984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8006148" y="3850834"/>
            <a:ext cx="3416452" cy="646331"/>
          </a:xfrm>
          <a:prstGeom prst="rect">
            <a:avLst/>
          </a:prstGeom>
          <a:noFill/>
        </p:spPr>
        <p:txBody>
          <a:bodyPr wrap="square" rtlCol="0">
            <a:spAutoFit/>
          </a:bodyPr>
          <a:lstStyle/>
          <a:p>
            <a:pPr algn="ctr"/>
            <a:r>
              <a:rPr lang="en-US" sz="3600" dirty="0" smtClean="0">
                <a:solidFill>
                  <a:srgbClr val="156193"/>
                </a:solidFill>
              </a:rPr>
              <a:t>Tanner</a:t>
            </a:r>
            <a:endParaRPr lang="en-US" sz="3600" dirty="0">
              <a:solidFill>
                <a:srgbClr val="156193"/>
              </a:solidFill>
            </a:endParaRPr>
          </a:p>
        </p:txBody>
      </p:sp>
    </p:spTree>
    <p:extLst>
      <p:ext uri="{BB962C8B-B14F-4D97-AF65-F5344CB8AC3E}">
        <p14:creationId xmlns:p14="http://schemas.microsoft.com/office/powerpoint/2010/main" val="1771125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Governor’s WIOA Reserve Funding </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
        <p:nvSpPr>
          <p:cNvPr id="3" name="Content Placeholder 2"/>
          <p:cNvSpPr>
            <a:spLocks noGrp="1"/>
          </p:cNvSpPr>
          <p:nvPr>
            <p:ph idx="1"/>
          </p:nvPr>
        </p:nvSpPr>
        <p:spPr/>
        <p:txBody>
          <a:bodyPr>
            <a:normAutofit fontScale="62500" lnSpcReduction="20000"/>
          </a:bodyPr>
          <a:lstStyle/>
          <a:p>
            <a:pPr marL="0" indent="0">
              <a:buNone/>
            </a:pPr>
            <a:r>
              <a:rPr lang="en-US" sz="7000" b="1" dirty="0" smtClean="0">
                <a:solidFill>
                  <a:srgbClr val="EA855B"/>
                </a:solidFill>
                <a:latin typeface="Arial Narrow" panose="020B0606020202030204" pitchFamily="34" charset="0"/>
              </a:rPr>
              <a:t>$6.4 million</a:t>
            </a:r>
          </a:p>
          <a:p>
            <a:pPr marL="0" indent="0">
              <a:buNone/>
            </a:pPr>
            <a:endParaRPr lang="en-US" sz="4400" dirty="0" smtClean="0">
              <a:solidFill>
                <a:srgbClr val="156193"/>
              </a:solidFill>
              <a:latin typeface="Arial Narrow" panose="020B0606020202030204" pitchFamily="34" charset="0"/>
            </a:endParaRPr>
          </a:p>
          <a:p>
            <a:pPr marL="0" indent="0">
              <a:buNone/>
            </a:pPr>
            <a:r>
              <a:rPr lang="en-US" sz="4400" dirty="0" smtClean="0">
                <a:solidFill>
                  <a:srgbClr val="156193"/>
                </a:solidFill>
                <a:latin typeface="Arial Narrow" panose="020B0606020202030204" pitchFamily="34" charset="0"/>
              </a:rPr>
              <a:t>"</a:t>
            </a:r>
            <a:r>
              <a:rPr lang="en-US" sz="4400" dirty="0">
                <a:solidFill>
                  <a:srgbClr val="156193"/>
                </a:solidFill>
                <a:latin typeface="Arial Narrow" panose="020B0606020202030204" pitchFamily="34" charset="0"/>
              </a:rPr>
              <a:t>We are going to stop telling our kids that a four-year degree is the only path to success. Most of them will require education and training after high school, but that doesn’t necessarily mean a four-year college degree. Through registered apprenticeships, technical training programs, and other career connected learning opportunities, we’ll give students all kinds of ways to fulfill their dreams of helping build airplanes, cure diseases, or design innovative new software."</a:t>
            </a:r>
          </a:p>
          <a:p>
            <a:pPr marL="0" indent="0">
              <a:buNone/>
            </a:pPr>
            <a:endParaRPr lang="en-US" sz="4400" dirty="0">
              <a:latin typeface="Arial Narrow" panose="020B0606020202030204" pitchFamily="34" charset="0"/>
            </a:endParaRPr>
          </a:p>
          <a:p>
            <a:pPr marL="0" indent="0" algn="r">
              <a:buNone/>
            </a:pPr>
            <a:r>
              <a:rPr lang="en-US" sz="4400" dirty="0">
                <a:solidFill>
                  <a:srgbClr val="156193"/>
                </a:solidFill>
                <a:latin typeface="Arial Narrow" panose="020B0606020202030204" pitchFamily="34" charset="0"/>
              </a:rPr>
              <a:t>-Governor Jay Inslee</a:t>
            </a:r>
          </a:p>
          <a:p>
            <a:pPr marL="0" indent="0">
              <a:buNone/>
            </a:pPr>
            <a:endParaRPr lang="en-US" sz="4400" dirty="0" smtClean="0">
              <a:latin typeface="Arial Narrow" panose="020B0606020202030204" pitchFamily="34" charset="0"/>
            </a:endParaRPr>
          </a:p>
        </p:txBody>
      </p:sp>
    </p:spTree>
    <p:extLst>
      <p:ext uri="{BB962C8B-B14F-4D97-AF65-F5344CB8AC3E}">
        <p14:creationId xmlns:p14="http://schemas.microsoft.com/office/powerpoint/2010/main" val="4074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Request for Proposals</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
        <p:nvSpPr>
          <p:cNvPr id="3" name="Content Placeholder 2"/>
          <p:cNvSpPr>
            <a:spLocks noGrp="1"/>
          </p:cNvSpPr>
          <p:nvPr>
            <p:ph idx="1"/>
          </p:nvPr>
        </p:nvSpPr>
        <p:spPr/>
        <p:txBody>
          <a:bodyPr>
            <a:normAutofit fontScale="92500" lnSpcReduction="10000"/>
          </a:bodyPr>
          <a:lstStyle/>
          <a:p>
            <a:r>
              <a:rPr lang="en-US" sz="4400" dirty="0" smtClean="0">
                <a:solidFill>
                  <a:srgbClr val="156193"/>
                </a:solidFill>
                <a:latin typeface="Arial Narrow" panose="020B0606020202030204" pitchFamily="34" charset="0"/>
              </a:rPr>
              <a:t>Expand internships </a:t>
            </a:r>
          </a:p>
          <a:p>
            <a:r>
              <a:rPr lang="en-US" sz="4400" dirty="0" smtClean="0">
                <a:solidFill>
                  <a:srgbClr val="156193"/>
                </a:solidFill>
                <a:latin typeface="Arial Narrow" panose="020B0606020202030204" pitchFamily="34" charset="0"/>
              </a:rPr>
              <a:t>Build youth apprenticeships</a:t>
            </a:r>
          </a:p>
          <a:p>
            <a:r>
              <a:rPr lang="en-US" sz="4400" dirty="0" smtClean="0">
                <a:solidFill>
                  <a:srgbClr val="156193"/>
                </a:solidFill>
                <a:latin typeface="Arial Narrow" panose="020B0606020202030204" pitchFamily="34" charset="0"/>
              </a:rPr>
              <a:t>Help us work toward making this a routine part of high school for all</a:t>
            </a:r>
          </a:p>
          <a:p>
            <a:r>
              <a:rPr lang="en-US" sz="4400" dirty="0" smtClean="0">
                <a:solidFill>
                  <a:srgbClr val="156193"/>
                </a:solidFill>
                <a:latin typeface="Arial Narrow" panose="020B0606020202030204" pitchFamily="34" charset="0"/>
              </a:rPr>
              <a:t>Do it with broad local buy-in</a:t>
            </a:r>
          </a:p>
          <a:p>
            <a:r>
              <a:rPr lang="en-US" sz="4400" dirty="0" smtClean="0">
                <a:solidFill>
                  <a:srgbClr val="156193"/>
                </a:solidFill>
                <a:latin typeface="Arial Narrow" panose="020B0606020202030204" pitchFamily="34" charset="0"/>
              </a:rPr>
              <a:t>Increase local collective capacity</a:t>
            </a:r>
          </a:p>
          <a:p>
            <a:r>
              <a:rPr lang="en-US" sz="4400" dirty="0" smtClean="0">
                <a:solidFill>
                  <a:srgbClr val="156193"/>
                </a:solidFill>
                <a:latin typeface="Arial Narrow" panose="020B0606020202030204" pitchFamily="34" charset="0"/>
              </a:rPr>
              <a:t>Bring local leveraging money</a:t>
            </a:r>
          </a:p>
        </p:txBody>
      </p:sp>
    </p:spTree>
    <p:extLst>
      <p:ext uri="{BB962C8B-B14F-4D97-AF65-F5344CB8AC3E}">
        <p14:creationId xmlns:p14="http://schemas.microsoft.com/office/powerpoint/2010/main" val="1915490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837"/>
            <a:ext cx="10515600" cy="1325563"/>
          </a:xfrm>
        </p:spPr>
        <p:txBody>
          <a:bodyPr/>
          <a:lstStyle/>
          <a:p>
            <a:r>
              <a:rPr lang="en-US" b="1" cap="small" dirty="0" smtClean="0">
                <a:solidFill>
                  <a:srgbClr val="EA855B"/>
                </a:solidFill>
                <a:latin typeface="Arial Narrow" panose="020B0606020202030204" pitchFamily="34" charset="0"/>
              </a:rPr>
              <a:t>Guiding Principles</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152" y="1789354"/>
            <a:ext cx="9996313" cy="3251983"/>
          </a:xfrm>
          <a:prstGeom prst="rect">
            <a:avLst/>
          </a:prstGeom>
        </p:spPr>
      </p:pic>
    </p:spTree>
    <p:extLst>
      <p:ext uri="{BB962C8B-B14F-4D97-AF65-F5344CB8AC3E}">
        <p14:creationId xmlns:p14="http://schemas.microsoft.com/office/powerpoint/2010/main" val="203972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
        <p:nvSpPr>
          <p:cNvPr id="3" name="Content Placeholder 2"/>
          <p:cNvSpPr>
            <a:spLocks noGrp="1"/>
          </p:cNvSpPr>
          <p:nvPr>
            <p:ph idx="1"/>
          </p:nvPr>
        </p:nvSpPr>
        <p:spPr>
          <a:xfrm>
            <a:off x="691055" y="710169"/>
            <a:ext cx="10515600" cy="4351338"/>
          </a:xfrm>
        </p:spPr>
        <p:txBody>
          <a:bodyPr>
            <a:normAutofit/>
          </a:bodyPr>
          <a:lstStyle/>
          <a:p>
            <a:pPr marL="0" indent="0">
              <a:buNone/>
            </a:pPr>
            <a:r>
              <a:rPr lang="en-US" sz="4400" b="1" cap="small" dirty="0">
                <a:solidFill>
                  <a:srgbClr val="EA855B"/>
                </a:solidFill>
                <a:latin typeface="Arial Narrow" panose="020B0606020202030204" pitchFamily="34" charset="0"/>
              </a:rPr>
              <a:t>It’s not </a:t>
            </a:r>
            <a:r>
              <a:rPr lang="en-US" sz="4400" b="1" cap="small" dirty="0" smtClean="0">
                <a:solidFill>
                  <a:srgbClr val="EA855B"/>
                </a:solidFill>
                <a:latin typeface="Arial Narrow" panose="020B0606020202030204" pitchFamily="34" charset="0"/>
              </a:rPr>
              <a:t>easy, but it’s worth it</a:t>
            </a:r>
            <a:endParaRPr lang="en-US" sz="4400" b="1" cap="small" dirty="0">
              <a:solidFill>
                <a:srgbClr val="EA855B"/>
              </a:solidFill>
              <a:latin typeface="Arial Narrow" panose="020B0606020202030204" pitchFamily="34" charset="0"/>
            </a:endParaRPr>
          </a:p>
          <a:p>
            <a:r>
              <a:rPr lang="en-US" sz="4400" dirty="0" smtClean="0">
                <a:solidFill>
                  <a:srgbClr val="156193"/>
                </a:solidFill>
                <a:latin typeface="Arial Narrow" panose="020B0606020202030204" pitchFamily="34" charset="0"/>
              </a:rPr>
              <a:t>Strains staff resources</a:t>
            </a:r>
          </a:p>
          <a:p>
            <a:r>
              <a:rPr lang="en-US" sz="4400" dirty="0" smtClean="0">
                <a:solidFill>
                  <a:srgbClr val="156193"/>
                </a:solidFill>
                <a:latin typeface="Arial Narrow" panose="020B0606020202030204" pitchFamily="34" charset="0"/>
              </a:rPr>
              <a:t>Strains local relationships</a:t>
            </a:r>
          </a:p>
          <a:p>
            <a:r>
              <a:rPr lang="en-US" sz="4400" dirty="0" smtClean="0">
                <a:solidFill>
                  <a:srgbClr val="156193"/>
                </a:solidFill>
                <a:latin typeface="Arial Narrow" panose="020B0606020202030204" pitchFamily="34" charset="0"/>
              </a:rPr>
              <a:t>Adults have to work together</a:t>
            </a:r>
          </a:p>
          <a:p>
            <a:r>
              <a:rPr lang="en-US" sz="4400" dirty="0" smtClean="0">
                <a:solidFill>
                  <a:srgbClr val="156193"/>
                </a:solidFill>
                <a:latin typeface="Arial Narrow" panose="020B0606020202030204" pitchFamily="34" charset="0"/>
              </a:rPr>
              <a:t>Adults have to put kids first</a:t>
            </a:r>
          </a:p>
          <a:p>
            <a:r>
              <a:rPr lang="en-US" sz="4400" dirty="0" smtClean="0">
                <a:solidFill>
                  <a:srgbClr val="156193"/>
                </a:solidFill>
                <a:latin typeface="Arial Narrow" panose="020B0606020202030204" pitchFamily="34" charset="0"/>
              </a:rPr>
              <a:t>Risk of failure</a:t>
            </a:r>
          </a:p>
          <a:p>
            <a:pPr marL="0" indent="0">
              <a:buNone/>
            </a:pPr>
            <a:endParaRPr lang="en-US" sz="4400" dirty="0" smtClean="0">
              <a:solidFill>
                <a:srgbClr val="156193"/>
              </a:solidFill>
              <a:latin typeface="Arial Narrow" panose="020B0606020202030204" pitchFamily="34" charset="0"/>
            </a:endParaRPr>
          </a:p>
        </p:txBody>
      </p:sp>
    </p:spTree>
    <p:extLst>
      <p:ext uri="{BB962C8B-B14F-4D97-AF65-F5344CB8AC3E}">
        <p14:creationId xmlns:p14="http://schemas.microsoft.com/office/powerpoint/2010/main" val="473585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837"/>
            <a:ext cx="10515600" cy="1325563"/>
          </a:xfrm>
        </p:spPr>
        <p:txBody>
          <a:bodyPr/>
          <a:lstStyle/>
          <a:p>
            <a:r>
              <a:rPr lang="en-US" b="1" cap="small" dirty="0" smtClean="0">
                <a:solidFill>
                  <a:srgbClr val="EA855B"/>
                </a:solidFill>
                <a:latin typeface="Arial Narrow" panose="020B0606020202030204" pitchFamily="34" charset="0"/>
              </a:rPr>
              <a:t>New partnerships</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2932" y="2867689"/>
            <a:ext cx="3915758" cy="11048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596" y="4858422"/>
            <a:ext cx="3878380" cy="10943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690" y="1619777"/>
            <a:ext cx="3878380" cy="10943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4093" y="3152081"/>
            <a:ext cx="3878380" cy="1094315"/>
          </a:xfrm>
          <a:prstGeom prst="rect">
            <a:avLst/>
          </a:prstGeom>
        </p:spPr>
      </p:pic>
      <p:sp>
        <p:nvSpPr>
          <p:cNvPr id="4" name="TextBox 3"/>
          <p:cNvSpPr txBox="1"/>
          <p:nvPr/>
        </p:nvSpPr>
        <p:spPr>
          <a:xfrm>
            <a:off x="6756850" y="4684385"/>
            <a:ext cx="5292865" cy="769441"/>
          </a:xfrm>
          <a:prstGeom prst="rect">
            <a:avLst/>
          </a:prstGeom>
          <a:noFill/>
        </p:spPr>
        <p:txBody>
          <a:bodyPr wrap="square" rtlCol="0">
            <a:spAutoFit/>
          </a:bodyPr>
          <a:lstStyle/>
          <a:p>
            <a:r>
              <a:rPr lang="en-US" sz="4400" b="1" dirty="0" smtClean="0">
                <a:solidFill>
                  <a:srgbClr val="156193"/>
                </a:solidFill>
                <a:latin typeface="Arial Narrow" panose="020B0606020202030204" pitchFamily="34" charset="0"/>
              </a:rPr>
              <a:t>+ 7 more</a:t>
            </a:r>
            <a:endParaRPr lang="en-US" sz="4400" b="1" dirty="0">
              <a:solidFill>
                <a:srgbClr val="156193"/>
              </a:solidFill>
              <a:latin typeface="Arial Narrow" panose="020B0606020202030204" pitchFamily="34" charset="0"/>
            </a:endParaRPr>
          </a:p>
        </p:txBody>
      </p:sp>
    </p:spTree>
    <p:extLst>
      <p:ext uri="{BB962C8B-B14F-4D97-AF65-F5344CB8AC3E}">
        <p14:creationId xmlns:p14="http://schemas.microsoft.com/office/powerpoint/2010/main" val="1681923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591201" y="1180963"/>
            <a:ext cx="4282565" cy="4043218"/>
          </a:xfrm>
          <a:prstGeom prst="rect">
            <a:avLst/>
          </a:prstGeom>
        </p:spPr>
      </p:pic>
      <p:pic>
        <p:nvPicPr>
          <p:cNvPr id="5" name="Content Placeholder 7"/>
          <p:cNvPicPr>
            <a:picLocks/>
          </p:cNvPicPr>
          <p:nvPr/>
        </p:nvPicPr>
        <p:blipFill>
          <a:blip r:embed="rId3"/>
          <a:stretch>
            <a:fillRect/>
          </a:stretch>
        </p:blipFill>
        <p:spPr>
          <a:xfrm>
            <a:off x="559137" y="1108134"/>
            <a:ext cx="4282565" cy="3766272"/>
          </a:xfrm>
          <a:prstGeom prst="rect">
            <a:avLst/>
          </a:prstGeom>
        </p:spPr>
      </p:pic>
      <p:pic>
        <p:nvPicPr>
          <p:cNvPr id="2"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3" name="Picture 2"/>
          <p:cNvPicPr/>
          <p:nvPr/>
        </p:nvPicPr>
        <p:blipFill>
          <a:blip r:embed="rId5"/>
          <a:stretch>
            <a:fillRect/>
          </a:stretch>
        </p:blipFill>
        <p:spPr>
          <a:xfrm>
            <a:off x="3125848" y="2764693"/>
            <a:ext cx="4606636" cy="3682278"/>
          </a:xfrm>
          <a:prstGeom prst="rect">
            <a:avLst/>
          </a:prstGeom>
        </p:spPr>
      </p:pic>
      <p:sp>
        <p:nvSpPr>
          <p:cNvPr id="6" name="TextBox 5"/>
          <p:cNvSpPr txBox="1"/>
          <p:nvPr/>
        </p:nvSpPr>
        <p:spPr>
          <a:xfrm>
            <a:off x="559137" y="164466"/>
            <a:ext cx="10170902" cy="769441"/>
          </a:xfrm>
          <a:prstGeom prst="rect">
            <a:avLst/>
          </a:prstGeom>
          <a:noFill/>
        </p:spPr>
        <p:txBody>
          <a:bodyPr wrap="square" rtlCol="0">
            <a:spAutoFit/>
          </a:bodyPr>
          <a:lstStyle/>
          <a:p>
            <a:r>
              <a:rPr lang="en-US" sz="4400" b="1" cap="small" dirty="0" smtClean="0">
                <a:solidFill>
                  <a:srgbClr val="156193"/>
                </a:solidFill>
                <a:latin typeface="Arial Narrow" panose="020B0606020202030204" pitchFamily="34" charset="0"/>
              </a:rPr>
              <a:t>Assurances of commitment from partners  </a:t>
            </a:r>
            <a:endParaRPr lang="en-US" sz="4400" b="1" cap="small" dirty="0">
              <a:solidFill>
                <a:srgbClr val="156193"/>
              </a:solidFill>
              <a:latin typeface="Arial Narrow" panose="020B0606020202030204" pitchFamily="34" charset="0"/>
            </a:endParaRPr>
          </a:p>
        </p:txBody>
      </p:sp>
    </p:spTree>
    <p:extLst>
      <p:ext uri="{BB962C8B-B14F-4D97-AF65-F5344CB8AC3E}">
        <p14:creationId xmlns:p14="http://schemas.microsoft.com/office/powerpoint/2010/main" val="48956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92675"/>
          </a:xfrm>
        </p:spPr>
        <p:txBody>
          <a:bodyPr>
            <a:normAutofit/>
          </a:bodyPr>
          <a:lstStyle/>
          <a:p>
            <a:r>
              <a:rPr lang="en-US" dirty="0">
                <a:solidFill>
                  <a:schemeClr val="accent2">
                    <a:lumMod val="75000"/>
                  </a:schemeClr>
                </a:solidFill>
                <a:latin typeface="Arial Narrow" panose="020B0606020202030204" pitchFamily="34" charset="0"/>
              </a:rPr>
              <a:t/>
            </a:r>
            <a:br>
              <a:rPr lang="en-US" dirty="0">
                <a:solidFill>
                  <a:schemeClr val="accent2">
                    <a:lumMod val="75000"/>
                  </a:schemeClr>
                </a:solidFill>
                <a:latin typeface="Arial Narrow" panose="020B0606020202030204" pitchFamily="34" charset="0"/>
              </a:rPr>
            </a:br>
            <a:r>
              <a:rPr lang="en-US" dirty="0" smtClean="0">
                <a:latin typeface="Arial Narrow" panose="020B0606020202030204" pitchFamily="34" charset="0"/>
              </a:rPr>
              <a:t/>
            </a:r>
            <a:br>
              <a:rPr lang="en-US" dirty="0" smtClean="0">
                <a:latin typeface="Arial Narrow" panose="020B0606020202030204" pitchFamily="34" charset="0"/>
              </a:rPr>
            </a:br>
            <a:r>
              <a:rPr lang="en-US" b="1" cap="small" dirty="0" smtClean="0">
                <a:solidFill>
                  <a:srgbClr val="EA855B"/>
                </a:solidFill>
                <a:latin typeface="Arial Narrow" panose="020B0606020202030204" pitchFamily="34" charset="0"/>
              </a:rPr>
              <a:t>Presenter:</a:t>
            </a:r>
            <a:r>
              <a:rPr lang="en-US" dirty="0" smtClean="0">
                <a:solidFill>
                  <a:schemeClr val="accent1">
                    <a:lumMod val="50000"/>
                  </a:schemeClr>
                </a:solidFill>
                <a:latin typeface="Arial Narrow" panose="020B0606020202030204" pitchFamily="34" charset="0"/>
              </a:rPr>
              <a:t/>
            </a:r>
            <a:br>
              <a:rPr lang="en-US" dirty="0" smtClean="0">
                <a:solidFill>
                  <a:schemeClr val="accent1">
                    <a:lumMod val="50000"/>
                  </a:schemeClr>
                </a:solidFill>
                <a:latin typeface="Arial Narrow" panose="020B0606020202030204" pitchFamily="34" charset="0"/>
              </a:rPr>
            </a:br>
            <a:r>
              <a:rPr lang="en-US" dirty="0" smtClean="0">
                <a:solidFill>
                  <a:srgbClr val="156193"/>
                </a:solidFill>
                <a:latin typeface="Arial Narrow" panose="020B0606020202030204" pitchFamily="34" charset="0"/>
              </a:rPr>
              <a:t/>
            </a:r>
            <a:br>
              <a:rPr lang="en-US" dirty="0" smtClean="0">
                <a:solidFill>
                  <a:srgbClr val="156193"/>
                </a:solidFill>
                <a:latin typeface="Arial Narrow" panose="020B0606020202030204" pitchFamily="34" charset="0"/>
              </a:rPr>
            </a:br>
            <a:r>
              <a:rPr lang="en-US" dirty="0" smtClean="0">
                <a:solidFill>
                  <a:srgbClr val="156193"/>
                </a:solidFill>
                <a:latin typeface="Arial Narrow" panose="020B0606020202030204" pitchFamily="34" charset="0"/>
              </a:rPr>
              <a:t>Anna Nikolaeva, Career Connect WA Manager</a:t>
            </a:r>
            <a:br>
              <a:rPr lang="en-US" dirty="0" smtClean="0">
                <a:solidFill>
                  <a:srgbClr val="156193"/>
                </a:solidFill>
                <a:latin typeface="Arial Narrow" panose="020B0606020202030204" pitchFamily="34" charset="0"/>
              </a:rPr>
            </a:br>
            <a:r>
              <a:rPr lang="en-US" dirty="0" smtClean="0">
                <a:solidFill>
                  <a:srgbClr val="156193"/>
                </a:solidFill>
                <a:latin typeface="Arial Narrow" panose="020B0606020202030204" pitchFamily="34" charset="0"/>
              </a:rPr>
              <a:t>Employment Security Department </a:t>
            </a:r>
            <a:br>
              <a:rPr lang="en-US" dirty="0" smtClean="0">
                <a:solidFill>
                  <a:srgbClr val="156193"/>
                </a:solidFill>
                <a:latin typeface="Arial Narrow" panose="020B0606020202030204" pitchFamily="34" charset="0"/>
              </a:rPr>
            </a:br>
            <a:r>
              <a:rPr lang="en-US" dirty="0">
                <a:solidFill>
                  <a:srgbClr val="156193"/>
                </a:solidFill>
                <a:latin typeface="Arial Narrow" panose="020B0606020202030204" pitchFamily="34" charset="0"/>
              </a:rPr>
              <a:t>	</a:t>
            </a:r>
            <a:endParaRPr lang="en-US" dirty="0">
              <a:solidFill>
                <a:schemeClr val="accent1">
                  <a:lumMod val="50000"/>
                </a:schemeClr>
              </a:solidFill>
              <a:latin typeface="Arial Narrow" panose="020B06060202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Tree>
    <p:extLst>
      <p:ext uri="{BB962C8B-B14F-4D97-AF65-F5344CB8AC3E}">
        <p14:creationId xmlns:p14="http://schemas.microsoft.com/office/powerpoint/2010/main" val="3515677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304" y="2123090"/>
            <a:ext cx="8020681" cy="4405726"/>
          </a:xfrm>
          <a:prstGeom prst="rect">
            <a:avLst/>
          </a:prstGeom>
        </p:spPr>
      </p:pic>
      <p:sp>
        <p:nvSpPr>
          <p:cNvPr id="2" name="Title 1"/>
          <p:cNvSpPr>
            <a:spLocks noGrp="1"/>
          </p:cNvSpPr>
          <p:nvPr>
            <p:ph type="title"/>
          </p:nvPr>
        </p:nvSpPr>
        <p:spPr>
          <a:xfrm>
            <a:off x="838200" y="346837"/>
            <a:ext cx="10975428" cy="1325563"/>
          </a:xfrm>
        </p:spPr>
        <p:txBody>
          <a:bodyPr>
            <a:normAutofit fontScale="90000"/>
          </a:bodyPr>
          <a:lstStyle/>
          <a:p>
            <a:r>
              <a:rPr lang="en-US" cap="small" dirty="0" smtClean="0">
                <a:solidFill>
                  <a:srgbClr val="EA855B"/>
                </a:solidFill>
                <a:latin typeface="Arial Narrow" panose="020B0606020202030204" pitchFamily="34" charset="0"/>
              </a:rPr>
              <a:t/>
            </a:r>
            <a:br>
              <a:rPr lang="en-US" cap="small" dirty="0" smtClean="0">
                <a:solidFill>
                  <a:srgbClr val="EA855B"/>
                </a:solidFill>
                <a:latin typeface="Arial Narrow" panose="020B0606020202030204" pitchFamily="34" charset="0"/>
              </a:rPr>
            </a:br>
            <a:r>
              <a:rPr lang="en-US" sz="4900" b="1" cap="small" dirty="0" smtClean="0">
                <a:solidFill>
                  <a:srgbClr val="EA855B"/>
                </a:solidFill>
                <a:latin typeface="Arial Narrow" panose="020B0606020202030204" pitchFamily="34" charset="0"/>
              </a:rPr>
              <a:t>Technical Assistance: </a:t>
            </a:r>
            <a:r>
              <a:rPr lang="en-US" b="1" dirty="0" smtClean="0">
                <a:solidFill>
                  <a:srgbClr val="156193"/>
                </a:solidFill>
                <a:latin typeface="Arial Narrow" panose="020B0606020202030204" pitchFamily="34" charset="0"/>
              </a:rPr>
              <a:t/>
            </a:r>
            <a:br>
              <a:rPr lang="en-US" b="1" dirty="0" smtClean="0">
                <a:solidFill>
                  <a:srgbClr val="156193"/>
                </a:solidFill>
                <a:latin typeface="Arial Narrow" panose="020B0606020202030204" pitchFamily="34" charset="0"/>
              </a:rPr>
            </a:br>
            <a:r>
              <a:rPr lang="en-US" dirty="0" smtClean="0">
                <a:solidFill>
                  <a:srgbClr val="156193"/>
                </a:solidFill>
                <a:latin typeface="Arial Narrow" panose="020B0606020202030204" pitchFamily="34" charset="0"/>
              </a:rPr>
              <a:t>Quarterly Performance Tracking &amp; Peer-to-Peer Learning  </a:t>
            </a:r>
            <a:endParaRPr lang="en-US" dirty="0">
              <a:solidFill>
                <a:srgbClr val="156193"/>
              </a:solidFill>
              <a:latin typeface="Arial Narrow" panose="020B0606020202030204" pitchFamily="34"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Tree>
    <p:extLst>
      <p:ext uri="{BB962C8B-B14F-4D97-AF65-F5344CB8AC3E}">
        <p14:creationId xmlns:p14="http://schemas.microsoft.com/office/powerpoint/2010/main" val="3352457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68" y="1366338"/>
            <a:ext cx="10270425" cy="3626448"/>
          </a:xfrm>
          <a:prstGeom prst="rect">
            <a:avLst/>
          </a:prstGeom>
          <a:ln w="76200">
            <a:solidFill>
              <a:schemeClr val="accent1">
                <a:shade val="50000"/>
              </a:schemeClr>
            </a:solidFill>
          </a:ln>
        </p:spPr>
      </p:pic>
    </p:spTree>
    <p:extLst>
      <p:ext uri="{BB962C8B-B14F-4D97-AF65-F5344CB8AC3E}">
        <p14:creationId xmlns:p14="http://schemas.microsoft.com/office/powerpoint/2010/main" val="947769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837"/>
            <a:ext cx="10515600" cy="1325563"/>
          </a:xfrm>
        </p:spPr>
        <p:txBody>
          <a:bodyPr/>
          <a:lstStyle/>
          <a:p>
            <a:r>
              <a:rPr lang="en-US" b="1" cap="small" dirty="0" smtClean="0">
                <a:solidFill>
                  <a:srgbClr val="EA855B"/>
                </a:solidFill>
                <a:latin typeface="Arial Narrow" panose="020B0606020202030204" pitchFamily="34" charset="0"/>
              </a:rPr>
              <a:t>Coordinated State-Wide Efforts </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24" y="4911889"/>
            <a:ext cx="4569526" cy="1289327"/>
          </a:xfrm>
          <a:prstGeom prst="rect">
            <a:avLst/>
          </a:prstGeom>
        </p:spPr>
      </p:pic>
      <p:pic>
        <p:nvPicPr>
          <p:cNvPr id="4098" name="Picture 2" descr="Image result for inslee task force career connec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3016" y="1476722"/>
            <a:ext cx="3840162" cy="22164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35178" y="4943923"/>
            <a:ext cx="6096000" cy="1477328"/>
          </a:xfrm>
          <a:prstGeom prst="rect">
            <a:avLst/>
          </a:prstGeom>
        </p:spPr>
        <p:txBody>
          <a:bodyPr>
            <a:spAutoFit/>
          </a:bodyPr>
          <a:lstStyle/>
          <a:p>
            <a:r>
              <a:rPr lang="en-US" dirty="0">
                <a:solidFill>
                  <a:srgbClr val="156193"/>
                </a:solidFill>
                <a:latin typeface="Arial Narrow" panose="020B0606020202030204" pitchFamily="34" charset="0"/>
              </a:rPr>
              <a:t>"A career connected learning system that includes apprenticeships, mentorships, job shadows, and hands-on learning will allow businesses to meet their workforce needs and youth in our state to be prepared for great careers."</a:t>
            </a:r>
          </a:p>
          <a:p>
            <a:r>
              <a:rPr lang="en-US" dirty="0" smtClean="0">
                <a:solidFill>
                  <a:srgbClr val="EA855B"/>
                </a:solidFill>
                <a:latin typeface="Arial Narrow" panose="020B0606020202030204" pitchFamily="34" charset="0"/>
              </a:rPr>
              <a:t>-  Brad </a:t>
            </a:r>
            <a:r>
              <a:rPr lang="en-US" dirty="0">
                <a:solidFill>
                  <a:srgbClr val="EA855B"/>
                </a:solidFill>
                <a:latin typeface="Arial Narrow" panose="020B0606020202030204" pitchFamily="34" charset="0"/>
              </a:rPr>
              <a:t>Smith, President of Microsoft</a:t>
            </a:r>
          </a:p>
        </p:txBody>
      </p:sp>
      <p:sp>
        <p:nvSpPr>
          <p:cNvPr id="5" name="TextBox 4"/>
          <p:cNvSpPr txBox="1"/>
          <p:nvPr/>
        </p:nvSpPr>
        <p:spPr>
          <a:xfrm>
            <a:off x="8183178" y="1306552"/>
            <a:ext cx="3388554" cy="3416320"/>
          </a:xfrm>
          <a:prstGeom prst="rect">
            <a:avLst/>
          </a:prstGeom>
          <a:noFill/>
        </p:spPr>
        <p:txBody>
          <a:bodyPr wrap="square" rtlCol="0">
            <a:spAutoFit/>
          </a:bodyPr>
          <a:lstStyle/>
          <a:p>
            <a:r>
              <a:rPr lang="en-US" dirty="0">
                <a:solidFill>
                  <a:srgbClr val="156193"/>
                </a:solidFill>
                <a:latin typeface="Arial Narrow" panose="020B0606020202030204" pitchFamily="34" charset="0"/>
              </a:rPr>
              <a:t>“As a business person and Chair of the Workforce Board, I’m committed to strengthening the connection between Washington employers and our young people. We need business and industry at the table to make this work. We need business to be engaged and truly excited about helping create these opportunities."</a:t>
            </a:r>
          </a:p>
          <a:p>
            <a:r>
              <a:rPr lang="en-US" dirty="0" smtClean="0">
                <a:solidFill>
                  <a:srgbClr val="EA855B"/>
                </a:solidFill>
                <a:latin typeface="Arial Narrow" panose="020B0606020202030204" pitchFamily="34" charset="0"/>
              </a:rPr>
              <a:t>- Perry </a:t>
            </a:r>
            <a:r>
              <a:rPr lang="en-US" dirty="0">
                <a:solidFill>
                  <a:srgbClr val="EA855B"/>
                </a:solidFill>
                <a:latin typeface="Arial Narrow" panose="020B0606020202030204" pitchFamily="34" charset="0"/>
              </a:rPr>
              <a:t>England, Workforce Board </a:t>
            </a:r>
            <a:r>
              <a:rPr lang="en-US" dirty="0" smtClean="0">
                <a:solidFill>
                  <a:srgbClr val="EA855B"/>
                </a:solidFill>
                <a:latin typeface="Arial Narrow" panose="020B0606020202030204" pitchFamily="34" charset="0"/>
              </a:rPr>
              <a:t>Chair, VP Building Performance, MacDonald-Miller</a:t>
            </a:r>
            <a:endParaRPr lang="en-US" dirty="0">
              <a:solidFill>
                <a:srgbClr val="EA855B"/>
              </a:solidFill>
              <a:latin typeface="Arial Narrow" panose="020B0606020202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388" y="1547258"/>
            <a:ext cx="3294346" cy="1897391"/>
          </a:xfrm>
          <a:prstGeom prst="rect">
            <a:avLst/>
          </a:prstGeom>
        </p:spPr>
      </p:pic>
      <p:sp>
        <p:nvSpPr>
          <p:cNvPr id="10" name="TextBox 9"/>
          <p:cNvSpPr txBox="1"/>
          <p:nvPr/>
        </p:nvSpPr>
        <p:spPr>
          <a:xfrm>
            <a:off x="838200" y="3444649"/>
            <a:ext cx="3294346" cy="830997"/>
          </a:xfrm>
          <a:prstGeom prst="rect">
            <a:avLst/>
          </a:prstGeom>
          <a:noFill/>
        </p:spPr>
        <p:txBody>
          <a:bodyPr wrap="square" rtlCol="0">
            <a:spAutoFit/>
          </a:bodyPr>
          <a:lstStyle/>
          <a:p>
            <a:pPr algn="r"/>
            <a:r>
              <a:rPr lang="en-US" sz="2400" b="1" dirty="0" smtClean="0">
                <a:solidFill>
                  <a:schemeClr val="accent6">
                    <a:lumMod val="75000"/>
                  </a:schemeClr>
                </a:solidFill>
                <a:latin typeface="Arial Narrow" panose="020B0606020202030204" pitchFamily="34" charset="0"/>
              </a:rPr>
              <a:t>Task Force</a:t>
            </a:r>
          </a:p>
          <a:p>
            <a:pPr algn="r"/>
            <a:r>
              <a:rPr lang="en-US" sz="2400" b="1" dirty="0" smtClean="0">
                <a:solidFill>
                  <a:schemeClr val="accent6">
                    <a:lumMod val="75000"/>
                  </a:schemeClr>
                </a:solidFill>
                <a:latin typeface="Arial Narrow" panose="020B0606020202030204" pitchFamily="34" charset="0"/>
              </a:rPr>
              <a:t>Strategic Planning </a:t>
            </a:r>
            <a:endParaRPr lang="en-US" sz="2400" b="1" dirty="0">
              <a:solidFill>
                <a:schemeClr val="accent6">
                  <a:lumMod val="75000"/>
                </a:schemeClr>
              </a:solidFill>
              <a:latin typeface="Arial Narrow" panose="020B0606020202030204" pitchFamily="34" charset="0"/>
            </a:endParaRPr>
          </a:p>
        </p:txBody>
      </p:sp>
    </p:spTree>
    <p:extLst>
      <p:ext uri="{BB962C8B-B14F-4D97-AF65-F5344CB8AC3E}">
        <p14:creationId xmlns:p14="http://schemas.microsoft.com/office/powerpoint/2010/main" val="3910184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
        <p:nvSpPr>
          <p:cNvPr id="3" name="Content Placeholder 2"/>
          <p:cNvSpPr>
            <a:spLocks noGrp="1"/>
          </p:cNvSpPr>
          <p:nvPr>
            <p:ph idx="1"/>
          </p:nvPr>
        </p:nvSpPr>
        <p:spPr>
          <a:xfrm>
            <a:off x="683994" y="878401"/>
            <a:ext cx="11003509" cy="5289878"/>
          </a:xfrm>
        </p:spPr>
        <p:txBody>
          <a:bodyPr/>
          <a:lstStyle/>
          <a:p>
            <a:pPr marL="0" indent="0">
              <a:buNone/>
            </a:pPr>
            <a:r>
              <a:rPr lang="en-US" sz="4400" b="1" cap="small" dirty="0" smtClean="0">
                <a:solidFill>
                  <a:srgbClr val="EA855B"/>
                </a:solidFill>
                <a:latin typeface="Arial Narrow" panose="020B0606020202030204" pitchFamily="34" charset="0"/>
              </a:rPr>
              <a:t>Two year goal: </a:t>
            </a:r>
          </a:p>
          <a:p>
            <a:pPr marL="0" indent="0">
              <a:buNone/>
            </a:pPr>
            <a:r>
              <a:rPr lang="en-US" sz="4400" dirty="0" smtClean="0">
                <a:solidFill>
                  <a:srgbClr val="156193"/>
                </a:solidFill>
                <a:latin typeface="Arial Narrow" panose="020B0606020202030204" pitchFamily="34" charset="0"/>
              </a:rPr>
              <a:t>29,000 career connected learning experiences</a:t>
            </a:r>
          </a:p>
          <a:p>
            <a:pPr marL="0" indent="0">
              <a:buNone/>
            </a:pPr>
            <a:endParaRPr lang="en-US" dirty="0">
              <a:solidFill>
                <a:srgbClr val="EA855B"/>
              </a:solidFill>
              <a:latin typeface="Arial Narrow" panose="020B0606020202030204" pitchFamily="34" charset="0"/>
            </a:endParaRPr>
          </a:p>
          <a:p>
            <a:pPr marL="0" indent="0">
              <a:buNone/>
            </a:pPr>
            <a:r>
              <a:rPr lang="en-US" sz="4400" b="1" cap="small" dirty="0" smtClean="0">
                <a:solidFill>
                  <a:srgbClr val="EA855B"/>
                </a:solidFill>
                <a:latin typeface="Arial Narrow" panose="020B0606020202030204" pitchFamily="34" charset="0"/>
              </a:rPr>
              <a:t>Five year goal: </a:t>
            </a:r>
          </a:p>
          <a:p>
            <a:pPr marL="0" indent="0">
              <a:buNone/>
            </a:pPr>
            <a:r>
              <a:rPr lang="en-US" sz="4400" dirty="0" smtClean="0">
                <a:solidFill>
                  <a:srgbClr val="156193"/>
                </a:solidFill>
                <a:latin typeface="Arial Narrow" panose="020B0606020202030204" pitchFamily="34" charset="0"/>
              </a:rPr>
              <a:t>100,000 career connected learning experiences</a:t>
            </a:r>
            <a:endParaRPr lang="en-US" sz="4400" dirty="0">
              <a:solidFill>
                <a:srgbClr val="156193"/>
              </a:solidFill>
              <a:latin typeface="Arial Narrow" panose="020B0606020202030204" pitchFamily="34" charset="0"/>
            </a:endParaRPr>
          </a:p>
        </p:txBody>
      </p:sp>
    </p:spTree>
    <p:extLst>
      <p:ext uri="{BB962C8B-B14F-4D97-AF65-F5344CB8AC3E}">
        <p14:creationId xmlns:p14="http://schemas.microsoft.com/office/powerpoint/2010/main" val="363601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
        <p:nvSpPr>
          <p:cNvPr id="3" name="Content Placeholder 2"/>
          <p:cNvSpPr>
            <a:spLocks noGrp="1"/>
          </p:cNvSpPr>
          <p:nvPr>
            <p:ph idx="1"/>
          </p:nvPr>
        </p:nvSpPr>
        <p:spPr>
          <a:xfrm>
            <a:off x="683994" y="878401"/>
            <a:ext cx="11003509" cy="5289878"/>
          </a:xfrm>
        </p:spPr>
        <p:txBody>
          <a:bodyPr>
            <a:normAutofit/>
          </a:bodyPr>
          <a:lstStyle/>
          <a:p>
            <a:pPr marL="0" indent="0">
              <a:buNone/>
            </a:pPr>
            <a:r>
              <a:rPr lang="en-US" sz="4400" b="1" dirty="0" smtClean="0">
                <a:solidFill>
                  <a:srgbClr val="EA855B"/>
                </a:solidFill>
              </a:rPr>
              <a:t>Thank you!</a:t>
            </a:r>
          </a:p>
          <a:p>
            <a:pPr marL="0" indent="0">
              <a:buNone/>
            </a:pPr>
            <a:endParaRPr lang="en-US" sz="4400" b="1" dirty="0">
              <a:solidFill>
                <a:srgbClr val="EA855B"/>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18" y="2021979"/>
            <a:ext cx="9186456" cy="3243703"/>
          </a:xfrm>
          <a:prstGeom prst="rect">
            <a:avLst/>
          </a:prstGeom>
          <a:ln w="76200">
            <a:solidFill>
              <a:schemeClr val="accent1">
                <a:shade val="50000"/>
              </a:schemeClr>
            </a:solidFill>
          </a:ln>
        </p:spPr>
      </p:pic>
    </p:spTree>
    <p:extLst>
      <p:ext uri="{BB962C8B-B14F-4D97-AF65-F5344CB8AC3E}">
        <p14:creationId xmlns:p14="http://schemas.microsoft.com/office/powerpoint/2010/main" val="141661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728" y="993013"/>
            <a:ext cx="10515600" cy="4892675"/>
          </a:xfrm>
        </p:spPr>
        <p:txBody>
          <a:bodyPr>
            <a:normAutofit fontScale="90000"/>
          </a:bodyPr>
          <a:lstStyle/>
          <a:p>
            <a:r>
              <a:rPr lang="en-US" sz="4900" b="1" cap="small" dirty="0" smtClean="0">
                <a:solidFill>
                  <a:srgbClr val="EA855B"/>
                </a:solidFill>
                <a:latin typeface="Arial Narrow" panose="020B0606020202030204" pitchFamily="34" charset="0"/>
              </a:rPr>
              <a:t>Two-year goal: </a:t>
            </a:r>
            <a:r>
              <a:rPr lang="en-US" sz="4900" b="1" cap="small" dirty="0" smtClean="0">
                <a:solidFill>
                  <a:srgbClr val="002060"/>
                </a:solidFill>
                <a:latin typeface="Arial Narrow" panose="020B0606020202030204" pitchFamily="34" charset="0"/>
              </a:rPr>
              <a:t/>
            </a:r>
            <a:br>
              <a:rPr lang="en-US" sz="4900" b="1" cap="small" dirty="0" smtClean="0">
                <a:solidFill>
                  <a:srgbClr val="002060"/>
                </a:solidFill>
                <a:latin typeface="Arial Narrow" panose="020B0606020202030204" pitchFamily="34" charset="0"/>
              </a:rPr>
            </a:br>
            <a:r>
              <a:rPr lang="en-US" sz="3600" dirty="0" smtClean="0">
                <a:solidFill>
                  <a:srgbClr val="156193"/>
                </a:solidFill>
                <a:latin typeface="Arial Narrow" panose="020B0606020202030204" pitchFamily="34" charset="0"/>
                <a:sym typeface="Wingdings" panose="05000000000000000000" pitchFamily="2" charset="2"/>
              </a:rPr>
              <a:t> </a:t>
            </a:r>
            <a:r>
              <a:rPr lang="en-US" sz="3600" dirty="0" smtClean="0">
                <a:solidFill>
                  <a:srgbClr val="156193"/>
                </a:solidFill>
                <a:latin typeface="Arial Narrow" panose="020B0606020202030204" pitchFamily="34" charset="0"/>
              </a:rPr>
              <a:t>217 youth apprenticeships</a:t>
            </a:r>
            <a:br>
              <a:rPr lang="en-US" sz="3600" dirty="0" smtClean="0">
                <a:solidFill>
                  <a:srgbClr val="156193"/>
                </a:solidFill>
                <a:latin typeface="Arial Narrow" panose="020B0606020202030204" pitchFamily="34" charset="0"/>
              </a:rPr>
            </a:br>
            <a:r>
              <a:rPr lang="en-US" sz="3600" dirty="0">
                <a:solidFill>
                  <a:srgbClr val="156193"/>
                </a:solidFill>
                <a:latin typeface="Arial Narrow" panose="020B0606020202030204" pitchFamily="34" charset="0"/>
                <a:sym typeface="Wingdings" panose="05000000000000000000" pitchFamily="2" charset="2"/>
              </a:rPr>
              <a:t></a:t>
            </a:r>
            <a:r>
              <a:rPr lang="en-US" sz="3600" dirty="0" smtClean="0">
                <a:solidFill>
                  <a:srgbClr val="156193"/>
                </a:solidFill>
                <a:latin typeface="Arial Narrow" panose="020B0606020202030204" pitchFamily="34" charset="0"/>
              </a:rPr>
              <a:t> 4,301 internships</a:t>
            </a:r>
            <a:br>
              <a:rPr lang="en-US" sz="3600" dirty="0" smtClean="0">
                <a:solidFill>
                  <a:srgbClr val="156193"/>
                </a:solidFill>
                <a:latin typeface="Arial Narrow" panose="020B0606020202030204" pitchFamily="34" charset="0"/>
              </a:rPr>
            </a:br>
            <a:r>
              <a:rPr lang="en-US" sz="3600" dirty="0">
                <a:solidFill>
                  <a:srgbClr val="156193"/>
                </a:solidFill>
                <a:latin typeface="Arial Narrow" panose="020B0606020202030204" pitchFamily="34" charset="0"/>
                <a:sym typeface="Wingdings" panose="05000000000000000000" pitchFamily="2" charset="2"/>
              </a:rPr>
              <a:t></a:t>
            </a:r>
            <a:r>
              <a:rPr lang="en-US" sz="3600" dirty="0" smtClean="0">
                <a:solidFill>
                  <a:srgbClr val="156193"/>
                </a:solidFill>
                <a:latin typeface="Arial Narrow" panose="020B0606020202030204" pitchFamily="34" charset="0"/>
              </a:rPr>
              <a:t> 29,000 other career connected learning experiences</a:t>
            </a:r>
            <a:r>
              <a:rPr lang="en-US" sz="3600" dirty="0" smtClean="0">
                <a:solidFill>
                  <a:schemeClr val="accent2">
                    <a:lumMod val="75000"/>
                  </a:schemeClr>
                </a:solidFill>
                <a:latin typeface="Arial Narrow" panose="020B0606020202030204" pitchFamily="34" charset="0"/>
              </a:rPr>
              <a:t/>
            </a:r>
            <a:br>
              <a:rPr lang="en-US" sz="3600" dirty="0" smtClean="0">
                <a:solidFill>
                  <a:schemeClr val="accent2">
                    <a:lumMod val="75000"/>
                  </a:schemeClr>
                </a:solidFill>
                <a:latin typeface="Arial Narrow" panose="020B0606020202030204" pitchFamily="34" charset="0"/>
              </a:rPr>
            </a:br>
            <a:r>
              <a:rPr lang="en-US" sz="3600" dirty="0" smtClean="0">
                <a:solidFill>
                  <a:schemeClr val="accent2">
                    <a:lumMod val="75000"/>
                  </a:schemeClr>
                </a:solidFill>
                <a:latin typeface="Arial Narrow" panose="020B0606020202030204" pitchFamily="34" charset="0"/>
              </a:rPr>
              <a:t/>
            </a:r>
            <a:br>
              <a:rPr lang="en-US" sz="3600" dirty="0" smtClean="0">
                <a:solidFill>
                  <a:schemeClr val="accent2">
                    <a:lumMod val="75000"/>
                  </a:schemeClr>
                </a:solidFill>
                <a:latin typeface="Arial Narrow" panose="020B0606020202030204" pitchFamily="34" charset="0"/>
              </a:rPr>
            </a:br>
            <a:r>
              <a:rPr lang="en-US" sz="4900" b="1" cap="small" dirty="0" smtClean="0">
                <a:solidFill>
                  <a:srgbClr val="EA855B"/>
                </a:solidFill>
                <a:latin typeface="Arial Narrow" panose="020B0606020202030204" pitchFamily="34" charset="0"/>
              </a:rPr>
              <a:t>Long-term goal: </a:t>
            </a:r>
            <a:r>
              <a:rPr lang="en-US" sz="3600" dirty="0" smtClean="0">
                <a:solidFill>
                  <a:schemeClr val="accent2">
                    <a:lumMod val="75000"/>
                  </a:schemeClr>
                </a:solidFill>
                <a:latin typeface="Arial Narrow" panose="020B0606020202030204" pitchFamily="34" charset="0"/>
              </a:rPr>
              <a:t/>
            </a:r>
            <a:br>
              <a:rPr lang="en-US" sz="3600" dirty="0" smtClean="0">
                <a:solidFill>
                  <a:schemeClr val="accent2">
                    <a:lumMod val="75000"/>
                  </a:schemeClr>
                </a:solidFill>
                <a:latin typeface="Arial Narrow" panose="020B0606020202030204" pitchFamily="34" charset="0"/>
              </a:rPr>
            </a:br>
            <a:r>
              <a:rPr lang="en-US" sz="3600" dirty="0">
                <a:solidFill>
                  <a:srgbClr val="156193"/>
                </a:solidFill>
                <a:latin typeface="Arial Narrow" panose="020B0606020202030204" pitchFamily="34" charset="0"/>
                <a:sym typeface="Wingdings" panose="05000000000000000000" pitchFamily="2" charset="2"/>
              </a:rPr>
              <a:t></a:t>
            </a:r>
            <a:r>
              <a:rPr lang="en-US" sz="3600" dirty="0" smtClean="0">
                <a:solidFill>
                  <a:srgbClr val="156193"/>
                </a:solidFill>
                <a:latin typeface="Arial Narrow" panose="020B0606020202030204" pitchFamily="34" charset="0"/>
              </a:rPr>
              <a:t> Make </a:t>
            </a:r>
            <a:r>
              <a:rPr lang="en-US" sz="3600" dirty="0" smtClean="0">
                <a:solidFill>
                  <a:srgbClr val="156193"/>
                </a:solidFill>
                <a:latin typeface="Arial Narrow" panose="020B0606020202030204" pitchFamily="34" charset="0"/>
              </a:rPr>
              <a:t>apprenticeship and internship </a:t>
            </a:r>
            <a:r>
              <a:rPr lang="en-US" sz="3600" dirty="0" smtClean="0">
                <a:solidFill>
                  <a:srgbClr val="156193"/>
                </a:solidFill>
                <a:latin typeface="Arial Narrow" panose="020B0606020202030204" pitchFamily="34" charset="0"/>
              </a:rPr>
              <a:t>a routine part of high school for      </a:t>
            </a:r>
            <a:br>
              <a:rPr lang="en-US" sz="3600" dirty="0" smtClean="0">
                <a:solidFill>
                  <a:srgbClr val="156193"/>
                </a:solidFill>
                <a:latin typeface="Arial Narrow" panose="020B0606020202030204" pitchFamily="34" charset="0"/>
              </a:rPr>
            </a:br>
            <a:r>
              <a:rPr lang="en-US" sz="3600" dirty="0" smtClean="0">
                <a:solidFill>
                  <a:srgbClr val="156193"/>
                </a:solidFill>
                <a:latin typeface="Arial Narrow" panose="020B0606020202030204" pitchFamily="34" charset="0"/>
              </a:rPr>
              <a:t>   all </a:t>
            </a:r>
            <a:r>
              <a:rPr lang="en-US" sz="3600" dirty="0" smtClean="0">
                <a:solidFill>
                  <a:srgbClr val="156193"/>
                </a:solidFill>
                <a:latin typeface="Arial Narrow" panose="020B0606020202030204" pitchFamily="34" charset="0"/>
              </a:rPr>
              <a:t>students</a:t>
            </a:r>
            <a:r>
              <a:rPr lang="en-US" dirty="0" smtClean="0">
                <a:latin typeface="Arial Narrow" panose="020B0606020202030204" pitchFamily="34" charset="0"/>
              </a:rPr>
              <a:t/>
            </a:r>
            <a:br>
              <a:rPr lang="en-US" dirty="0" smtClean="0">
                <a:latin typeface="Arial Narrow" panose="020B0606020202030204" pitchFamily="34" charset="0"/>
              </a:rPr>
            </a:br>
            <a:endParaRPr lang="en-US" dirty="0">
              <a:solidFill>
                <a:schemeClr val="accent1">
                  <a:lumMod val="50000"/>
                </a:schemeClr>
              </a:solidFill>
              <a:latin typeface="Arial Narrow" panose="020B06060202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Tree>
    <p:extLst>
      <p:ext uri="{BB962C8B-B14F-4D97-AF65-F5344CB8AC3E}">
        <p14:creationId xmlns:p14="http://schemas.microsoft.com/office/powerpoint/2010/main" val="4164205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88" y="657733"/>
            <a:ext cx="10515600" cy="4892675"/>
          </a:xfrm>
        </p:spPr>
        <p:txBody>
          <a:bodyPr>
            <a:normAutofit fontScale="90000"/>
          </a:bodyPr>
          <a:lstStyle/>
          <a:p>
            <a:r>
              <a:rPr lang="en-US" sz="4900" b="1" cap="small" dirty="0" smtClean="0">
                <a:solidFill>
                  <a:srgbClr val="EA855B"/>
                </a:solidFill>
                <a:latin typeface="Arial Narrow" panose="020B0606020202030204" pitchFamily="34" charset="0"/>
              </a:rPr>
              <a:t>Interrelated problems: </a:t>
            </a:r>
            <a:r>
              <a:rPr lang="en-US" dirty="0" smtClean="0">
                <a:solidFill>
                  <a:schemeClr val="accent1">
                    <a:lumMod val="50000"/>
                  </a:schemeClr>
                </a:solidFill>
                <a:latin typeface="Arial Narrow" panose="020B0606020202030204" pitchFamily="34" charset="0"/>
              </a:rPr>
              <a:t/>
            </a:r>
            <a:br>
              <a:rPr lang="en-US" dirty="0" smtClean="0">
                <a:solidFill>
                  <a:schemeClr val="accent1">
                    <a:lumMod val="50000"/>
                  </a:schemeClr>
                </a:solidFill>
                <a:latin typeface="Arial Narrow" panose="020B0606020202030204" pitchFamily="34" charset="0"/>
              </a:rPr>
            </a:br>
            <a:r>
              <a:rPr lang="en-US" dirty="0" smtClean="0">
                <a:solidFill>
                  <a:srgbClr val="156193"/>
                </a:solidFill>
                <a:latin typeface="Arial Narrow" panose="020B0606020202030204" pitchFamily="34" charset="0"/>
              </a:rPr>
              <a:t/>
            </a:r>
            <a:br>
              <a:rPr lang="en-US" dirty="0" smtClean="0">
                <a:solidFill>
                  <a:srgbClr val="156193"/>
                </a:solidFill>
                <a:latin typeface="Arial Narrow" panose="020B0606020202030204" pitchFamily="34" charset="0"/>
              </a:rPr>
            </a:br>
            <a:r>
              <a:rPr lang="en-US" sz="4000" dirty="0">
                <a:solidFill>
                  <a:srgbClr val="156193"/>
                </a:solidFill>
                <a:latin typeface="Arial Narrow" panose="020B0606020202030204" pitchFamily="34" charset="0"/>
                <a:sym typeface="Wingdings" panose="05000000000000000000" pitchFamily="2" charset="2"/>
              </a:rPr>
              <a:t></a:t>
            </a:r>
            <a:r>
              <a:rPr lang="en-US" sz="4000" dirty="0" smtClean="0">
                <a:solidFill>
                  <a:srgbClr val="156193"/>
                </a:solidFill>
                <a:latin typeface="Arial Narrow" panose="020B0606020202030204" pitchFamily="34" charset="0"/>
              </a:rPr>
              <a:t> </a:t>
            </a:r>
            <a:r>
              <a:rPr lang="en-US" sz="3600" dirty="0" smtClean="0">
                <a:solidFill>
                  <a:srgbClr val="156193"/>
                </a:solidFill>
                <a:latin typeface="Arial Narrow" panose="020B0606020202030204" pitchFamily="34" charset="0"/>
              </a:rPr>
              <a:t>Washington employers have 260,000 job openings per year </a:t>
            </a:r>
            <a:br>
              <a:rPr lang="en-US" sz="3600" dirty="0" smtClean="0">
                <a:solidFill>
                  <a:srgbClr val="156193"/>
                </a:solidFill>
                <a:latin typeface="Arial Narrow" panose="020B0606020202030204" pitchFamily="34" charset="0"/>
              </a:rPr>
            </a:br>
            <a:r>
              <a:rPr lang="en-US" sz="3600" dirty="0" smtClean="0">
                <a:solidFill>
                  <a:srgbClr val="156193"/>
                </a:solidFill>
                <a:latin typeface="Arial Narrow" panose="020B0606020202030204" pitchFamily="34" charset="0"/>
              </a:rPr>
              <a:t>   paying $35,000 or more</a:t>
            </a:r>
            <a:br>
              <a:rPr lang="en-US" sz="3600" dirty="0" smtClean="0">
                <a:solidFill>
                  <a:srgbClr val="156193"/>
                </a:solidFill>
                <a:latin typeface="Arial Narrow" panose="020B0606020202030204" pitchFamily="34" charset="0"/>
              </a:rPr>
            </a:br>
            <a:r>
              <a:rPr lang="en-US" sz="3600" dirty="0">
                <a:solidFill>
                  <a:srgbClr val="156193"/>
                </a:solidFill>
                <a:latin typeface="Arial Narrow" panose="020B0606020202030204" pitchFamily="34" charset="0"/>
                <a:sym typeface="Wingdings" panose="05000000000000000000" pitchFamily="2" charset="2"/>
              </a:rPr>
              <a:t></a:t>
            </a:r>
            <a:r>
              <a:rPr lang="en-US" sz="3600" dirty="0" smtClean="0">
                <a:solidFill>
                  <a:srgbClr val="156193"/>
                </a:solidFill>
                <a:latin typeface="Arial Narrow" panose="020B0606020202030204" pitchFamily="34" charset="0"/>
              </a:rPr>
              <a:t> 73% require some postsecondary education </a:t>
            </a:r>
            <a:br>
              <a:rPr lang="en-US" sz="3600" dirty="0" smtClean="0">
                <a:solidFill>
                  <a:srgbClr val="156193"/>
                </a:solidFill>
                <a:latin typeface="Arial Narrow" panose="020B0606020202030204" pitchFamily="34" charset="0"/>
              </a:rPr>
            </a:br>
            <a:r>
              <a:rPr lang="en-US" sz="3600" dirty="0">
                <a:solidFill>
                  <a:srgbClr val="156193"/>
                </a:solidFill>
                <a:latin typeface="Arial Narrow" panose="020B0606020202030204" pitchFamily="34" charset="0"/>
                <a:sym typeface="Wingdings" panose="05000000000000000000" pitchFamily="2" charset="2"/>
              </a:rPr>
              <a:t></a:t>
            </a:r>
            <a:r>
              <a:rPr lang="en-US" sz="3600" dirty="0" smtClean="0">
                <a:solidFill>
                  <a:srgbClr val="156193"/>
                </a:solidFill>
                <a:latin typeface="Arial Narrow" panose="020B0606020202030204" pitchFamily="34" charset="0"/>
              </a:rPr>
              <a:t> Skill gaps slow </a:t>
            </a:r>
            <a:r>
              <a:rPr lang="en-US" sz="3600" dirty="0" smtClean="0">
                <a:solidFill>
                  <a:srgbClr val="156193"/>
                </a:solidFill>
                <a:latin typeface="Arial Narrow" panose="020B0606020202030204" pitchFamily="34" charset="0"/>
              </a:rPr>
              <a:t>econo</a:t>
            </a:r>
            <a:r>
              <a:rPr lang="en-US" sz="3600" dirty="0" smtClean="0">
                <a:solidFill>
                  <a:srgbClr val="156193"/>
                </a:solidFill>
                <a:latin typeface="Arial Narrow" panose="020B0606020202030204" pitchFamily="34" charset="0"/>
              </a:rPr>
              <a:t>mic </a:t>
            </a:r>
            <a:r>
              <a:rPr lang="en-US" sz="3600" dirty="0" smtClean="0">
                <a:solidFill>
                  <a:srgbClr val="156193"/>
                </a:solidFill>
                <a:latin typeface="Arial Narrow" panose="020B0606020202030204" pitchFamily="34" charset="0"/>
              </a:rPr>
              <a:t>growth </a:t>
            </a:r>
            <a:r>
              <a:rPr lang="en-US" sz="3600" dirty="0" smtClean="0">
                <a:solidFill>
                  <a:srgbClr val="156193"/>
                </a:solidFill>
                <a:latin typeface="Arial Narrow" panose="020B0606020202030204" pitchFamily="34" charset="0"/>
              </a:rPr>
              <a:t>and job creation</a:t>
            </a:r>
            <a:br>
              <a:rPr lang="en-US" sz="3600" dirty="0" smtClean="0">
                <a:solidFill>
                  <a:srgbClr val="156193"/>
                </a:solidFill>
                <a:latin typeface="Arial Narrow" panose="020B0606020202030204" pitchFamily="34" charset="0"/>
              </a:rPr>
            </a:br>
            <a:r>
              <a:rPr lang="en-US" sz="3600" dirty="0" smtClean="0">
                <a:solidFill>
                  <a:srgbClr val="EA855B"/>
                </a:solidFill>
                <a:latin typeface="Arial Narrow" panose="020B0606020202030204" pitchFamily="34" charset="0"/>
              </a:rPr>
              <a:t/>
            </a:r>
            <a:br>
              <a:rPr lang="en-US" sz="3600" dirty="0" smtClean="0">
                <a:solidFill>
                  <a:srgbClr val="EA855B"/>
                </a:solidFill>
                <a:latin typeface="Arial Narrow" panose="020B0606020202030204" pitchFamily="34" charset="0"/>
              </a:rPr>
            </a:br>
            <a:r>
              <a:rPr lang="en-US" sz="3600" dirty="0">
                <a:solidFill>
                  <a:srgbClr val="EA855B"/>
                </a:solidFill>
                <a:latin typeface="Arial Narrow" panose="020B0606020202030204" pitchFamily="34" charset="0"/>
                <a:sym typeface="Wingdings" panose="05000000000000000000" pitchFamily="2" charset="2"/>
              </a:rPr>
              <a:t></a:t>
            </a:r>
            <a:r>
              <a:rPr lang="en-US" sz="3600" dirty="0" smtClean="0">
                <a:solidFill>
                  <a:srgbClr val="EA855B"/>
                </a:solidFill>
                <a:latin typeface="Arial Narrow" panose="020B0606020202030204" pitchFamily="34" charset="0"/>
              </a:rPr>
              <a:t> Young adult unemployment is 12.4%</a:t>
            </a:r>
            <a:br>
              <a:rPr lang="en-US" sz="3600" dirty="0" smtClean="0">
                <a:solidFill>
                  <a:srgbClr val="EA855B"/>
                </a:solidFill>
                <a:latin typeface="Arial Narrow" panose="020B0606020202030204" pitchFamily="34" charset="0"/>
              </a:rPr>
            </a:br>
            <a:r>
              <a:rPr lang="en-US" sz="3600" dirty="0">
                <a:solidFill>
                  <a:srgbClr val="EA855B"/>
                </a:solidFill>
                <a:latin typeface="Arial Narrow" panose="020B0606020202030204" pitchFamily="34" charset="0"/>
                <a:sym typeface="Wingdings" panose="05000000000000000000" pitchFamily="2" charset="2"/>
              </a:rPr>
              <a:t></a:t>
            </a:r>
            <a:r>
              <a:rPr lang="en-US" sz="3600" dirty="0" smtClean="0">
                <a:solidFill>
                  <a:srgbClr val="EA855B"/>
                </a:solidFill>
                <a:latin typeface="Arial Narrow" panose="020B0606020202030204" pitchFamily="34" charset="0"/>
              </a:rPr>
              <a:t> 5-year high school graduation rate is 81.9%</a:t>
            </a:r>
            <a:br>
              <a:rPr lang="en-US" sz="3600" dirty="0" smtClean="0">
                <a:solidFill>
                  <a:srgbClr val="EA855B"/>
                </a:solidFill>
                <a:latin typeface="Arial Narrow" panose="020B0606020202030204" pitchFamily="34" charset="0"/>
              </a:rPr>
            </a:br>
            <a:r>
              <a:rPr lang="en-US" sz="3600" dirty="0" smtClean="0">
                <a:solidFill>
                  <a:srgbClr val="EA855B"/>
                </a:solidFill>
                <a:latin typeface="Arial Narrow" panose="020B0606020202030204" pitchFamily="34" charset="0"/>
              </a:rPr>
              <a:t>	- 18,000 young people per year do not graduate within 5 years 	   of starting school</a:t>
            </a:r>
            <a:endParaRPr lang="en-US" sz="3600" dirty="0">
              <a:solidFill>
                <a:srgbClr val="EA855B"/>
              </a:solidFill>
              <a:latin typeface="Arial Narrow" panose="020B06060202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Tree>
    <p:extLst>
      <p:ext uri="{BB962C8B-B14F-4D97-AF65-F5344CB8AC3E}">
        <p14:creationId xmlns:p14="http://schemas.microsoft.com/office/powerpoint/2010/main" val="353735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What if we could change more lives</a:t>
            </a:r>
            <a:endParaRPr lang="en-US" b="1" cap="small" dirty="0">
              <a:solidFill>
                <a:srgbClr val="EA855B"/>
              </a:solidFill>
              <a:latin typeface="Arial Narrow" panose="020B0606020202030204" pitchFamily="34" charset="0"/>
            </a:endParaRPr>
          </a:p>
        </p:txBody>
      </p:sp>
      <p:pic>
        <p:nvPicPr>
          <p:cNvPr id="1026" name="Picture 2" descr="Image result for career connect washingt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46346" y="1517819"/>
            <a:ext cx="3980599" cy="265307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6" name="Picture 13" descr="Embedded image permalink"/>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974580" y="2163302"/>
            <a:ext cx="189547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13.png@01D36F54.CAFB500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666388" y="3935277"/>
            <a:ext cx="3039744" cy="2181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sd1floly\users\mconnaughton\Desktop\Irina Prishk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8711" y="3500442"/>
            <a:ext cx="2162175" cy="28835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4" name="Picture 2" descr="https://cdn-images-1.medium.com/max/2000/1*LELktyVq1wa-hZlw3-vk2A.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79799" y="1472709"/>
            <a:ext cx="3694781" cy="246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3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336" y="2271360"/>
            <a:ext cx="2239621" cy="22396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kaiser perman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986" y="4033220"/>
            <a:ext cx="1668463" cy="1668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What if we could grow more businesses</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5" name="Content Placeholder 4"/>
          <p:cNvPicPr>
            <a:picLocks noGrp="1" noChangeAspect="1"/>
          </p:cNvPicPr>
          <p:nvPr>
            <p:ph idx="1"/>
          </p:nvPr>
        </p:nvPicPr>
        <p:blipFill>
          <a:blip r:embed="rId5"/>
          <a:stretch>
            <a:fillRect/>
          </a:stretch>
        </p:blipFill>
        <p:spPr>
          <a:xfrm>
            <a:off x="389555" y="1690688"/>
            <a:ext cx="2333625" cy="86677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0675" t="23884" r="10510" b="21587"/>
          <a:stretch/>
        </p:blipFill>
        <p:spPr>
          <a:xfrm>
            <a:off x="3843867" y="2248429"/>
            <a:ext cx="2252133" cy="618067"/>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32020" b="33990"/>
          <a:stretch/>
        </p:blipFill>
        <p:spPr>
          <a:xfrm>
            <a:off x="510748" y="4249385"/>
            <a:ext cx="2425888" cy="61806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5430" y="5450603"/>
            <a:ext cx="2252133" cy="825182"/>
          </a:xfrm>
          <a:prstGeom prst="rect">
            <a:avLst/>
          </a:prstGeom>
        </p:spPr>
      </p:pic>
      <p:pic>
        <p:nvPicPr>
          <p:cNvPr id="1030" name="Picture 6" descr="Image result for rebound orthopedics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26604" y="5407872"/>
            <a:ext cx="2567605" cy="4553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0"/>
          <a:stretch>
            <a:fillRect/>
          </a:stretch>
        </p:blipFill>
        <p:spPr>
          <a:xfrm>
            <a:off x="6353457" y="1581307"/>
            <a:ext cx="2394414" cy="667122"/>
          </a:xfrm>
          <a:prstGeom prst="rect">
            <a:avLst/>
          </a:prstGeom>
        </p:spPr>
      </p:pic>
      <p:pic>
        <p:nvPicPr>
          <p:cNvPr id="1034" name="Picture 10" descr="Image result for boise casca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7646" y="2566957"/>
            <a:ext cx="2692821" cy="2692822"/>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16" descr="Image result for peacehealth"/>
          <p:cNvSpPr>
            <a:spLocks noChangeAspect="1" noChangeArrowheads="1"/>
          </p:cNvSpPr>
          <p:nvPr/>
        </p:nvSpPr>
        <p:spPr bwMode="auto">
          <a:xfrm>
            <a:off x="155575" y="-525463"/>
            <a:ext cx="5876925"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8900" y="4002622"/>
            <a:ext cx="3087558" cy="577058"/>
          </a:xfrm>
          <a:prstGeom prst="rect">
            <a:avLst/>
          </a:prstGeom>
        </p:spPr>
      </p:pic>
      <p:pic>
        <p:nvPicPr>
          <p:cNvPr id="1046" name="Picture 22" descr="Image result for nichols brothers boat buil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9209" y="231729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stretch>
            <a:fillRect/>
          </a:stretch>
        </p:blipFill>
        <p:spPr>
          <a:xfrm>
            <a:off x="9051578" y="2105950"/>
            <a:ext cx="2244956" cy="760546"/>
          </a:xfrm>
          <a:prstGeom prst="rect">
            <a:avLst/>
          </a:prstGeom>
        </p:spPr>
      </p:pic>
      <p:sp>
        <p:nvSpPr>
          <p:cNvPr id="23" name="AutoShape 24" descr="Image result for kaiser permane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26" descr="Image result for kaiser permanen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4818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What if we could engage whole communities</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pic>
        <p:nvPicPr>
          <p:cNvPr id="5" name="Content Placeholder 4"/>
          <p:cNvPicPr>
            <a:picLocks noGrp="1" noChangeAspect="1"/>
          </p:cNvPicPr>
          <p:nvPr>
            <p:ph idx="1"/>
          </p:nvPr>
        </p:nvPicPr>
        <p:blipFill>
          <a:blip r:embed="rId3"/>
          <a:stretch>
            <a:fillRect/>
          </a:stretch>
        </p:blipFill>
        <p:spPr>
          <a:xfrm>
            <a:off x="643873" y="1884897"/>
            <a:ext cx="2911017" cy="1173893"/>
          </a:xfrm>
          <a:prstGeom prst="rect">
            <a:avLst/>
          </a:prstGeom>
        </p:spPr>
      </p:pic>
      <p:pic>
        <p:nvPicPr>
          <p:cNvPr id="6" name="Picture 5"/>
          <p:cNvPicPr>
            <a:picLocks noChangeAspect="1"/>
          </p:cNvPicPr>
          <p:nvPr/>
        </p:nvPicPr>
        <p:blipFill>
          <a:blip r:embed="rId4"/>
          <a:stretch>
            <a:fillRect/>
          </a:stretch>
        </p:blipFill>
        <p:spPr>
          <a:xfrm>
            <a:off x="3959838" y="2220535"/>
            <a:ext cx="1500887" cy="1507587"/>
          </a:xfrm>
          <a:prstGeom prst="rect">
            <a:avLst/>
          </a:prstGeom>
        </p:spPr>
      </p:pic>
      <p:pic>
        <p:nvPicPr>
          <p:cNvPr id="7" name="Picture 6"/>
          <p:cNvPicPr>
            <a:picLocks noChangeAspect="1"/>
          </p:cNvPicPr>
          <p:nvPr/>
        </p:nvPicPr>
        <p:blipFill>
          <a:blip r:embed="rId5"/>
          <a:stretch>
            <a:fillRect/>
          </a:stretch>
        </p:blipFill>
        <p:spPr>
          <a:xfrm>
            <a:off x="1179842" y="3160803"/>
            <a:ext cx="1692585" cy="1842162"/>
          </a:xfrm>
          <a:prstGeom prst="rect">
            <a:avLst/>
          </a:prstGeom>
        </p:spPr>
      </p:pic>
      <p:pic>
        <p:nvPicPr>
          <p:cNvPr id="8" name="Content Placeholder 3"/>
          <p:cNvPicPr>
            <a:picLocks noChangeAspect="1"/>
          </p:cNvPicPr>
          <p:nvPr/>
        </p:nvPicPr>
        <p:blipFill>
          <a:blip r:embed="rId6"/>
          <a:stretch>
            <a:fillRect/>
          </a:stretch>
        </p:blipFill>
        <p:spPr>
          <a:xfrm>
            <a:off x="3554890" y="3993820"/>
            <a:ext cx="1655093" cy="883651"/>
          </a:xfrm>
          <a:prstGeom prst="rect">
            <a:avLst/>
          </a:prstGeom>
        </p:spPr>
      </p:pic>
      <p:pic>
        <p:nvPicPr>
          <p:cNvPr id="2050" name="Picture 2" descr="Image result for chelan county pu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9626" y="169068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ssociated general contractors of washingt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7611" y="1960348"/>
            <a:ext cx="2857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erospace joint apprenticeship committe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2040" y="5117116"/>
            <a:ext cx="2021739" cy="7690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western washington sheet metal jat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1166" y="3761259"/>
            <a:ext cx="2857500" cy="90487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2" descr="Image result for pacific northwest regional council of carpent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Image result for pacific northwest regional council of carpente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45195" y="3830632"/>
            <a:ext cx="1671005" cy="167100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washington association of community and migrant health center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26134" y="5104978"/>
            <a:ext cx="3057602" cy="118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5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Don’t create a ‘new program’!</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
        <p:nvSpPr>
          <p:cNvPr id="3" name="Content Placeholder 2"/>
          <p:cNvSpPr>
            <a:spLocks noGrp="1"/>
          </p:cNvSpPr>
          <p:nvPr>
            <p:ph idx="1"/>
          </p:nvPr>
        </p:nvSpPr>
        <p:spPr/>
        <p:txBody>
          <a:bodyPr/>
          <a:lstStyle/>
          <a:p>
            <a:pPr marL="0" indent="0">
              <a:buNone/>
            </a:pPr>
            <a:r>
              <a:rPr lang="en-US" sz="4400" b="1" cap="small" dirty="0" smtClean="0">
                <a:solidFill>
                  <a:srgbClr val="156193"/>
                </a:solidFill>
                <a:latin typeface="Arial Narrow" panose="020B0606020202030204" pitchFamily="34" charset="0"/>
              </a:rPr>
              <a:t>Build a funding mechanism that creates a system</a:t>
            </a:r>
          </a:p>
          <a:p>
            <a:r>
              <a:rPr lang="en-US" dirty="0" smtClean="0">
                <a:solidFill>
                  <a:srgbClr val="156193"/>
                </a:solidFill>
                <a:latin typeface="Arial Narrow" panose="020B0606020202030204" pitchFamily="34" charset="0"/>
              </a:rPr>
              <a:t>Empower existing programs to work together</a:t>
            </a:r>
          </a:p>
          <a:p>
            <a:r>
              <a:rPr lang="en-US" dirty="0" smtClean="0">
                <a:solidFill>
                  <a:srgbClr val="156193"/>
                </a:solidFill>
                <a:latin typeface="Arial Narrow" panose="020B0606020202030204" pitchFamily="34" charset="0"/>
              </a:rPr>
              <a:t>Fund them to do so</a:t>
            </a:r>
          </a:p>
          <a:p>
            <a:r>
              <a:rPr lang="en-US" dirty="0" smtClean="0">
                <a:solidFill>
                  <a:srgbClr val="156193"/>
                </a:solidFill>
                <a:latin typeface="Arial Narrow" panose="020B0606020202030204" pitchFamily="34" charset="0"/>
              </a:rPr>
              <a:t>Increase collective capacity of existing programs to reach specific goals of Career Connect Washington… together</a:t>
            </a:r>
          </a:p>
          <a:p>
            <a:r>
              <a:rPr lang="en-US" dirty="0" smtClean="0">
                <a:solidFill>
                  <a:srgbClr val="156193"/>
                </a:solidFill>
                <a:latin typeface="Arial Narrow" panose="020B0606020202030204" pitchFamily="34" charset="0"/>
              </a:rPr>
              <a:t>Make sure the state-level agencies and private sector organizations are sending the same message together to their local programs</a:t>
            </a:r>
            <a:endParaRPr lang="en-US" dirty="0">
              <a:solidFill>
                <a:srgbClr val="156193"/>
              </a:solidFill>
              <a:latin typeface="Arial Narrow" panose="020B0606020202030204" pitchFamily="34" charset="0"/>
            </a:endParaRPr>
          </a:p>
        </p:txBody>
      </p:sp>
    </p:spTree>
    <p:extLst>
      <p:ext uri="{BB962C8B-B14F-4D97-AF65-F5344CB8AC3E}">
        <p14:creationId xmlns:p14="http://schemas.microsoft.com/office/powerpoint/2010/main" val="3726236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rgbClr val="EA855B"/>
                </a:solidFill>
                <a:latin typeface="Arial Narrow" panose="020B0606020202030204" pitchFamily="34" charset="0"/>
              </a:rPr>
              <a:t>Working backwards from the Swiss model: </a:t>
            </a:r>
            <a:endParaRPr lang="en-US" b="1" cap="small" dirty="0">
              <a:solidFill>
                <a:srgbClr val="EA855B"/>
              </a:solidFill>
              <a:latin typeface="Arial Narrow" panose="020B0606020202030204" pitchFamily="34" charset="0"/>
            </a:endParaRPr>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72" y="5807742"/>
            <a:ext cx="2555571" cy="721074"/>
          </a:xfrm>
          <a:prstGeom prst="rect">
            <a:avLst/>
          </a:prstGeom>
        </p:spPr>
      </p:pic>
      <p:sp>
        <p:nvSpPr>
          <p:cNvPr id="3" name="Content Placeholder 2"/>
          <p:cNvSpPr>
            <a:spLocks noGrp="1"/>
          </p:cNvSpPr>
          <p:nvPr>
            <p:ph idx="1"/>
          </p:nvPr>
        </p:nvSpPr>
        <p:spPr/>
        <p:txBody>
          <a:bodyPr>
            <a:normAutofit/>
          </a:bodyPr>
          <a:lstStyle/>
          <a:p>
            <a:r>
              <a:rPr lang="en-US" dirty="0" smtClean="0">
                <a:solidFill>
                  <a:srgbClr val="156193"/>
                </a:solidFill>
                <a:latin typeface="Arial Narrow" panose="020B0606020202030204" pitchFamily="34" charset="0"/>
              </a:rPr>
              <a:t>70% of high school students do employer apprenticeship 3 days a week, traditional school 2 days a week</a:t>
            </a:r>
          </a:p>
          <a:p>
            <a:r>
              <a:rPr lang="en-US" dirty="0" smtClean="0">
                <a:solidFill>
                  <a:srgbClr val="156193"/>
                </a:solidFill>
                <a:latin typeface="Arial Narrow" panose="020B0606020202030204" pitchFamily="34" charset="0"/>
              </a:rPr>
              <a:t>Teachers have massive community support</a:t>
            </a:r>
          </a:p>
          <a:p>
            <a:r>
              <a:rPr lang="en-US" dirty="0" smtClean="0">
                <a:solidFill>
                  <a:srgbClr val="156193"/>
                </a:solidFill>
                <a:latin typeface="Arial Narrow" panose="020B0606020202030204" pitchFamily="34" charset="0"/>
              </a:rPr>
              <a:t>Fully permeable, no tracking</a:t>
            </a:r>
          </a:p>
          <a:p>
            <a:r>
              <a:rPr lang="en-US" dirty="0" smtClean="0">
                <a:solidFill>
                  <a:srgbClr val="156193"/>
                </a:solidFill>
                <a:latin typeface="Arial Narrow" panose="020B0606020202030204" pitchFamily="34" charset="0"/>
              </a:rPr>
              <a:t>Youth and adult unemployment are both at 3%</a:t>
            </a:r>
          </a:p>
          <a:p>
            <a:pPr marL="0" indent="0">
              <a:buNone/>
            </a:pPr>
            <a:endParaRPr lang="en-US" sz="4400" dirty="0" smtClean="0">
              <a:latin typeface="Arial Narrow" panose="020B0606020202030204" pitchFamily="34" charset="0"/>
            </a:endParaRPr>
          </a:p>
        </p:txBody>
      </p:sp>
    </p:spTree>
    <p:extLst>
      <p:ext uri="{BB962C8B-B14F-4D97-AF65-F5344CB8AC3E}">
        <p14:creationId xmlns:p14="http://schemas.microsoft.com/office/powerpoint/2010/main" val="139896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728</Words>
  <Application>Microsoft Office PowerPoint</Application>
  <PresentationFormat>Widescreen</PresentationFormat>
  <Paragraphs>94</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Calibri Light</vt:lpstr>
      <vt:lpstr>Wingdings</vt:lpstr>
      <vt:lpstr>Office Theme</vt:lpstr>
      <vt:lpstr>PowerPoint Presentation</vt:lpstr>
      <vt:lpstr>  Presenter:  Anna Nikolaeva, Career Connect WA Manager Employment Security Department   </vt:lpstr>
      <vt:lpstr>Two-year goal:   217 youth apprenticeships  4,301 internships  29,000 other career connected learning experiences  Long-term goal:   Make apprenticeship and internship a routine part of high school for          all students </vt:lpstr>
      <vt:lpstr>Interrelated problems:    Washington employers have 260,000 job openings per year     paying $35,000 or more  73% require some postsecondary education   Skill gaps slow economic growth and job creation   Young adult unemployment is 12.4%  5-year high school graduation rate is 81.9%  - 18,000 young people per year do not graduate within 5 years     of starting school</vt:lpstr>
      <vt:lpstr>What if we could change more lives</vt:lpstr>
      <vt:lpstr>What if we could grow more businesses</vt:lpstr>
      <vt:lpstr>What if we could engage whole communities</vt:lpstr>
      <vt:lpstr>Don’t create a ‘new program’!</vt:lpstr>
      <vt:lpstr>Working backwards from the Swiss model: </vt:lpstr>
      <vt:lpstr>PowerPoint Presentation</vt:lpstr>
      <vt:lpstr>PowerPoint Presentation</vt:lpstr>
      <vt:lpstr>We’ve had some prior successes </vt:lpstr>
      <vt:lpstr>Beyond statistics</vt:lpstr>
      <vt:lpstr>Governor’s WIOA Reserve Funding </vt:lpstr>
      <vt:lpstr>Request for Proposals</vt:lpstr>
      <vt:lpstr>Guiding Principles</vt:lpstr>
      <vt:lpstr>PowerPoint Presentation</vt:lpstr>
      <vt:lpstr>New partnerships</vt:lpstr>
      <vt:lpstr>PowerPoint Presentation</vt:lpstr>
      <vt:lpstr> Technical Assistance:  Quarterly Performance Tracking &amp; Peer-to-Peer Learning  </vt:lpstr>
      <vt:lpstr>PowerPoint Presentation</vt:lpstr>
      <vt:lpstr>Coordinated State-Wide Efforts </vt:lpstr>
      <vt:lpstr>PowerPoint Presentation</vt:lpstr>
      <vt:lpstr>PowerPoint Presentation</vt:lpstr>
    </vt:vector>
  </TitlesOfParts>
  <Company>ESD - State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Nikolaeva, Anna (ESD)</dc:creator>
  <cp:lastModifiedBy>Nikolaeva, Anna (ESD)</cp:lastModifiedBy>
  <cp:revision>51</cp:revision>
  <dcterms:created xsi:type="dcterms:W3CDTF">2018-03-15T20:09:49Z</dcterms:created>
  <dcterms:modified xsi:type="dcterms:W3CDTF">2018-04-25T00:07:23Z</dcterms:modified>
</cp:coreProperties>
</file>