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2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4" r:id="rId6"/>
    <p:sldId id="392" r:id="rId7"/>
    <p:sldId id="382" r:id="rId8"/>
    <p:sldId id="386" r:id="rId9"/>
    <p:sldId id="388" r:id="rId10"/>
    <p:sldId id="389" r:id="rId11"/>
    <p:sldId id="390" r:id="rId12"/>
    <p:sldId id="391" r:id="rId13"/>
    <p:sldId id="393" r:id="rId14"/>
    <p:sldId id="381" r:id="rId15"/>
  </p:sldIdLst>
  <p:sldSz cx="12192000" cy="6858000"/>
  <p:notesSz cx="7023100" cy="93091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0D5"/>
    <a:srgbClr val="086470"/>
    <a:srgbClr val="A24600"/>
    <a:srgbClr val="EAEAEA"/>
    <a:srgbClr val="658F41"/>
    <a:srgbClr val="C9E7B1"/>
    <a:srgbClr val="F9F9F9"/>
    <a:srgbClr val="669900"/>
    <a:srgbClr val="81AB75"/>
    <a:srgbClr val="7C2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78734" autoAdjust="0"/>
  </p:normalViewPr>
  <p:slideViewPr>
    <p:cSldViewPr snapToGrid="0" snapToObjects="1">
      <p:cViewPr varScale="1">
        <p:scale>
          <a:sx n="91" d="100"/>
          <a:sy n="91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9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F77A9-F985-4F6D-8C05-2E6EAFCA8AF8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442587-4FCA-4A31-8E50-0E095E27B754}">
      <dgm:prSet phldrT="[Text]"/>
      <dgm:spPr>
        <a:solidFill>
          <a:srgbClr val="08647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rgbClr val="FFFFFF"/>
              </a:solidFill>
              <a:latin typeface="+mj-lt"/>
            </a:rPr>
            <a:t>Visit us online at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rgbClr val="FFFFFF"/>
              </a:solidFill>
              <a:latin typeface="+mj-lt"/>
            </a:rPr>
            <a:t>www.esd.wa.gov/paid-family-medical-leave</a:t>
          </a:r>
        </a:p>
      </dgm:t>
    </dgm:pt>
    <dgm:pt modelId="{33077E82-A655-4B99-A2C3-325372569911}" type="parTrans" cxnId="{A91124B7-D719-4DDD-B46D-FF31A546D3FE}">
      <dgm:prSet/>
      <dgm:spPr/>
      <dgm:t>
        <a:bodyPr/>
        <a:lstStyle/>
        <a:p>
          <a:endParaRPr lang="en-US"/>
        </a:p>
      </dgm:t>
    </dgm:pt>
    <dgm:pt modelId="{4EE0647D-A8B6-4F05-BA13-32E4D116D76B}" type="sibTrans" cxnId="{A91124B7-D719-4DDD-B46D-FF31A546D3FE}">
      <dgm:prSet/>
      <dgm:spPr/>
      <dgm:t>
        <a:bodyPr/>
        <a:lstStyle/>
        <a:p>
          <a:endParaRPr lang="en-US"/>
        </a:p>
      </dgm:t>
    </dgm:pt>
    <dgm:pt modelId="{64FE5228-1267-4451-B1CF-576BCED533C8}">
      <dgm:prSet phldrT="[Text]"/>
      <dgm:spPr>
        <a:solidFill>
          <a:srgbClr val="08647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rgbClr val="FFFFFF"/>
              </a:solidFill>
              <a:latin typeface="+mj-lt"/>
            </a:rPr>
            <a:t>Join our listserv at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rgbClr val="FFFFFF"/>
              </a:solidFill>
              <a:latin typeface="+mj-lt"/>
            </a:rPr>
            <a:t>bit.ly/PaidLeaveList</a:t>
          </a:r>
        </a:p>
      </dgm:t>
    </dgm:pt>
    <dgm:pt modelId="{806E80B5-63EC-48A7-8F24-A8271A22DF7F}" type="parTrans" cxnId="{54175B11-35E9-4177-8FF9-3065C5A2855C}">
      <dgm:prSet/>
      <dgm:spPr/>
      <dgm:t>
        <a:bodyPr/>
        <a:lstStyle/>
        <a:p>
          <a:endParaRPr lang="en-US"/>
        </a:p>
      </dgm:t>
    </dgm:pt>
    <dgm:pt modelId="{8A63F798-CD01-4DE9-95BC-FD0EDA712E19}" type="sibTrans" cxnId="{54175B11-35E9-4177-8FF9-3065C5A2855C}">
      <dgm:prSet/>
      <dgm:spPr/>
      <dgm:t>
        <a:bodyPr/>
        <a:lstStyle/>
        <a:p>
          <a:endParaRPr lang="en-US"/>
        </a:p>
      </dgm:t>
    </dgm:pt>
    <dgm:pt modelId="{AB781572-DD00-45DF-94C7-CD7757CDB11B}">
      <dgm:prSet phldrT="[Text]"/>
      <dgm:spPr>
        <a:solidFill>
          <a:srgbClr val="08647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rgbClr val="FFFFFF"/>
              </a:solidFill>
              <a:latin typeface="+mj-lt"/>
            </a:rPr>
            <a:t>Ask questions and make comments on our public forum at bit.ly/</a:t>
          </a:r>
          <a:r>
            <a:rPr lang="en-US" b="0" dirty="0" err="1">
              <a:solidFill>
                <a:srgbClr val="FFFFFF"/>
              </a:solidFill>
              <a:latin typeface="+mj-lt"/>
            </a:rPr>
            <a:t>CommentForum</a:t>
          </a:r>
          <a:endParaRPr lang="en-US" b="0" dirty="0">
            <a:solidFill>
              <a:srgbClr val="FFFFFF"/>
            </a:solidFill>
            <a:latin typeface="+mj-lt"/>
          </a:endParaRPr>
        </a:p>
      </dgm:t>
    </dgm:pt>
    <dgm:pt modelId="{322A9EF3-3B22-4D2D-B224-A9555ED2E04E}" type="parTrans" cxnId="{93B5BCA6-F5A8-463C-AA00-A316DA1254E7}">
      <dgm:prSet/>
      <dgm:spPr/>
      <dgm:t>
        <a:bodyPr/>
        <a:lstStyle/>
        <a:p>
          <a:endParaRPr lang="en-US"/>
        </a:p>
      </dgm:t>
    </dgm:pt>
    <dgm:pt modelId="{DE73BF7E-FB62-4B54-BE1C-738B19A95487}" type="sibTrans" cxnId="{93B5BCA6-F5A8-463C-AA00-A316DA1254E7}">
      <dgm:prSet/>
      <dgm:spPr/>
      <dgm:t>
        <a:bodyPr/>
        <a:lstStyle/>
        <a:p>
          <a:endParaRPr lang="en-US"/>
        </a:p>
      </dgm:t>
    </dgm:pt>
    <dgm:pt modelId="{4557D046-4DC3-4F36-A116-FE64ADA29E48}" type="pres">
      <dgm:prSet presAssocID="{9B3F77A9-F985-4F6D-8C05-2E6EAFCA8A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8A3917-FC68-4AB3-9140-A47CEDC2C0B1}" type="pres">
      <dgm:prSet presAssocID="{F0442587-4FCA-4A31-8E50-0E095E27B754}" presName="comp" presStyleCnt="0"/>
      <dgm:spPr/>
    </dgm:pt>
    <dgm:pt modelId="{81B5241B-36E3-46BC-B721-08B69D2D700B}" type="pres">
      <dgm:prSet presAssocID="{F0442587-4FCA-4A31-8E50-0E095E27B754}" presName="box" presStyleLbl="node1" presStyleIdx="0" presStyleCnt="3"/>
      <dgm:spPr/>
      <dgm:t>
        <a:bodyPr/>
        <a:lstStyle/>
        <a:p>
          <a:endParaRPr lang="en-US"/>
        </a:p>
      </dgm:t>
    </dgm:pt>
    <dgm:pt modelId="{15018450-7EF4-4EA5-BEE3-EB43095DC4BE}" type="pres">
      <dgm:prSet presAssocID="{F0442587-4FCA-4A31-8E50-0E095E27B754}" presName="img" presStyleLbl="fgImgPlace1" presStyleIdx="0" presStyleCnt="3"/>
      <dgm:spPr>
        <a:blipFill>
          <a:blip xmlns:r="http://schemas.openxmlformats.org/officeDocument/2006/relationships" r:embed="rId1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1000" b="-1000"/>
          </a:stretch>
        </a:blipFill>
        <a:ln>
          <a:solidFill>
            <a:schemeClr val="bg2"/>
          </a:solidFill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9D5A6323-3B73-47AC-B9F3-E578079AF7A1}" type="pres">
      <dgm:prSet presAssocID="{F0442587-4FCA-4A31-8E50-0E095E27B7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21EAF-1DCF-4739-905A-5C94D1D1E220}" type="pres">
      <dgm:prSet presAssocID="{4EE0647D-A8B6-4F05-BA13-32E4D116D76B}" presName="spacer" presStyleCnt="0"/>
      <dgm:spPr/>
    </dgm:pt>
    <dgm:pt modelId="{B57F3FB6-CF6A-426D-A085-C802675FD61F}" type="pres">
      <dgm:prSet presAssocID="{64FE5228-1267-4451-B1CF-576BCED533C8}" presName="comp" presStyleCnt="0"/>
      <dgm:spPr/>
    </dgm:pt>
    <dgm:pt modelId="{346AC566-B5C8-4BE1-AA46-77D4E4F273C0}" type="pres">
      <dgm:prSet presAssocID="{64FE5228-1267-4451-B1CF-576BCED533C8}" presName="box" presStyleLbl="node1" presStyleIdx="1" presStyleCnt="3"/>
      <dgm:spPr/>
      <dgm:t>
        <a:bodyPr/>
        <a:lstStyle/>
        <a:p>
          <a:endParaRPr lang="en-US"/>
        </a:p>
      </dgm:t>
    </dgm:pt>
    <dgm:pt modelId="{31868C36-AB54-4CE7-994C-4BB3EAD1A6A2}" type="pres">
      <dgm:prSet presAssocID="{64FE5228-1267-4451-B1CF-576BCED533C8}" presName="img" presStyleLbl="fgImgPlace1" presStyleIdx="1" presStyleCnt="3"/>
      <dgm:spPr>
        <a:blipFill>
          <a:blip xmlns:r="http://schemas.openxmlformats.org/officeDocument/2006/relationships" r:embed="rId3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000" b="-1000"/>
          </a:stretch>
        </a:blipFill>
        <a:ln>
          <a:solidFill>
            <a:schemeClr val="bg2"/>
          </a:solidFill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52A764AB-6B46-4503-93A4-0C1819408E07}" type="pres">
      <dgm:prSet presAssocID="{64FE5228-1267-4451-B1CF-576BCED533C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9BF9C-BD97-44A7-BD48-7F835E6FC14E}" type="pres">
      <dgm:prSet presAssocID="{8A63F798-CD01-4DE9-95BC-FD0EDA712E19}" presName="spacer" presStyleCnt="0"/>
      <dgm:spPr/>
    </dgm:pt>
    <dgm:pt modelId="{82486C85-500C-42B7-8390-BA081563ABD8}" type="pres">
      <dgm:prSet presAssocID="{AB781572-DD00-45DF-94C7-CD7757CDB11B}" presName="comp" presStyleCnt="0"/>
      <dgm:spPr/>
    </dgm:pt>
    <dgm:pt modelId="{CD11FA39-2B82-46EF-9407-4CF2128F3EEC}" type="pres">
      <dgm:prSet presAssocID="{AB781572-DD00-45DF-94C7-CD7757CDB11B}" presName="box" presStyleLbl="node1" presStyleIdx="2" presStyleCnt="3"/>
      <dgm:spPr/>
      <dgm:t>
        <a:bodyPr/>
        <a:lstStyle/>
        <a:p>
          <a:endParaRPr lang="en-US"/>
        </a:p>
      </dgm:t>
    </dgm:pt>
    <dgm:pt modelId="{8156DF8A-D29A-420F-8E5A-1BD9F71B36B5}" type="pres">
      <dgm:prSet presAssocID="{AB781572-DD00-45DF-94C7-CD7757CDB11B}" presName="img" presStyleLbl="fgImgPlace1" presStyleIdx="2" presStyleCnt="3"/>
      <dgm:spPr>
        <a:blipFill>
          <a:blip xmlns:r="http://schemas.openxmlformats.org/officeDocument/2006/relationships" r:embed="rId5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1000" b="-1000"/>
          </a:stretch>
        </a:blipFill>
        <a:ln>
          <a:solidFill>
            <a:schemeClr val="bg2"/>
          </a:solidFill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946EDB68-1F1F-4B9D-9851-13AAD5E4D68B}" type="pres">
      <dgm:prSet presAssocID="{AB781572-DD00-45DF-94C7-CD7757CDB1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9C8C2-B2F6-4778-B8CD-9A176140511B}" type="presOf" srcId="{F0442587-4FCA-4A31-8E50-0E095E27B754}" destId="{81B5241B-36E3-46BC-B721-08B69D2D700B}" srcOrd="0" destOrd="0" presId="urn:microsoft.com/office/officeart/2005/8/layout/vList4"/>
    <dgm:cxn modelId="{6B3C4928-751D-4C4F-A22E-8E96F1D68ED9}" type="presOf" srcId="{AB781572-DD00-45DF-94C7-CD7757CDB11B}" destId="{CD11FA39-2B82-46EF-9407-4CF2128F3EEC}" srcOrd="0" destOrd="0" presId="urn:microsoft.com/office/officeart/2005/8/layout/vList4"/>
    <dgm:cxn modelId="{4A36CE19-BBFA-4292-ACA3-54EE5564644D}" type="presOf" srcId="{64FE5228-1267-4451-B1CF-576BCED533C8}" destId="{52A764AB-6B46-4503-93A4-0C1819408E07}" srcOrd="1" destOrd="0" presId="urn:microsoft.com/office/officeart/2005/8/layout/vList4"/>
    <dgm:cxn modelId="{BC3896AD-DEDF-4E25-B337-27A019387C62}" type="presOf" srcId="{AB781572-DD00-45DF-94C7-CD7757CDB11B}" destId="{946EDB68-1F1F-4B9D-9851-13AAD5E4D68B}" srcOrd="1" destOrd="0" presId="urn:microsoft.com/office/officeart/2005/8/layout/vList4"/>
    <dgm:cxn modelId="{5B20695B-23C8-4E9B-95F9-6AE2753D914A}" type="presOf" srcId="{F0442587-4FCA-4A31-8E50-0E095E27B754}" destId="{9D5A6323-3B73-47AC-B9F3-E578079AF7A1}" srcOrd="1" destOrd="0" presId="urn:microsoft.com/office/officeart/2005/8/layout/vList4"/>
    <dgm:cxn modelId="{549153EF-9C56-4640-9A43-90F1BCB8A8C7}" type="presOf" srcId="{9B3F77A9-F985-4F6D-8C05-2E6EAFCA8AF8}" destId="{4557D046-4DC3-4F36-A116-FE64ADA29E48}" srcOrd="0" destOrd="0" presId="urn:microsoft.com/office/officeart/2005/8/layout/vList4"/>
    <dgm:cxn modelId="{57F181BB-4B52-4579-839F-BDC466919F2F}" type="presOf" srcId="{64FE5228-1267-4451-B1CF-576BCED533C8}" destId="{346AC566-B5C8-4BE1-AA46-77D4E4F273C0}" srcOrd="0" destOrd="0" presId="urn:microsoft.com/office/officeart/2005/8/layout/vList4"/>
    <dgm:cxn modelId="{93B5BCA6-F5A8-463C-AA00-A316DA1254E7}" srcId="{9B3F77A9-F985-4F6D-8C05-2E6EAFCA8AF8}" destId="{AB781572-DD00-45DF-94C7-CD7757CDB11B}" srcOrd="2" destOrd="0" parTransId="{322A9EF3-3B22-4D2D-B224-A9555ED2E04E}" sibTransId="{DE73BF7E-FB62-4B54-BE1C-738B19A95487}"/>
    <dgm:cxn modelId="{54175B11-35E9-4177-8FF9-3065C5A2855C}" srcId="{9B3F77A9-F985-4F6D-8C05-2E6EAFCA8AF8}" destId="{64FE5228-1267-4451-B1CF-576BCED533C8}" srcOrd="1" destOrd="0" parTransId="{806E80B5-63EC-48A7-8F24-A8271A22DF7F}" sibTransId="{8A63F798-CD01-4DE9-95BC-FD0EDA712E19}"/>
    <dgm:cxn modelId="{A91124B7-D719-4DDD-B46D-FF31A546D3FE}" srcId="{9B3F77A9-F985-4F6D-8C05-2E6EAFCA8AF8}" destId="{F0442587-4FCA-4A31-8E50-0E095E27B754}" srcOrd="0" destOrd="0" parTransId="{33077E82-A655-4B99-A2C3-325372569911}" sibTransId="{4EE0647D-A8B6-4F05-BA13-32E4D116D76B}"/>
    <dgm:cxn modelId="{B5958792-12CE-4288-A6D2-CDA7159F193C}" type="presParOf" srcId="{4557D046-4DC3-4F36-A116-FE64ADA29E48}" destId="{9D8A3917-FC68-4AB3-9140-A47CEDC2C0B1}" srcOrd="0" destOrd="0" presId="urn:microsoft.com/office/officeart/2005/8/layout/vList4"/>
    <dgm:cxn modelId="{7B74AE7C-C03B-402C-8B62-6B65745DB572}" type="presParOf" srcId="{9D8A3917-FC68-4AB3-9140-A47CEDC2C0B1}" destId="{81B5241B-36E3-46BC-B721-08B69D2D700B}" srcOrd="0" destOrd="0" presId="urn:microsoft.com/office/officeart/2005/8/layout/vList4"/>
    <dgm:cxn modelId="{C48A687D-CD59-4B4F-9A84-35A06C9DA478}" type="presParOf" srcId="{9D8A3917-FC68-4AB3-9140-A47CEDC2C0B1}" destId="{15018450-7EF4-4EA5-BEE3-EB43095DC4BE}" srcOrd="1" destOrd="0" presId="urn:microsoft.com/office/officeart/2005/8/layout/vList4"/>
    <dgm:cxn modelId="{1CD7791F-72EA-45A7-B8A4-62D1069A20E7}" type="presParOf" srcId="{9D8A3917-FC68-4AB3-9140-A47CEDC2C0B1}" destId="{9D5A6323-3B73-47AC-B9F3-E578079AF7A1}" srcOrd="2" destOrd="0" presId="urn:microsoft.com/office/officeart/2005/8/layout/vList4"/>
    <dgm:cxn modelId="{FC398C2D-56A0-4ACB-87A2-ACF2DF97EAA0}" type="presParOf" srcId="{4557D046-4DC3-4F36-A116-FE64ADA29E48}" destId="{A0A21EAF-1DCF-4739-905A-5C94D1D1E220}" srcOrd="1" destOrd="0" presId="urn:microsoft.com/office/officeart/2005/8/layout/vList4"/>
    <dgm:cxn modelId="{50D4EA7F-43FE-4C5E-88B4-184E15B0A269}" type="presParOf" srcId="{4557D046-4DC3-4F36-A116-FE64ADA29E48}" destId="{B57F3FB6-CF6A-426D-A085-C802675FD61F}" srcOrd="2" destOrd="0" presId="urn:microsoft.com/office/officeart/2005/8/layout/vList4"/>
    <dgm:cxn modelId="{9F4932CE-3703-48D4-BD93-624DF87A3704}" type="presParOf" srcId="{B57F3FB6-CF6A-426D-A085-C802675FD61F}" destId="{346AC566-B5C8-4BE1-AA46-77D4E4F273C0}" srcOrd="0" destOrd="0" presId="urn:microsoft.com/office/officeart/2005/8/layout/vList4"/>
    <dgm:cxn modelId="{870B89CA-1209-451F-BBEF-65037DCF6104}" type="presParOf" srcId="{B57F3FB6-CF6A-426D-A085-C802675FD61F}" destId="{31868C36-AB54-4CE7-994C-4BB3EAD1A6A2}" srcOrd="1" destOrd="0" presId="urn:microsoft.com/office/officeart/2005/8/layout/vList4"/>
    <dgm:cxn modelId="{AE7DE705-FBF8-4021-AC4C-D0554EDC91DC}" type="presParOf" srcId="{B57F3FB6-CF6A-426D-A085-C802675FD61F}" destId="{52A764AB-6B46-4503-93A4-0C1819408E07}" srcOrd="2" destOrd="0" presId="urn:microsoft.com/office/officeart/2005/8/layout/vList4"/>
    <dgm:cxn modelId="{E419F519-B56B-4DEC-961C-8B402D4B544D}" type="presParOf" srcId="{4557D046-4DC3-4F36-A116-FE64ADA29E48}" destId="{69E9BF9C-BD97-44A7-BD48-7F835E6FC14E}" srcOrd="3" destOrd="0" presId="urn:microsoft.com/office/officeart/2005/8/layout/vList4"/>
    <dgm:cxn modelId="{731AD738-A864-430A-B0F8-AAC90A3785F0}" type="presParOf" srcId="{4557D046-4DC3-4F36-A116-FE64ADA29E48}" destId="{82486C85-500C-42B7-8390-BA081563ABD8}" srcOrd="4" destOrd="0" presId="urn:microsoft.com/office/officeart/2005/8/layout/vList4"/>
    <dgm:cxn modelId="{479FAC75-C95D-4DC5-88DB-0F3617DAF0C3}" type="presParOf" srcId="{82486C85-500C-42B7-8390-BA081563ABD8}" destId="{CD11FA39-2B82-46EF-9407-4CF2128F3EEC}" srcOrd="0" destOrd="0" presId="urn:microsoft.com/office/officeart/2005/8/layout/vList4"/>
    <dgm:cxn modelId="{B400AAB1-1727-4D3D-916B-2D5F76EB7E39}" type="presParOf" srcId="{82486C85-500C-42B7-8390-BA081563ABD8}" destId="{8156DF8A-D29A-420F-8E5A-1BD9F71B36B5}" srcOrd="1" destOrd="0" presId="urn:microsoft.com/office/officeart/2005/8/layout/vList4"/>
    <dgm:cxn modelId="{2EA0BB49-A450-4CAE-9EC5-FF027CAC7AFA}" type="presParOf" srcId="{82486C85-500C-42B7-8390-BA081563ABD8}" destId="{946EDB68-1F1F-4B9D-9851-13AAD5E4D6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863F06-7DB4-4357-A45F-19675003C8C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DF8AC7-5E42-485F-BB55-0EA256CD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4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AAB7E53-3D12-E74D-8E31-2B267FF8A2A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18988C-EF3D-9948-9D63-1CA95CB0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6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6152-5411-4E99-8901-53F8A43DE66C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EAD0-D77A-4D26-A26D-58BE9A0A0913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6C22-75B9-4955-9A49-C8A1126208BD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2CC-32CC-4261-B1D0-D053B889139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71DA-C7EE-45C3-816E-EF9A4C548574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240A-6C36-490C-9C03-81EE5D3A2B0E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4A14-8816-4EEA-9272-B3E29BC8C12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6FF5-513D-40D8-8C2A-E0412E2FBCA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2401-248F-4E6A-864B-E9B4766D321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A8DC-9564-46FE-B337-5B71D580E38B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A25A-92F7-4EF6-823C-9E65EF8C3755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3B63-0CE8-465B-AB9A-228011F45B62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5AE970-E8F6-4A74-9C23-69F7E4D0DD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72" y="232630"/>
            <a:ext cx="2814869" cy="2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24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6470"/>
        </a:buClr>
        <a:buFont typeface="Century Gothic" panose="020B0502020202020204" pitchFamily="34" charset="0"/>
        <a:buChar char="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57545" y="3904561"/>
            <a:ext cx="503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ESAC Meeting</a:t>
            </a:r>
          </a:p>
          <a:p>
            <a:pPr algn="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April 25, 2018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816"/>
            <a:ext cx="12192000" cy="20911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9844" y="2511842"/>
            <a:ext cx="101890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500" dirty="0">
                <a:solidFill>
                  <a:srgbClr val="003A3F"/>
                </a:solidFill>
                <a:latin typeface="+mj-lt"/>
                <a:ea typeface="+mj-ea"/>
                <a:cs typeface="+mj-cs"/>
              </a:rPr>
              <a:t>Paid Family &amp; Medical Leave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259612"/>
            <a:ext cx="1159844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32E76-44D0-4764-BC48-579717AA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 descr="Thought bubble">
            <a:extLst>
              <a:ext uri="{FF2B5EF4-FFF2-40B4-BE49-F238E27FC236}">
                <a16:creationId xmlns:a16="http://schemas.microsoft.com/office/drawing/2014/main" xmlns="" id="{10383C78-0EDF-4369-BC5E-90A409AF0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02599" y="1671463"/>
            <a:ext cx="4386802" cy="43868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5DC57E-FBFD-4C6B-BB99-499BD7639982}"/>
              </a:ext>
            </a:extLst>
          </p:cNvPr>
          <p:cNvSpPr txBox="1"/>
          <p:nvPr/>
        </p:nvSpPr>
        <p:spPr>
          <a:xfrm>
            <a:off x="5710317" y="2644170"/>
            <a:ext cx="771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67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628AC-AB16-4306-92E7-2D82640D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Continue the Conversation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ADA65A-33B7-46F8-B287-13A2F283E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Presenter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Presenter Email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52CFBD0-A692-430E-9547-C7F14133B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4514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4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1258"/>
            <a:ext cx="8444948" cy="1226609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accent6"/>
                </a:solidFill>
              </a:rPr>
              <a:t>Presentation Overview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2257321"/>
            <a:ext cx="11265877" cy="527036"/>
          </a:xfrm>
          <a:prstGeom prst="homePlate">
            <a:avLst/>
          </a:prstGeom>
          <a:solidFill>
            <a:srgbClr val="086470">
              <a:alpha val="5686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rPr>
              <a:t>Our Team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2956775"/>
            <a:ext cx="11265877" cy="527036"/>
          </a:xfrm>
          <a:prstGeom prst="homePlate">
            <a:avLst/>
          </a:prstGeom>
          <a:solidFill>
            <a:srgbClr val="086470">
              <a:alpha val="5686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rPr>
              <a:t>Outreach &amp; Communication Update</a:t>
            </a:r>
          </a:p>
        </p:txBody>
      </p:sp>
      <p:sp>
        <p:nvSpPr>
          <p:cNvPr id="11" name="Pentagon 10"/>
          <p:cNvSpPr/>
          <p:nvPr/>
        </p:nvSpPr>
        <p:spPr>
          <a:xfrm>
            <a:off x="0" y="3652638"/>
            <a:ext cx="11265877" cy="527036"/>
          </a:xfrm>
          <a:prstGeom prst="homePlate">
            <a:avLst/>
          </a:prstGeom>
          <a:solidFill>
            <a:srgbClr val="086470">
              <a:alpha val="5686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rPr>
              <a:t>Policy &amp; Rule Making Update</a:t>
            </a:r>
          </a:p>
        </p:txBody>
      </p:sp>
      <p:sp>
        <p:nvSpPr>
          <p:cNvPr id="14" name="Pentagon 13"/>
          <p:cNvSpPr/>
          <p:nvPr/>
        </p:nvSpPr>
        <p:spPr>
          <a:xfrm>
            <a:off x="0" y="4348501"/>
            <a:ext cx="11265877" cy="527036"/>
          </a:xfrm>
          <a:prstGeom prst="homePlate">
            <a:avLst/>
          </a:prstGeom>
          <a:solidFill>
            <a:srgbClr val="086470">
              <a:alpha val="5686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rPr>
              <a:t>Questions</a:t>
            </a:r>
          </a:p>
        </p:txBody>
      </p:sp>
      <p:sp>
        <p:nvSpPr>
          <p:cNvPr id="10" name="Pentagon 9"/>
          <p:cNvSpPr/>
          <p:nvPr/>
        </p:nvSpPr>
        <p:spPr>
          <a:xfrm>
            <a:off x="0" y="1557867"/>
            <a:ext cx="11265877" cy="527036"/>
          </a:xfrm>
          <a:prstGeom prst="homePlate">
            <a:avLst/>
          </a:prstGeom>
          <a:solidFill>
            <a:srgbClr val="086470">
              <a:alpha val="5686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rPr>
              <a:t>General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17532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37A1B-597E-4B38-A0C0-5B9C88A0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Program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6B2AE5-89C3-4F78-B8EC-8E06CA12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50 people strong</a:t>
            </a:r>
          </a:p>
          <a:p>
            <a:r>
              <a:rPr lang="en-US" dirty="0"/>
              <a:t>Operations Team Staffing Up</a:t>
            </a:r>
          </a:p>
          <a:p>
            <a:pPr lvl="1"/>
            <a:r>
              <a:rPr lang="en-US" dirty="0"/>
              <a:t>Operations Manager</a:t>
            </a:r>
          </a:p>
          <a:p>
            <a:pPr lvl="1"/>
            <a:r>
              <a:rPr lang="en-US" dirty="0"/>
              <a:t>PFML Specialists</a:t>
            </a:r>
          </a:p>
          <a:p>
            <a:r>
              <a:rPr lang="en-US" dirty="0"/>
              <a:t>Technology</a:t>
            </a:r>
          </a:p>
          <a:p>
            <a:pPr lvl="1"/>
            <a:r>
              <a:rPr lang="en-US" dirty="0"/>
              <a:t>Envisioning</a:t>
            </a:r>
          </a:p>
          <a:p>
            <a:pPr lvl="1"/>
            <a:r>
              <a:rPr lang="en-US" dirty="0"/>
              <a:t>Fit Gap</a:t>
            </a:r>
          </a:p>
          <a:p>
            <a:pPr lvl="1"/>
            <a:r>
              <a:rPr lang="en-US" dirty="0"/>
              <a:t>Development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AA513F3-09B0-4AF9-B128-89F1570E8E2A}"/>
              </a:ext>
            </a:extLst>
          </p:cNvPr>
          <p:cNvGrpSpPr/>
          <p:nvPr/>
        </p:nvGrpSpPr>
        <p:grpSpPr>
          <a:xfrm>
            <a:off x="3894609" y="2932785"/>
            <a:ext cx="9502318" cy="3552092"/>
            <a:chOff x="4129071" y="2225248"/>
            <a:chExt cx="9502318" cy="3552092"/>
          </a:xfrm>
        </p:grpSpPr>
        <p:pic>
          <p:nvPicPr>
            <p:cNvPr id="5" name="Graphic 4" descr="Group">
              <a:extLst>
                <a:ext uri="{FF2B5EF4-FFF2-40B4-BE49-F238E27FC236}">
                  <a16:creationId xmlns:a16="http://schemas.microsoft.com/office/drawing/2014/main" xmlns="" id="{652006FC-AAF2-4AC0-8E28-6490C188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104184" y="2225248"/>
              <a:ext cx="3552092" cy="3552092"/>
            </a:xfrm>
            <a:prstGeom prst="rect">
              <a:avLst/>
            </a:prstGeom>
            <a:effectLst/>
          </p:spPr>
        </p:pic>
        <p:pic>
          <p:nvPicPr>
            <p:cNvPr id="6" name="Graphic 5" descr="Group">
              <a:extLst>
                <a:ext uri="{FF2B5EF4-FFF2-40B4-BE49-F238E27FC236}">
                  <a16:creationId xmlns:a16="http://schemas.microsoft.com/office/drawing/2014/main" xmlns="" id="{566407DD-C5C5-465E-9941-51218D18B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29071" y="2225248"/>
              <a:ext cx="3552092" cy="3552092"/>
            </a:xfrm>
            <a:prstGeom prst="rect">
              <a:avLst/>
            </a:prstGeom>
            <a:effectLst/>
          </p:spPr>
        </p:pic>
        <p:pic>
          <p:nvPicPr>
            <p:cNvPr id="7" name="Graphic 6" descr="Group">
              <a:extLst>
                <a:ext uri="{FF2B5EF4-FFF2-40B4-BE49-F238E27FC236}">
                  <a16:creationId xmlns:a16="http://schemas.microsoft.com/office/drawing/2014/main" xmlns="" id="{02D7FB56-1319-4BE2-8211-337893190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9297" y="2225248"/>
              <a:ext cx="3552092" cy="3552092"/>
            </a:xfrm>
            <a:prstGeom prst="rect">
              <a:avLst/>
            </a:prstGeom>
            <a:effectLst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20B6DBD-357E-47DA-97B4-B7D34A3E27DE}"/>
              </a:ext>
            </a:extLst>
          </p:cNvPr>
          <p:cNvGrpSpPr/>
          <p:nvPr/>
        </p:nvGrpSpPr>
        <p:grpSpPr>
          <a:xfrm>
            <a:off x="8270659" y="2591420"/>
            <a:ext cx="1784993" cy="914400"/>
            <a:chOff x="9600913" y="2386011"/>
            <a:chExt cx="1784993" cy="914400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xmlns="" id="{93C9FFC5-BB1C-491E-ADCD-419EC2EC8B41}"/>
                </a:ext>
              </a:extLst>
            </p:cNvPr>
            <p:cNvSpPr/>
            <p:nvPr/>
          </p:nvSpPr>
          <p:spPr>
            <a:xfrm>
              <a:off x="9600913" y="2386011"/>
              <a:ext cx="1784993" cy="914400"/>
            </a:xfrm>
            <a:prstGeom prst="wedgeRoundRectCallout">
              <a:avLst/>
            </a:prstGeom>
            <a:solidFill>
              <a:srgbClr val="B0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5AD201-9206-4DF3-BCEA-0553912039D1}"/>
                </a:ext>
              </a:extLst>
            </p:cNvPr>
            <p:cNvSpPr txBox="1"/>
            <p:nvPr/>
          </p:nvSpPr>
          <p:spPr>
            <a:xfrm>
              <a:off x="9701238" y="2613182"/>
              <a:ext cx="15843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</a:rPr>
                <a:t>Welcome!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1FCE48-6ABD-4704-9EE8-F9D0FA0D0387}"/>
              </a:ext>
            </a:extLst>
          </p:cNvPr>
          <p:cNvGrpSpPr/>
          <p:nvPr/>
        </p:nvGrpSpPr>
        <p:grpSpPr>
          <a:xfrm>
            <a:off x="-945301" y="1690688"/>
            <a:ext cx="13823245" cy="5167312"/>
            <a:chOff x="4129071" y="2225248"/>
            <a:chExt cx="9502318" cy="3552092"/>
          </a:xfrm>
        </p:grpSpPr>
        <p:pic>
          <p:nvPicPr>
            <p:cNvPr id="8" name="Graphic 7" descr="Group">
              <a:extLst>
                <a:ext uri="{FF2B5EF4-FFF2-40B4-BE49-F238E27FC236}">
                  <a16:creationId xmlns:a16="http://schemas.microsoft.com/office/drawing/2014/main" xmlns="" id="{80697BC9-5F3A-4B59-8455-246CB4662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104184" y="2225248"/>
              <a:ext cx="3552092" cy="3552092"/>
            </a:xfrm>
            <a:prstGeom prst="rect">
              <a:avLst/>
            </a:prstGeom>
            <a:effectLst/>
          </p:spPr>
        </p:pic>
        <p:pic>
          <p:nvPicPr>
            <p:cNvPr id="9" name="Graphic 8" descr="Group">
              <a:extLst>
                <a:ext uri="{FF2B5EF4-FFF2-40B4-BE49-F238E27FC236}">
                  <a16:creationId xmlns:a16="http://schemas.microsoft.com/office/drawing/2014/main" xmlns="" id="{B9DB6B5C-A92E-4DD6-8FA9-C544A14E4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29071" y="2225248"/>
              <a:ext cx="3552092" cy="3552092"/>
            </a:xfrm>
            <a:prstGeom prst="rect">
              <a:avLst/>
            </a:prstGeom>
            <a:effectLst/>
          </p:spPr>
        </p:pic>
        <p:pic>
          <p:nvPicPr>
            <p:cNvPr id="10" name="Graphic 9" descr="Group">
              <a:extLst>
                <a:ext uri="{FF2B5EF4-FFF2-40B4-BE49-F238E27FC236}">
                  <a16:creationId xmlns:a16="http://schemas.microsoft.com/office/drawing/2014/main" xmlns="" id="{DC2DFD8B-80DE-4D9F-A2D1-835B8C7F0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9297" y="2225248"/>
              <a:ext cx="3552092" cy="3552092"/>
            </a:xfrm>
            <a:prstGeom prst="rect">
              <a:avLst/>
            </a:prstGeom>
            <a:effectLst/>
          </p:spPr>
        </p:pic>
      </p:grpSp>
      <p:pic>
        <p:nvPicPr>
          <p:cNvPr id="4" name="Content Placeholder 3" descr="A group of people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8F326BA2-1266-4265-8F81-0879C6512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591" b="9038"/>
          <a:stretch/>
        </p:blipFill>
        <p:spPr>
          <a:xfrm rot="10800000">
            <a:off x="1696993" y="1690688"/>
            <a:ext cx="8798014" cy="4981961"/>
          </a:xfrm>
          <a:effectLst>
            <a:softEdge rad="1397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A94BD-EF76-4FBA-8B83-F1CE0BED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41436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25E81-7258-45AC-A6B7-53F665DB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Communications &amp; Outreach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BC4F15-0015-4AEC-9CED-9B7A1DF5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00" y="1813985"/>
            <a:ext cx="9677200" cy="254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“All-employer email”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dirty="0"/>
              <a:t>Delivered to 123,117 employers throughout the state</a:t>
            </a:r>
          </a:p>
          <a:p>
            <a:pPr lvl="1"/>
            <a:r>
              <a:rPr lang="en-US" dirty="0"/>
              <a:t>105,626 total opens</a:t>
            </a:r>
          </a:p>
          <a:p>
            <a:pPr lvl="1"/>
            <a:r>
              <a:rPr lang="en-US" dirty="0"/>
              <a:t>10,137 clicks on embedded links (including 224 to the Spanish version of the email)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9BC4F15-0015-4AEC-9CED-9B7A1DF51E4C}"/>
              </a:ext>
            </a:extLst>
          </p:cNvPr>
          <p:cNvSpPr txBox="1">
            <a:spLocks/>
          </p:cNvSpPr>
          <p:nvPr/>
        </p:nvSpPr>
        <p:spPr>
          <a:xfrm>
            <a:off x="1676600" y="4468991"/>
            <a:ext cx="9678297" cy="22268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6470"/>
              </a:buClr>
              <a:buFont typeface="Century Gothic" panose="020B0502020202020204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6470"/>
              </a:buClr>
              <a:buFont typeface="Century Gothic" panose="020B0502020202020204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6470"/>
              </a:buClr>
              <a:buFont typeface="Century Gothic" panose="020B0502020202020204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6470"/>
              </a:buClr>
              <a:buFont typeface="Century Gothic" panose="020B0502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6470"/>
              </a:buClr>
              <a:buFont typeface="Century Gothic" panose="020B0502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Reaching more people each day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dirty="0"/>
          </a:p>
          <a:p>
            <a:pPr lvl="1"/>
            <a:r>
              <a:rPr lang="en-US" sz="2800" dirty="0"/>
              <a:t>4,100+ general listserv subscribers </a:t>
            </a:r>
            <a:r>
              <a:rPr lang="en-US" sz="1500" dirty="0"/>
              <a:t>(+1,300 since April 3) </a:t>
            </a:r>
          </a:p>
          <a:p>
            <a:pPr lvl="1"/>
            <a:r>
              <a:rPr lang="en-US" sz="2800" dirty="0"/>
              <a:t>1,350+ subscribed to the small businesses listserv</a:t>
            </a:r>
          </a:p>
          <a:p>
            <a:pPr lvl="1"/>
            <a:r>
              <a:rPr lang="en-US" sz="2800" dirty="0"/>
              <a:t>New subscribers to the voluntary plan listserv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5" y="2480011"/>
            <a:ext cx="1209675" cy="120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2" y="5146655"/>
            <a:ext cx="1366959" cy="136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8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25E81-7258-45AC-A6B7-53F665DB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2" y="3436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Communications &amp; Outreach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788" y="2082473"/>
            <a:ext cx="6529476" cy="409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9BC4F15-0015-4AEC-9CED-9B7A1DF5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32" y="1669173"/>
            <a:ext cx="5180256" cy="2881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Basic awareness survey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Nearly 700 responses</a:t>
            </a:r>
          </a:p>
          <a:p>
            <a:r>
              <a:rPr lang="en-US" sz="2400" dirty="0"/>
              <a:t>Following the “all-employer email,” employer responses now double those of employees</a:t>
            </a:r>
          </a:p>
          <a:p>
            <a:r>
              <a:rPr lang="en-US" sz="2400" dirty="0"/>
              <a:t>Noticeable change in associations with program </a:t>
            </a:r>
          </a:p>
        </p:txBody>
      </p:sp>
    </p:spTree>
    <p:extLst>
      <p:ext uri="{BB962C8B-B14F-4D97-AF65-F5344CB8AC3E}">
        <p14:creationId xmlns:p14="http://schemas.microsoft.com/office/powerpoint/2010/main" val="18181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25E81-7258-45AC-A6B7-53F665DB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Communications &amp; Outreach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BC4F15-0015-4AEC-9CED-9B7A1DF5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324" y="1690688"/>
            <a:ext cx="10515600" cy="49075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Next  Up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Focus groups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Employee email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Presentations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New employee onboarding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Small business outreach planning</a:t>
            </a:r>
          </a:p>
          <a:p>
            <a:pPr lvl="2"/>
            <a:r>
              <a:rPr lang="en-US" dirty="0"/>
              <a:t>Small business listserv (150 employees or fewer)</a:t>
            </a:r>
          </a:p>
          <a:p>
            <a:pPr lvl="2"/>
            <a:r>
              <a:rPr lang="en-US" dirty="0"/>
              <a:t>Small business toolkit</a:t>
            </a:r>
          </a:p>
          <a:p>
            <a:pPr lvl="2"/>
            <a:r>
              <a:rPr lang="en-US" dirty="0"/>
              <a:t>Presentations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6" y="3016251"/>
            <a:ext cx="790768" cy="715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4" y="3834694"/>
            <a:ext cx="516145" cy="478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2" y="4465345"/>
            <a:ext cx="718216" cy="540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2" y="5157480"/>
            <a:ext cx="488333" cy="488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2" y="2340116"/>
            <a:ext cx="676135" cy="6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C090C-F910-40B9-8801-9669D8DB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Rules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847F8-7F8F-4FA8-8C36-F0DBE03F2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 (Premium liability, CBAs, voluntary plans):</a:t>
            </a:r>
          </a:p>
          <a:p>
            <a:pPr lvl="1"/>
            <a:r>
              <a:rPr lang="en-US" dirty="0"/>
              <a:t>CR-102 filed on April 4</a:t>
            </a:r>
          </a:p>
          <a:p>
            <a:pPr lvl="1"/>
            <a:r>
              <a:rPr lang="en-US" dirty="0"/>
              <a:t>Public hearing scheduled May 23</a:t>
            </a:r>
          </a:p>
          <a:p>
            <a:pPr lvl="1"/>
            <a:r>
              <a:rPr lang="en-US" dirty="0"/>
              <a:t>Targeting July 1 effective date</a:t>
            </a:r>
          </a:p>
          <a:p>
            <a:r>
              <a:rPr lang="en-US" dirty="0"/>
              <a:t>Phase 2 (Employer responsibilities, grants, penalties):</a:t>
            </a:r>
          </a:p>
          <a:p>
            <a:pPr lvl="1"/>
            <a:r>
              <a:rPr lang="en-US" dirty="0"/>
              <a:t>Filed CR-101 on April 12</a:t>
            </a:r>
          </a:p>
          <a:p>
            <a:pPr lvl="1"/>
            <a:r>
              <a:rPr lang="en-US" dirty="0"/>
              <a:t>Conducted 2 listening sessions</a:t>
            </a:r>
          </a:p>
          <a:p>
            <a:pPr lvl="1"/>
            <a:r>
              <a:rPr lang="en-US" dirty="0"/>
              <a:t>Policy team drafting rules</a:t>
            </a:r>
          </a:p>
          <a:p>
            <a:pPr lvl="1"/>
            <a:r>
              <a:rPr lang="en-US" dirty="0"/>
              <a:t>Pre-102 meetings scheduled May 14 and June 25</a:t>
            </a:r>
          </a:p>
        </p:txBody>
      </p:sp>
    </p:spTree>
    <p:extLst>
      <p:ext uri="{BB962C8B-B14F-4D97-AF65-F5344CB8AC3E}">
        <p14:creationId xmlns:p14="http://schemas.microsoft.com/office/powerpoint/2010/main" val="37814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87EEDA8-B893-461E-AE06-95556E29B476}"/>
              </a:ext>
            </a:extLst>
          </p:cNvPr>
          <p:cNvSpPr/>
          <p:nvPr/>
        </p:nvSpPr>
        <p:spPr>
          <a:xfrm>
            <a:off x="0" y="1325461"/>
            <a:ext cx="12192000" cy="4790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ED93E9F4-A585-4B2A-AAA7-461E25E43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57" y="295805"/>
            <a:ext cx="7283816" cy="96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A246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Rulemaking Timeline</a:t>
            </a:r>
            <a:endParaRPr lang="en-US" sz="4800" dirty="0">
              <a:solidFill>
                <a:srgbClr val="A246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A24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F9DCEDF-5698-42A7-80FB-217079F8B6D7}"/>
              </a:ext>
            </a:extLst>
          </p:cNvPr>
          <p:cNvGrpSpPr/>
          <p:nvPr/>
        </p:nvGrpSpPr>
        <p:grpSpPr>
          <a:xfrm>
            <a:off x="1987037" y="1746171"/>
            <a:ext cx="7680884" cy="3920660"/>
            <a:chOff x="1903147" y="1429834"/>
            <a:chExt cx="7680884" cy="392066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A97490C-DE33-40D2-933E-8079A9067FA3}"/>
                </a:ext>
              </a:extLst>
            </p:cNvPr>
            <p:cNvCxnSpPr/>
            <p:nvPr/>
          </p:nvCxnSpPr>
          <p:spPr>
            <a:xfrm flipV="1">
              <a:off x="3438611" y="1517775"/>
              <a:ext cx="0" cy="672857"/>
            </a:xfrm>
            <a:prstGeom prst="line">
              <a:avLst/>
            </a:prstGeom>
            <a:ln w="15875">
              <a:solidFill>
                <a:srgbClr val="A24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xmlns="" id="{C813EA7F-DC9E-4674-A5E9-1D7EC22C6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1972" y="1432902"/>
              <a:ext cx="1284573" cy="30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b="1" cap="small" dirty="0">
                  <a:solidFill>
                    <a:srgbClr val="A246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March 26, 2018</a:t>
              </a:r>
              <a:endParaRPr lang="en-US" sz="1100" b="1" cap="small" dirty="0">
                <a:solidFill>
                  <a:srgbClr val="A246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4C4C377-A1F8-4AA8-A95B-814FC7EE4BFA}"/>
                </a:ext>
              </a:extLst>
            </p:cNvPr>
            <p:cNvCxnSpPr/>
            <p:nvPr/>
          </p:nvCxnSpPr>
          <p:spPr>
            <a:xfrm flipV="1">
              <a:off x="5286894" y="1517775"/>
              <a:ext cx="0" cy="672857"/>
            </a:xfrm>
            <a:prstGeom prst="line">
              <a:avLst/>
            </a:prstGeom>
            <a:ln w="15875">
              <a:solidFill>
                <a:srgbClr val="658F4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xmlns="" id="{BADDA4CC-4E7E-4C4C-BCA6-D966B42B7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5137" y="1431510"/>
              <a:ext cx="1284573" cy="30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b="1" cap="small" dirty="0">
                  <a:solidFill>
                    <a:srgbClr val="658F4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May 8, 2018</a:t>
              </a:r>
              <a:endParaRPr lang="en-US" sz="1100" b="1" cap="small" dirty="0">
                <a:solidFill>
                  <a:srgbClr val="658F4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xmlns="" id="{D1FC8B7A-3F10-412B-B5D9-65212C2E0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4272" y="1429834"/>
              <a:ext cx="1284573" cy="30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b="1" cap="small" dirty="0">
                  <a:solidFill>
                    <a:srgbClr val="658F4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June 19, 2018</a:t>
              </a:r>
              <a:endParaRPr lang="en-US" sz="1100" b="1" cap="small" dirty="0">
                <a:solidFill>
                  <a:srgbClr val="658F4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DCF197C-6428-4D82-8BE8-4051F72FED6F}"/>
                </a:ext>
              </a:extLst>
            </p:cNvPr>
            <p:cNvGrpSpPr/>
            <p:nvPr/>
          </p:nvGrpSpPr>
          <p:grpSpPr>
            <a:xfrm>
              <a:off x="1903147" y="1526400"/>
              <a:ext cx="7680884" cy="3824094"/>
              <a:chOff x="1903147" y="1526400"/>
              <a:chExt cx="7680884" cy="3824094"/>
            </a:xfrm>
          </p:grpSpPr>
          <p:sp>
            <p:nvSpPr>
              <p:cNvPr id="95" name="Chevron 13">
                <a:extLst>
                  <a:ext uri="{FF2B5EF4-FFF2-40B4-BE49-F238E27FC236}">
                    <a16:creationId xmlns:a16="http://schemas.microsoft.com/office/drawing/2014/main" xmlns="" id="{43B09DC6-B86D-4DFA-855E-29DE083F3534}"/>
                  </a:ext>
                </a:extLst>
              </p:cNvPr>
              <p:cNvSpPr/>
              <p:nvPr/>
            </p:nvSpPr>
            <p:spPr>
              <a:xfrm>
                <a:off x="3369301" y="2289562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Chevron 14">
                <a:extLst>
                  <a:ext uri="{FF2B5EF4-FFF2-40B4-BE49-F238E27FC236}">
                    <a16:creationId xmlns:a16="http://schemas.microsoft.com/office/drawing/2014/main" xmlns="" id="{10083200-08F7-4FA2-A7A7-31425218DAD5}"/>
                  </a:ext>
                </a:extLst>
              </p:cNvPr>
              <p:cNvSpPr/>
              <p:nvPr/>
            </p:nvSpPr>
            <p:spPr>
              <a:xfrm>
                <a:off x="2946918" y="2289562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55F69FC6-4C12-4603-A894-73620466019F}"/>
                  </a:ext>
                </a:extLst>
              </p:cNvPr>
              <p:cNvGrpSpPr/>
              <p:nvPr/>
            </p:nvGrpSpPr>
            <p:grpSpPr>
              <a:xfrm>
                <a:off x="3256162" y="2199257"/>
                <a:ext cx="354500" cy="353694"/>
                <a:chOff x="0" y="0"/>
                <a:chExt cx="558140" cy="558140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xmlns="" id="{69496547-809E-49C6-BF20-A2B943B8FFC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xmlns="" id="{44C7E37D-F6A0-40F6-9192-A86E84575D40}"/>
                    </a:ext>
                  </a:extLst>
                </p:cNvPr>
                <p:cNvSpPr/>
                <p:nvPr/>
              </p:nvSpPr>
              <p:spPr>
                <a:xfrm>
                  <a:off x="65315" y="65314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" name="Chevron 61">
                <a:extLst>
                  <a:ext uri="{FF2B5EF4-FFF2-40B4-BE49-F238E27FC236}">
                    <a16:creationId xmlns:a16="http://schemas.microsoft.com/office/drawing/2014/main" xmlns="" id="{0ECBEC8C-1505-46EE-8303-AE48D4B7070B}"/>
                  </a:ext>
                </a:extLst>
              </p:cNvPr>
              <p:cNvSpPr/>
              <p:nvPr/>
            </p:nvSpPr>
            <p:spPr>
              <a:xfrm>
                <a:off x="5155643" y="4340349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Chevron 62">
                <a:extLst>
                  <a:ext uri="{FF2B5EF4-FFF2-40B4-BE49-F238E27FC236}">
                    <a16:creationId xmlns:a16="http://schemas.microsoft.com/office/drawing/2014/main" xmlns="" id="{A07FCD94-E67A-4297-94C3-6FB909361CA9}"/>
                  </a:ext>
                </a:extLst>
              </p:cNvPr>
              <p:cNvSpPr/>
              <p:nvPr/>
            </p:nvSpPr>
            <p:spPr>
              <a:xfrm>
                <a:off x="4733260" y="4340349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BBE11146-B8B7-49C4-9EFF-18A6B4CE07D9}"/>
                  </a:ext>
                </a:extLst>
              </p:cNvPr>
              <p:cNvGrpSpPr/>
              <p:nvPr/>
            </p:nvGrpSpPr>
            <p:grpSpPr>
              <a:xfrm>
                <a:off x="5042504" y="4250044"/>
                <a:ext cx="354500" cy="353694"/>
                <a:chOff x="-4341876" y="4857077"/>
                <a:chExt cx="558140" cy="55814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xmlns="" id="{E683D4B9-183C-464A-B3C3-3CBBEB3859EC}"/>
                    </a:ext>
                  </a:extLst>
                </p:cNvPr>
                <p:cNvSpPr/>
                <p:nvPr/>
              </p:nvSpPr>
              <p:spPr>
                <a:xfrm>
                  <a:off x="-4341876" y="4857077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xmlns="" id="{ABF8D98A-7E9A-4289-AD92-F25D765EB546}"/>
                    </a:ext>
                  </a:extLst>
                </p:cNvPr>
                <p:cNvSpPr/>
                <p:nvPr/>
              </p:nvSpPr>
              <p:spPr>
                <a:xfrm>
                  <a:off x="-4276555" y="4922395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5" name="Chevron 67">
                <a:extLst>
                  <a:ext uri="{FF2B5EF4-FFF2-40B4-BE49-F238E27FC236}">
                    <a16:creationId xmlns:a16="http://schemas.microsoft.com/office/drawing/2014/main" xmlns="" id="{B1AD11ED-A0AC-45E8-B74F-A1B1148D609F}"/>
                  </a:ext>
                </a:extLst>
              </p:cNvPr>
              <p:cNvSpPr/>
              <p:nvPr/>
            </p:nvSpPr>
            <p:spPr>
              <a:xfrm>
                <a:off x="4223477" y="4344412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Chevron 68">
                <a:extLst>
                  <a:ext uri="{FF2B5EF4-FFF2-40B4-BE49-F238E27FC236}">
                    <a16:creationId xmlns:a16="http://schemas.microsoft.com/office/drawing/2014/main" xmlns="" id="{5F9E8A56-6F4A-4B2F-B025-05D99FBC1A44}"/>
                  </a:ext>
                </a:extLst>
              </p:cNvPr>
              <p:cNvSpPr/>
              <p:nvPr/>
            </p:nvSpPr>
            <p:spPr>
              <a:xfrm>
                <a:off x="3801094" y="4344412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17EDE9CC-E613-4284-915D-003D342CF9D1}"/>
                  </a:ext>
                </a:extLst>
              </p:cNvPr>
              <p:cNvGrpSpPr/>
              <p:nvPr/>
            </p:nvGrpSpPr>
            <p:grpSpPr>
              <a:xfrm>
                <a:off x="4110338" y="4254107"/>
                <a:ext cx="354500" cy="353694"/>
                <a:chOff x="0" y="0"/>
                <a:chExt cx="558140" cy="558140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xmlns="" id="{A145F298-DAAF-4EC1-899B-EAC55E000D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xmlns="" id="{78802889-4F43-49B1-B4C3-87C067564210}"/>
                    </a:ext>
                  </a:extLst>
                </p:cNvPr>
                <p:cNvSpPr/>
                <p:nvPr/>
              </p:nvSpPr>
              <p:spPr>
                <a:xfrm>
                  <a:off x="65315" y="65314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0" name="Chevron 73">
                <a:extLst>
                  <a:ext uri="{FF2B5EF4-FFF2-40B4-BE49-F238E27FC236}">
                    <a16:creationId xmlns:a16="http://schemas.microsoft.com/office/drawing/2014/main" xmlns="" id="{CAFA8061-9E74-499B-A902-1AD4828B2C6B}"/>
                  </a:ext>
                </a:extLst>
              </p:cNvPr>
              <p:cNvSpPr/>
              <p:nvPr/>
            </p:nvSpPr>
            <p:spPr>
              <a:xfrm>
                <a:off x="3290338" y="4344412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Chevron 74">
                <a:extLst>
                  <a:ext uri="{FF2B5EF4-FFF2-40B4-BE49-F238E27FC236}">
                    <a16:creationId xmlns:a16="http://schemas.microsoft.com/office/drawing/2014/main" xmlns="" id="{DB802783-24FA-4A4A-A2E0-51710856C36F}"/>
                  </a:ext>
                </a:extLst>
              </p:cNvPr>
              <p:cNvSpPr/>
              <p:nvPr/>
            </p:nvSpPr>
            <p:spPr>
              <a:xfrm>
                <a:off x="2867955" y="4344412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742664B9-B8E5-4447-BB15-9795E9DED93A}"/>
                  </a:ext>
                </a:extLst>
              </p:cNvPr>
              <p:cNvGrpSpPr/>
              <p:nvPr/>
            </p:nvGrpSpPr>
            <p:grpSpPr>
              <a:xfrm>
                <a:off x="3177199" y="4254107"/>
                <a:ext cx="354500" cy="353694"/>
                <a:chOff x="0" y="0"/>
                <a:chExt cx="558140" cy="558140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xmlns="" id="{D5A0B179-E846-44FA-9177-796069946D4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xmlns="" id="{B236EF51-5C72-4D40-A1CB-FF0A3BC24A06}"/>
                    </a:ext>
                  </a:extLst>
                </p:cNvPr>
                <p:cNvSpPr/>
                <p:nvPr/>
              </p:nvSpPr>
              <p:spPr>
                <a:xfrm>
                  <a:off x="65315" y="65314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" name="Chevron 79">
                <a:extLst>
                  <a:ext uri="{FF2B5EF4-FFF2-40B4-BE49-F238E27FC236}">
                    <a16:creationId xmlns:a16="http://schemas.microsoft.com/office/drawing/2014/main" xmlns="" id="{1937D4F8-1A8C-4640-8EEA-43BC16CEA5B4}"/>
                  </a:ext>
                </a:extLst>
              </p:cNvPr>
              <p:cNvSpPr/>
              <p:nvPr/>
            </p:nvSpPr>
            <p:spPr>
              <a:xfrm>
                <a:off x="7105344" y="2289562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Chevron 80">
                <a:extLst>
                  <a:ext uri="{FF2B5EF4-FFF2-40B4-BE49-F238E27FC236}">
                    <a16:creationId xmlns:a16="http://schemas.microsoft.com/office/drawing/2014/main" xmlns="" id="{3A88E640-5B7F-4341-9617-5DFFDBF27DBD}"/>
                  </a:ext>
                </a:extLst>
              </p:cNvPr>
              <p:cNvSpPr/>
              <p:nvPr/>
            </p:nvSpPr>
            <p:spPr>
              <a:xfrm>
                <a:off x="6682961" y="2289562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B2828076-CC71-46DD-A947-F50C0D3DC67D}"/>
                  </a:ext>
                </a:extLst>
              </p:cNvPr>
              <p:cNvGrpSpPr/>
              <p:nvPr/>
            </p:nvGrpSpPr>
            <p:grpSpPr>
              <a:xfrm>
                <a:off x="6992205" y="2199257"/>
                <a:ext cx="354500" cy="353694"/>
                <a:chOff x="0" y="0"/>
                <a:chExt cx="558140" cy="558140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xmlns="" id="{2AA9C00B-A703-4DF7-AE89-DA3CDCA770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9346092-ED8C-403F-954F-CF1235AE287D}"/>
                    </a:ext>
                  </a:extLst>
                </p:cNvPr>
                <p:cNvSpPr/>
                <p:nvPr/>
              </p:nvSpPr>
              <p:spPr>
                <a:xfrm>
                  <a:off x="65315" y="65314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Chevron 85">
                <a:extLst>
                  <a:ext uri="{FF2B5EF4-FFF2-40B4-BE49-F238E27FC236}">
                    <a16:creationId xmlns:a16="http://schemas.microsoft.com/office/drawing/2014/main" xmlns="" id="{F029A4B5-58C3-4803-9177-6DF1FA1EE405}"/>
                  </a:ext>
                </a:extLst>
              </p:cNvPr>
              <p:cNvSpPr/>
              <p:nvPr/>
            </p:nvSpPr>
            <p:spPr>
              <a:xfrm>
                <a:off x="6166465" y="2289562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Chevron 86">
                <a:extLst>
                  <a:ext uri="{FF2B5EF4-FFF2-40B4-BE49-F238E27FC236}">
                    <a16:creationId xmlns:a16="http://schemas.microsoft.com/office/drawing/2014/main" xmlns="" id="{C213008D-C25C-4A8C-BD68-A8B1A4CE58E1}"/>
                  </a:ext>
                </a:extLst>
              </p:cNvPr>
              <p:cNvSpPr/>
              <p:nvPr/>
            </p:nvSpPr>
            <p:spPr>
              <a:xfrm>
                <a:off x="5744082" y="2289562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DCA36E02-3A85-40A2-A1BE-E004D2469054}"/>
                  </a:ext>
                </a:extLst>
              </p:cNvPr>
              <p:cNvGrpSpPr/>
              <p:nvPr/>
            </p:nvGrpSpPr>
            <p:grpSpPr>
              <a:xfrm>
                <a:off x="6053326" y="2199257"/>
                <a:ext cx="354500" cy="353694"/>
                <a:chOff x="0" y="0"/>
                <a:chExt cx="558140" cy="55814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xmlns="" id="{AF623AF0-1491-45F3-B669-DD977D56D61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xmlns="" id="{7F1A9BC1-F785-42C9-AF34-3FCCC0F04C89}"/>
                    </a:ext>
                  </a:extLst>
                </p:cNvPr>
                <p:cNvSpPr/>
                <p:nvPr/>
              </p:nvSpPr>
              <p:spPr>
                <a:xfrm>
                  <a:off x="65315" y="65314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5" name="Chevron 91">
                <a:extLst>
                  <a:ext uri="{FF2B5EF4-FFF2-40B4-BE49-F238E27FC236}">
                    <a16:creationId xmlns:a16="http://schemas.microsoft.com/office/drawing/2014/main" xmlns="" id="{0CCB9C92-DE89-4344-908C-3AABE07F7D6D}"/>
                  </a:ext>
                </a:extLst>
              </p:cNvPr>
              <p:cNvSpPr/>
              <p:nvPr/>
            </p:nvSpPr>
            <p:spPr>
              <a:xfrm>
                <a:off x="5234836" y="2289562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Chevron 92">
                <a:extLst>
                  <a:ext uri="{FF2B5EF4-FFF2-40B4-BE49-F238E27FC236}">
                    <a16:creationId xmlns:a16="http://schemas.microsoft.com/office/drawing/2014/main" xmlns="" id="{3D73BBBC-832C-4D9B-B90C-12428A36EF8D}"/>
                  </a:ext>
                </a:extLst>
              </p:cNvPr>
              <p:cNvSpPr/>
              <p:nvPr/>
            </p:nvSpPr>
            <p:spPr>
              <a:xfrm>
                <a:off x="4812453" y="2289562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D4050418-3990-4268-AA6E-452BC53B4EF9}"/>
                  </a:ext>
                </a:extLst>
              </p:cNvPr>
              <p:cNvGrpSpPr/>
              <p:nvPr/>
            </p:nvGrpSpPr>
            <p:grpSpPr>
              <a:xfrm>
                <a:off x="5121697" y="2199257"/>
                <a:ext cx="354500" cy="353694"/>
                <a:chOff x="0" y="0"/>
                <a:chExt cx="558140" cy="558140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xmlns="" id="{5E30F34D-1F8A-49B3-8CDD-8CE4E956108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xmlns="" id="{97F5F553-88BC-4794-9CE0-361FFBCED5AD}"/>
                    </a:ext>
                  </a:extLst>
                </p:cNvPr>
                <p:cNvSpPr/>
                <p:nvPr/>
              </p:nvSpPr>
              <p:spPr>
                <a:xfrm>
                  <a:off x="65315" y="65314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0" name="Chevron 97">
                <a:extLst>
                  <a:ext uri="{FF2B5EF4-FFF2-40B4-BE49-F238E27FC236}">
                    <a16:creationId xmlns:a16="http://schemas.microsoft.com/office/drawing/2014/main" xmlns="" id="{A41A5FA0-6A8D-4A6C-947F-1144262FF071}"/>
                  </a:ext>
                </a:extLst>
              </p:cNvPr>
              <p:cNvSpPr/>
              <p:nvPr/>
            </p:nvSpPr>
            <p:spPr>
              <a:xfrm>
                <a:off x="4303207" y="2289562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Chevron 98">
                <a:extLst>
                  <a:ext uri="{FF2B5EF4-FFF2-40B4-BE49-F238E27FC236}">
                    <a16:creationId xmlns:a16="http://schemas.microsoft.com/office/drawing/2014/main" xmlns="" id="{91A95808-0952-4EDE-B4D9-B8533873A3F0}"/>
                  </a:ext>
                </a:extLst>
              </p:cNvPr>
              <p:cNvSpPr/>
              <p:nvPr/>
            </p:nvSpPr>
            <p:spPr>
              <a:xfrm>
                <a:off x="3880824" y="2289562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5B9DD4B3-997A-4B05-8D0C-FBBA7A10C4DD}"/>
                  </a:ext>
                </a:extLst>
              </p:cNvPr>
              <p:cNvGrpSpPr/>
              <p:nvPr/>
            </p:nvGrpSpPr>
            <p:grpSpPr>
              <a:xfrm>
                <a:off x="4190068" y="2199257"/>
                <a:ext cx="354500" cy="353694"/>
                <a:chOff x="0" y="0"/>
                <a:chExt cx="558140" cy="55814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xmlns="" id="{EFEA8FF2-F5F5-4283-A020-8E4B3D38C4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xmlns="" id="{0D061B8C-1C76-4DBE-A81B-DDF924A33702}"/>
                    </a:ext>
                  </a:extLst>
                </p:cNvPr>
                <p:cNvSpPr/>
                <p:nvPr/>
              </p:nvSpPr>
              <p:spPr>
                <a:xfrm>
                  <a:off x="65315" y="65314"/>
                  <a:ext cx="427512" cy="4275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E086089C-417B-4318-8177-314C79AB8CDC}"/>
                  </a:ext>
                </a:extLst>
              </p:cNvPr>
              <p:cNvSpPr/>
              <p:nvPr/>
            </p:nvSpPr>
            <p:spPr>
              <a:xfrm>
                <a:off x="3342927" y="2285522"/>
                <a:ext cx="180970" cy="180974"/>
              </a:xfrm>
              <a:prstGeom prst="ellipse">
                <a:avLst/>
              </a:prstGeom>
              <a:solidFill>
                <a:srgbClr val="A246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9D3E5CE-C8C5-4C96-B45B-AE01FD7F3E29}"/>
                  </a:ext>
                </a:extLst>
              </p:cNvPr>
              <p:cNvSpPr/>
              <p:nvPr/>
            </p:nvSpPr>
            <p:spPr>
              <a:xfrm>
                <a:off x="5129269" y="4336311"/>
                <a:ext cx="180970" cy="180974"/>
              </a:xfrm>
              <a:prstGeom prst="ellipse">
                <a:avLst/>
              </a:prstGeom>
              <a:solidFill>
                <a:srgbClr val="A2460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AFAB5028-F399-4462-9D89-199B283E44DF}"/>
                  </a:ext>
                </a:extLst>
              </p:cNvPr>
              <p:cNvSpPr/>
              <p:nvPr/>
            </p:nvSpPr>
            <p:spPr>
              <a:xfrm>
                <a:off x="4197103" y="4340467"/>
                <a:ext cx="180970" cy="180974"/>
              </a:xfrm>
              <a:prstGeom prst="ellipse">
                <a:avLst/>
              </a:prstGeom>
              <a:solidFill>
                <a:srgbClr val="08647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3ED5BDC7-C4C5-4805-A285-1B3358CE3336}"/>
                  </a:ext>
                </a:extLst>
              </p:cNvPr>
              <p:cNvSpPr/>
              <p:nvPr/>
            </p:nvSpPr>
            <p:spPr>
              <a:xfrm>
                <a:off x="3263964" y="4340372"/>
                <a:ext cx="180970" cy="180974"/>
              </a:xfrm>
              <a:prstGeom prst="ellipse">
                <a:avLst/>
              </a:prstGeom>
              <a:solidFill>
                <a:srgbClr val="A2460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8074F319-37AB-4E90-9F30-29F25E8EF87A}"/>
                  </a:ext>
                </a:extLst>
              </p:cNvPr>
              <p:cNvSpPr/>
              <p:nvPr/>
            </p:nvSpPr>
            <p:spPr>
              <a:xfrm>
                <a:off x="7078970" y="2285522"/>
                <a:ext cx="180970" cy="180974"/>
              </a:xfrm>
              <a:prstGeom prst="ellipse">
                <a:avLst/>
              </a:prstGeom>
              <a:solidFill>
                <a:srgbClr val="658F4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7D609E16-9EF3-4FBC-971E-3F47091EFE8D}"/>
                  </a:ext>
                </a:extLst>
              </p:cNvPr>
              <p:cNvSpPr/>
              <p:nvPr/>
            </p:nvSpPr>
            <p:spPr>
              <a:xfrm>
                <a:off x="6140091" y="2285522"/>
                <a:ext cx="180970" cy="180974"/>
              </a:xfrm>
              <a:prstGeom prst="ellipse">
                <a:avLst/>
              </a:prstGeom>
              <a:solidFill>
                <a:srgbClr val="A2460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20663BF9-EF52-4808-B0AC-E5BA92526FC8}"/>
                  </a:ext>
                </a:extLst>
              </p:cNvPr>
              <p:cNvSpPr/>
              <p:nvPr/>
            </p:nvSpPr>
            <p:spPr>
              <a:xfrm>
                <a:off x="5208462" y="2285522"/>
                <a:ext cx="180970" cy="180974"/>
              </a:xfrm>
              <a:prstGeom prst="ellipse">
                <a:avLst/>
              </a:prstGeom>
              <a:solidFill>
                <a:srgbClr val="658F4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19CE5E19-4D75-43CC-BFAD-E1E70440D026}"/>
                  </a:ext>
                </a:extLst>
              </p:cNvPr>
              <p:cNvSpPr/>
              <p:nvPr/>
            </p:nvSpPr>
            <p:spPr>
              <a:xfrm>
                <a:off x="4276833" y="2285522"/>
                <a:ext cx="180970" cy="180974"/>
              </a:xfrm>
              <a:prstGeom prst="ellipse">
                <a:avLst/>
              </a:prstGeom>
              <a:solidFill>
                <a:srgbClr val="A246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3" name="Text Box 2">
                <a:extLst>
                  <a:ext uri="{FF2B5EF4-FFF2-40B4-BE49-F238E27FC236}">
                    <a16:creationId xmlns:a16="http://schemas.microsoft.com/office/drawing/2014/main" xmlns="" id="{61A6986E-459B-4B2F-B9FF-4C0B022FDA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9841" y="1572255"/>
                <a:ext cx="1595715" cy="229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First Listening Session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FBC4C89E-121F-4873-BF38-0D04FA2BAC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1614" y="2552938"/>
                <a:ext cx="0" cy="672858"/>
              </a:xfrm>
              <a:prstGeom prst="line">
                <a:avLst/>
              </a:prstGeom>
              <a:ln w="15875">
                <a:solidFill>
                  <a:srgbClr val="A24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xmlns="" id="{2D76B22C-261B-4B53-99E2-B7351D2A4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1362" y="2936006"/>
                <a:ext cx="1328387" cy="301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 b="1" cap="small" dirty="0">
                    <a:solidFill>
                      <a:srgbClr val="A246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April 2, 2018</a:t>
                </a:r>
                <a:endParaRPr lang="en-US" sz="1100" b="1" cap="small" dirty="0">
                  <a:solidFill>
                    <a:srgbClr val="A246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xmlns="" id="{7AD8C2D2-EB9A-4F00-9D00-F22DC478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6323" y="3069270"/>
                <a:ext cx="1595715" cy="240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Second Listening Session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 Box 2">
                <a:extLst>
                  <a:ext uri="{FF2B5EF4-FFF2-40B4-BE49-F238E27FC236}">
                    <a16:creationId xmlns:a16="http://schemas.microsoft.com/office/drawing/2014/main" xmlns="" id="{E4A8C828-F765-4930-ADD8-196BC536A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4836" y="1569244"/>
                <a:ext cx="1595715" cy="218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 Draft 1 of Rules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84F6B8A6-60D0-4464-83A2-D211DBE74F92}"/>
                  </a:ext>
                </a:extLst>
              </p:cNvPr>
              <p:cNvCxnSpPr/>
              <p:nvPr/>
            </p:nvCxnSpPr>
            <p:spPr>
              <a:xfrm flipV="1">
                <a:off x="6227150" y="2544312"/>
                <a:ext cx="0" cy="672858"/>
              </a:xfrm>
              <a:prstGeom prst="line">
                <a:avLst/>
              </a:prstGeom>
              <a:ln w="15875">
                <a:solidFill>
                  <a:srgbClr val="A24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xmlns="" id="{81BEA356-3BDE-4B60-A5F6-64E375FDB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7500" y="2912057"/>
                <a:ext cx="1284573" cy="301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b="1" cap="small" dirty="0">
                    <a:solidFill>
                      <a:srgbClr val="A246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May 14, 2018</a:t>
                </a:r>
                <a:endParaRPr lang="en-US" sz="1100" b="1" cap="small" dirty="0">
                  <a:solidFill>
                    <a:srgbClr val="A246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xmlns="" id="{5721AAF7-AF5B-46EB-A901-8DC73F2A30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3183" y="3051007"/>
                <a:ext cx="1595715" cy="229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First Stakeholder Meeting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3605581-B6CB-407C-8682-3AF82003765B}"/>
                  </a:ext>
                </a:extLst>
              </p:cNvPr>
              <p:cNvCxnSpPr/>
              <p:nvPr/>
            </p:nvCxnSpPr>
            <p:spPr>
              <a:xfrm flipV="1">
                <a:off x="7166028" y="1526400"/>
                <a:ext cx="0" cy="672858"/>
              </a:xfrm>
              <a:prstGeom prst="line">
                <a:avLst/>
              </a:prstGeom>
              <a:ln w="15875">
                <a:solidFill>
                  <a:srgbClr val="658F4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Box 2">
                <a:extLst>
                  <a:ext uri="{FF2B5EF4-FFF2-40B4-BE49-F238E27FC236}">
                    <a16:creationId xmlns:a16="http://schemas.microsoft.com/office/drawing/2014/main" xmlns="" id="{2A5C117C-DCEA-4596-B7CA-C9347576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4272" y="1567728"/>
                <a:ext cx="1595715" cy="24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 Draft 2 Rules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21F10B53-EF7D-4099-B0ED-2E52447C403B}"/>
                  </a:ext>
                </a:extLst>
              </p:cNvPr>
              <p:cNvCxnSpPr/>
              <p:nvPr/>
            </p:nvCxnSpPr>
            <p:spPr>
              <a:xfrm flipV="1">
                <a:off x="3348517" y="3571723"/>
                <a:ext cx="0" cy="672858"/>
              </a:xfrm>
              <a:prstGeom prst="line">
                <a:avLst/>
              </a:prstGeom>
              <a:ln w="15875">
                <a:solidFill>
                  <a:srgbClr val="A24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xmlns="" id="{57285EE8-1200-4AE8-866C-B00DA42B36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283" y="3480832"/>
                <a:ext cx="1284573" cy="301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b="1" cap="small" dirty="0">
                    <a:solidFill>
                      <a:srgbClr val="A246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June </a:t>
                </a:r>
                <a:r>
                  <a:rPr lang="en-US" sz="900" b="1" cap="small" dirty="0">
                    <a:solidFill>
                      <a:srgbClr val="A246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r>
                  <a:rPr lang="en-US" sz="900" b="1" cap="small" dirty="0">
                    <a:solidFill>
                      <a:srgbClr val="A246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2018</a:t>
                </a:r>
                <a:endParaRPr lang="en-US" sz="1100" b="1" cap="small" dirty="0">
                  <a:solidFill>
                    <a:srgbClr val="A246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xmlns="" id="{5975539D-4ABF-4C41-BCD8-F48AA3511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7283" y="3620370"/>
                <a:ext cx="1595715" cy="388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Second Stakeholder Meeting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E0E51974-CD4E-412D-9AF3-6E3C39083F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3860" y="4607802"/>
                <a:ext cx="0" cy="672857"/>
              </a:xfrm>
              <a:prstGeom prst="line">
                <a:avLst/>
              </a:prstGeom>
              <a:ln w="15875">
                <a:solidFill>
                  <a:srgbClr val="08647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xmlns="" id="{FF2A81D2-CAA4-45E1-AE40-DE6DE990A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399" y="4813102"/>
                <a:ext cx="1284573" cy="30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b="1" cap="small" dirty="0">
                    <a:solidFill>
                      <a:srgbClr val="08647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August 17, 2018</a:t>
                </a:r>
                <a:endParaRPr lang="en-US" sz="1100" b="1" cap="small" dirty="0">
                  <a:solidFill>
                    <a:srgbClr val="08647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xmlns="" id="{EF498938-C303-4CBA-88F6-38A0183BA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064" y="4961798"/>
                <a:ext cx="1595715" cy="388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File Proposed Rules (CR102)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7C2FE9BF-D1B7-48CA-A3D9-8FADBF320F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6447" y="3584345"/>
                <a:ext cx="0" cy="676656"/>
              </a:xfrm>
              <a:prstGeom prst="line">
                <a:avLst/>
              </a:prstGeom>
              <a:ln w="15875">
                <a:solidFill>
                  <a:srgbClr val="A24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xmlns="" id="{6EA009BB-4CD4-453D-A149-7CC5BE2A1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0529" y="3480832"/>
                <a:ext cx="1284573" cy="30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b="1" cap="small" dirty="0">
                    <a:solidFill>
                      <a:srgbClr val="A246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October </a:t>
                </a:r>
                <a:r>
                  <a:rPr lang="en-US" sz="900" b="1" cap="small" dirty="0">
                    <a:solidFill>
                      <a:srgbClr val="A246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24</a:t>
                </a:r>
                <a:r>
                  <a:rPr lang="en-US" sz="900" b="1" cap="small" dirty="0">
                    <a:solidFill>
                      <a:srgbClr val="A246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2018</a:t>
                </a:r>
                <a:endParaRPr lang="en-US" sz="1100" b="1" cap="small" dirty="0">
                  <a:solidFill>
                    <a:srgbClr val="A246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xmlns="" id="{E5FECC57-A173-4FC1-B03D-8FEC1815A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2911" y="3620370"/>
                <a:ext cx="1595715" cy="388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Formal Rules Hearing </a:t>
                </a:r>
                <a:r>
                  <a:rPr lang="en-US" sz="900" dirty="0"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Western Washington)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9976D606-3B96-429C-B6DD-7180F2F850EE}"/>
                  </a:ext>
                </a:extLst>
              </p:cNvPr>
              <p:cNvGrpSpPr/>
              <p:nvPr/>
            </p:nvGrpSpPr>
            <p:grpSpPr>
              <a:xfrm>
                <a:off x="1903147" y="1819697"/>
                <a:ext cx="1155910" cy="1155933"/>
                <a:chOff x="0" y="0"/>
                <a:chExt cx="558140" cy="558140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499A0459-BE0C-4DDB-8162-03A13E699E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8140" cy="5581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DF692F7A-7F72-4E89-B9F8-92C397834751}"/>
                    </a:ext>
                  </a:extLst>
                </p:cNvPr>
                <p:cNvSpPr/>
                <p:nvPr/>
              </p:nvSpPr>
              <p:spPr>
                <a:xfrm>
                  <a:off x="27992" y="27739"/>
                  <a:ext cx="502431" cy="502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xmlns="" id="{810C4708-EB83-4C96-AF7D-CE8427367C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2641" y="2225197"/>
                <a:ext cx="956921" cy="30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cap="small" dirty="0">
                    <a:solidFill>
                      <a:srgbClr val="4A5242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March </a:t>
                </a:r>
                <a:r>
                  <a:rPr lang="en-US" sz="1200" b="1" cap="small" dirty="0">
                    <a:solidFill>
                      <a:srgbClr val="4A5242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b="1" cap="small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Chevron 61">
                <a:extLst>
                  <a:ext uri="{FF2B5EF4-FFF2-40B4-BE49-F238E27FC236}">
                    <a16:creationId xmlns:a16="http://schemas.microsoft.com/office/drawing/2014/main" xmlns="" id="{692B1E36-5302-44F1-8101-D372CDA4D62C}"/>
                  </a:ext>
                </a:extLst>
              </p:cNvPr>
              <p:cNvSpPr/>
              <p:nvPr/>
            </p:nvSpPr>
            <p:spPr>
              <a:xfrm>
                <a:off x="6093972" y="4342031"/>
                <a:ext cx="569462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Chevron 62">
                <a:extLst>
                  <a:ext uri="{FF2B5EF4-FFF2-40B4-BE49-F238E27FC236}">
                    <a16:creationId xmlns:a16="http://schemas.microsoft.com/office/drawing/2014/main" xmlns="" id="{AFE69BA2-A550-4C61-A64D-F0D214476C0D}"/>
                  </a:ext>
                </a:extLst>
              </p:cNvPr>
              <p:cNvSpPr/>
              <p:nvPr/>
            </p:nvSpPr>
            <p:spPr>
              <a:xfrm>
                <a:off x="5671589" y="4342031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4D82E9CB-769E-46D6-B3C5-CF29CBC4BFCD}"/>
                  </a:ext>
                </a:extLst>
              </p:cNvPr>
              <p:cNvSpPr/>
              <p:nvPr/>
            </p:nvSpPr>
            <p:spPr>
              <a:xfrm>
                <a:off x="5980833" y="4251726"/>
                <a:ext cx="354500" cy="35369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xmlns="" id="{E0440B89-34DD-4805-A1F2-011BC3C9FEEA}"/>
                  </a:ext>
                </a:extLst>
              </p:cNvPr>
              <p:cNvSpPr/>
              <p:nvPr/>
            </p:nvSpPr>
            <p:spPr>
              <a:xfrm>
                <a:off x="6023827" y="4292883"/>
                <a:ext cx="271532" cy="2709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1ACE38C0-93E1-415A-AD74-21CF7AA1A980}"/>
                  </a:ext>
                </a:extLst>
              </p:cNvPr>
              <p:cNvSpPr/>
              <p:nvPr/>
            </p:nvSpPr>
            <p:spPr>
              <a:xfrm>
                <a:off x="6067598" y="4337991"/>
                <a:ext cx="180970" cy="180974"/>
              </a:xfrm>
              <a:prstGeom prst="ellipse">
                <a:avLst/>
              </a:prstGeom>
              <a:solidFill>
                <a:srgbClr val="A2460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xmlns="" id="{DDC834D5-ACED-463A-B227-60DAE4F86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5583" y="4813102"/>
                <a:ext cx="1284573" cy="301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 b="1" cap="small" dirty="0">
                    <a:solidFill>
                      <a:srgbClr val="A246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October 29</a:t>
                </a:r>
                <a:r>
                  <a:rPr lang="en-US" sz="900" b="1" cap="small" dirty="0">
                    <a:solidFill>
                      <a:srgbClr val="A2460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2018</a:t>
                </a:r>
                <a:endParaRPr lang="en-US" sz="1100" b="1" cap="small" dirty="0">
                  <a:solidFill>
                    <a:srgbClr val="A246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 Box 2">
                <a:extLst>
                  <a:ext uri="{FF2B5EF4-FFF2-40B4-BE49-F238E27FC236}">
                    <a16:creationId xmlns:a16="http://schemas.microsoft.com/office/drawing/2014/main" xmlns="" id="{08CB0B22-5A51-48CF-B3FC-BE55E9ECF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786" y="4961470"/>
                <a:ext cx="1595715" cy="388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 dirty="0"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Formal Rules Hearing (Eastern Washington)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A2F02FE1-7F0A-4105-8D7E-0A0D0B5BC2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4894" y="4607801"/>
                <a:ext cx="0" cy="672858"/>
              </a:xfrm>
              <a:prstGeom prst="line">
                <a:avLst/>
              </a:prstGeom>
              <a:ln w="15875">
                <a:solidFill>
                  <a:srgbClr val="A246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hevron 67">
                <a:extLst>
                  <a:ext uri="{FF2B5EF4-FFF2-40B4-BE49-F238E27FC236}">
                    <a16:creationId xmlns:a16="http://schemas.microsoft.com/office/drawing/2014/main" xmlns="" id="{C4AA6519-7F67-4616-AA8A-3713BBDD594D}"/>
                  </a:ext>
                </a:extLst>
              </p:cNvPr>
              <p:cNvSpPr/>
              <p:nvPr/>
            </p:nvSpPr>
            <p:spPr>
              <a:xfrm>
                <a:off x="7030515" y="4340349"/>
                <a:ext cx="1541720" cy="180973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Chevron 68">
                <a:extLst>
                  <a:ext uri="{FF2B5EF4-FFF2-40B4-BE49-F238E27FC236}">
                    <a16:creationId xmlns:a16="http://schemas.microsoft.com/office/drawing/2014/main" xmlns="" id="{FDDEED15-1FE2-445C-B1E5-DBC20309B30F}"/>
                  </a:ext>
                </a:extLst>
              </p:cNvPr>
              <p:cNvSpPr/>
              <p:nvPr/>
            </p:nvSpPr>
            <p:spPr>
              <a:xfrm>
                <a:off x="6608132" y="4340349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F18CE84F-FC4B-4601-AF46-8F7A6E4F731D}"/>
                  </a:ext>
                </a:extLst>
              </p:cNvPr>
              <p:cNvSpPr/>
              <p:nvPr/>
            </p:nvSpPr>
            <p:spPr>
              <a:xfrm>
                <a:off x="6917376" y="4250044"/>
                <a:ext cx="354500" cy="35369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B0C2C51D-F983-42CD-9A44-0910DC961B11}"/>
                  </a:ext>
                </a:extLst>
              </p:cNvPr>
              <p:cNvSpPr/>
              <p:nvPr/>
            </p:nvSpPr>
            <p:spPr>
              <a:xfrm>
                <a:off x="6957603" y="4296935"/>
                <a:ext cx="271532" cy="2709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0628F3F3-6161-4093-941D-05F784D7C4D7}"/>
                  </a:ext>
                </a:extLst>
              </p:cNvPr>
              <p:cNvSpPr/>
              <p:nvPr/>
            </p:nvSpPr>
            <p:spPr>
              <a:xfrm>
                <a:off x="7002884" y="4336404"/>
                <a:ext cx="180970" cy="180974"/>
              </a:xfrm>
              <a:prstGeom prst="ellipse">
                <a:avLst/>
              </a:prstGeom>
              <a:solidFill>
                <a:srgbClr val="08647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1" name="Text Box 2">
                <a:extLst>
                  <a:ext uri="{FF2B5EF4-FFF2-40B4-BE49-F238E27FC236}">
                    <a16:creationId xmlns:a16="http://schemas.microsoft.com/office/drawing/2014/main" xmlns="" id="{59E3662C-DFB9-4165-A722-C2FFC16E0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7107" y="3480832"/>
                <a:ext cx="1432246" cy="30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b="1" cap="small" dirty="0">
                    <a:solidFill>
                      <a:srgbClr val="086470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November 2, 2018</a:t>
                </a:r>
                <a:endParaRPr lang="en-US" sz="1100" b="1" cap="small" dirty="0">
                  <a:solidFill>
                    <a:srgbClr val="08647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 Box 2">
                <a:extLst>
                  <a:ext uri="{FF2B5EF4-FFF2-40B4-BE49-F238E27FC236}">
                    <a16:creationId xmlns:a16="http://schemas.microsoft.com/office/drawing/2014/main" xmlns="" id="{D6003310-A6E2-42D9-89CA-ED3F45755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4824" y="3620370"/>
                <a:ext cx="1800230" cy="240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File Proposed Rules (CR103)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F50A3E20-DDC7-4D97-B58A-8A940F0A77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3420" y="3565374"/>
                <a:ext cx="0" cy="672857"/>
              </a:xfrm>
              <a:prstGeom prst="line">
                <a:avLst/>
              </a:prstGeom>
              <a:ln w="15875">
                <a:solidFill>
                  <a:srgbClr val="08647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Chevron 62">
                <a:extLst>
                  <a:ext uri="{FF2B5EF4-FFF2-40B4-BE49-F238E27FC236}">
                    <a16:creationId xmlns:a16="http://schemas.microsoft.com/office/drawing/2014/main" xmlns="" id="{EBA3E853-35AB-4C34-96AB-CBF58CA1BB76}"/>
                  </a:ext>
                </a:extLst>
              </p:cNvPr>
              <p:cNvSpPr/>
              <p:nvPr/>
            </p:nvSpPr>
            <p:spPr>
              <a:xfrm>
                <a:off x="8598437" y="4348318"/>
                <a:ext cx="486494" cy="176847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26" name="Connector: Elbow 125">
                <a:extLst>
                  <a:ext uri="{FF2B5EF4-FFF2-40B4-BE49-F238E27FC236}">
                    <a16:creationId xmlns:a16="http://schemas.microsoft.com/office/drawing/2014/main" xmlns="" id="{FBD21E6F-0E67-44A8-ACAB-62F08CBCB112}"/>
                  </a:ext>
                </a:extLst>
              </p:cNvPr>
              <p:cNvCxnSpPr>
                <a:cxnSpLocks/>
                <a:stCxn id="75" idx="3"/>
                <a:endCxn id="81" idx="1"/>
              </p:cNvCxnSpPr>
              <p:nvPr/>
            </p:nvCxnSpPr>
            <p:spPr>
              <a:xfrm flipH="1">
                <a:off x="2956379" y="2377986"/>
                <a:ext cx="4718427" cy="2054850"/>
              </a:xfrm>
              <a:prstGeom prst="bentConnector5">
                <a:avLst>
                  <a:gd name="adj1" fmla="val -4845"/>
                  <a:gd name="adj2" fmla="val 50000"/>
                  <a:gd name="adj3" fmla="val 104845"/>
                </a:avLst>
              </a:prstGeom>
              <a:ln>
                <a:solidFill>
                  <a:srgbClr val="595959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356B91C2-9F6C-404E-B638-9165CA7BF2DB}"/>
                  </a:ext>
                </a:extLst>
              </p:cNvPr>
              <p:cNvSpPr/>
              <p:nvPr/>
            </p:nvSpPr>
            <p:spPr>
              <a:xfrm>
                <a:off x="8428121" y="3865224"/>
                <a:ext cx="1155910" cy="115593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0E4B0A58-2D7B-4DA9-9ACC-04FC5FDDDB6A}"/>
                  </a:ext>
                </a:extLst>
              </p:cNvPr>
              <p:cNvSpPr/>
              <p:nvPr/>
            </p:nvSpPr>
            <p:spPr>
              <a:xfrm>
                <a:off x="8486093" y="3922673"/>
                <a:ext cx="1040536" cy="10405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3" name="Text Box 2">
                <a:extLst>
                  <a:ext uri="{FF2B5EF4-FFF2-40B4-BE49-F238E27FC236}">
                    <a16:creationId xmlns:a16="http://schemas.microsoft.com/office/drawing/2014/main" xmlns="" id="{126837D6-109B-4053-AE82-3B9A9C32C5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0749" y="4250044"/>
                <a:ext cx="956921" cy="30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cap="small" dirty="0">
                    <a:solidFill>
                      <a:srgbClr val="4A5242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December 3</a:t>
                </a:r>
                <a:endParaRPr lang="en-US" b="1" cap="small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Text Box 2">
                <a:extLst>
                  <a:ext uri="{FF2B5EF4-FFF2-40B4-BE49-F238E27FC236}">
                    <a16:creationId xmlns:a16="http://schemas.microsoft.com/office/drawing/2014/main" xmlns="" id="{763BE3EF-F256-42F3-A1F5-DC8A1F3DF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0844" y="4430874"/>
                <a:ext cx="1078203" cy="672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 dirty="0">
                    <a:solidFill>
                      <a:srgbClr val="4A5242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Rules Take Effect</a:t>
                </a:r>
                <a:endParaRPr lang="en-US" sz="11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25787-456E-4400-971A-0B77B939FAD6}"/>
              </a:ext>
            </a:extLst>
          </p:cNvPr>
          <p:cNvSpPr/>
          <p:nvPr/>
        </p:nvSpPr>
        <p:spPr>
          <a:xfrm>
            <a:off x="381910" y="6201191"/>
            <a:ext cx="115825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i="1" dirty="0">
                <a:solidFill>
                  <a:srgbClr val="595959"/>
                </a:solidFill>
                <a:latin typeface="Century Gothic" panose="020B0502020202020204" pitchFamily="34" charset="0"/>
              </a:rPr>
              <a:t>This timeline is an </a:t>
            </a:r>
            <a:r>
              <a:rPr lang="en-US" altLang="en-US" sz="1100" b="1" i="1" dirty="0">
                <a:solidFill>
                  <a:srgbClr val="595959"/>
                </a:solidFill>
                <a:latin typeface="Century Gothic" panose="020B0502020202020204" pitchFamily="34" charset="0"/>
              </a:rPr>
              <a:t>approximate</a:t>
            </a:r>
            <a:r>
              <a:rPr lang="en-US" altLang="en-US" sz="1100" i="1" dirty="0">
                <a:solidFill>
                  <a:srgbClr val="595959"/>
                </a:solidFill>
                <a:latin typeface="Century Gothic" panose="020B0502020202020204" pitchFamily="34" charset="0"/>
              </a:rPr>
              <a:t> timeframe for completion of draft rules for Phase 2 of the Paid Family and Medical Leave rulemaking process. Dates subject to change.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3C149C-A5BB-4C35-A2B9-52F72F83CCEB}"/>
              </a:ext>
            </a:extLst>
          </p:cNvPr>
          <p:cNvSpPr txBox="1"/>
          <p:nvPr/>
        </p:nvSpPr>
        <p:spPr>
          <a:xfrm>
            <a:off x="476657" y="828873"/>
            <a:ext cx="80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cap="small" dirty="0">
                <a:solidFill>
                  <a:srgbClr val="A24600"/>
                </a:solidFill>
                <a:latin typeface="Century Gothic" panose="020B0502020202020204" pitchFamily="34" charset="0"/>
              </a:rPr>
              <a:t>Employer Responsibilities ♦ </a:t>
            </a:r>
            <a:r>
              <a:rPr lang="en-US" altLang="en-US" cap="small" dirty="0">
                <a:solidFill>
                  <a:srgbClr val="A246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Small Business Assistance Grants ♦ Penalties</a:t>
            </a:r>
            <a:endParaRPr lang="en-US" altLang="en-US" cap="small" dirty="0">
              <a:solidFill>
                <a:srgbClr val="A24600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FML - Default Colors">
      <a:dk1>
        <a:sysClr val="windowText" lastClr="000000"/>
      </a:dk1>
      <a:lt1>
        <a:sysClr val="window" lastClr="FFFFFF"/>
      </a:lt1>
      <a:dk2>
        <a:srgbClr val="086470"/>
      </a:dk2>
      <a:lt2>
        <a:srgbClr val="F0F3F3"/>
      </a:lt2>
      <a:accent1>
        <a:srgbClr val="086470"/>
      </a:accent1>
      <a:accent2>
        <a:srgbClr val="B0D0D5"/>
      </a:accent2>
      <a:accent3>
        <a:srgbClr val="658F41"/>
      </a:accent3>
      <a:accent4>
        <a:srgbClr val="C9E7B1"/>
      </a:accent4>
      <a:accent5>
        <a:srgbClr val="525353"/>
      </a:accent5>
      <a:accent6>
        <a:srgbClr val="A24600"/>
      </a:accent6>
      <a:hlink>
        <a:srgbClr val="07515B"/>
      </a:hlink>
      <a:folHlink>
        <a:srgbClr val="07515B"/>
      </a:folHlink>
    </a:clrScheme>
    <a:fontScheme name="PFML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B947113972142A32DAC56A86AAB7E" ma:contentTypeVersion="0" ma:contentTypeDescription="Create a new document." ma:contentTypeScope="" ma:versionID="8c7003cbb1a4107602088bd71d787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294B27-5D87-4043-9827-B02CC8601D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892821-906D-40C9-B773-9FB054259DC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DF182F-5C03-4625-A2A6-C60ED00E1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11062</TotalTime>
  <Words>404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Open Sans</vt:lpstr>
      <vt:lpstr>Century Gothic</vt:lpstr>
      <vt:lpstr>Times New Roman</vt:lpstr>
      <vt:lpstr>Wingdings</vt:lpstr>
      <vt:lpstr>Arial</vt:lpstr>
      <vt:lpstr>Office Theme</vt:lpstr>
      <vt:lpstr>PowerPoint Presentation</vt:lpstr>
      <vt:lpstr>Presentation Overview</vt:lpstr>
      <vt:lpstr>General Program Update</vt:lpstr>
      <vt:lpstr>Our Team</vt:lpstr>
      <vt:lpstr>Communications &amp; Outreach Update</vt:lpstr>
      <vt:lpstr>Communications &amp; Outreach Update</vt:lpstr>
      <vt:lpstr>Communications &amp; Outreach Update</vt:lpstr>
      <vt:lpstr>Rules Update</vt:lpstr>
      <vt:lpstr>PowerPoint Presentation</vt:lpstr>
      <vt:lpstr>Questions?</vt:lpstr>
      <vt:lpstr>Continue the Conversation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Paid Family &amp;  Medical Leave</dc:title>
  <dc:creator>Clare DeLong</dc:creator>
  <cp:lastModifiedBy>DeLong, Clare (ESD)</cp:lastModifiedBy>
  <cp:revision>1181</cp:revision>
  <cp:lastPrinted>2018-02-07T23:30:06Z</cp:lastPrinted>
  <dcterms:created xsi:type="dcterms:W3CDTF">2017-10-27T03:45:57Z</dcterms:created>
  <dcterms:modified xsi:type="dcterms:W3CDTF">2018-04-20T22:34:13Z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0x010100989B947113972142A32DAC56A86AAB7E</vt:lpwstr>
  </property>
</Properties>
</file>