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634" r:id="rId4"/>
    <p:sldId id="627" r:id="rId5"/>
    <p:sldId id="631" r:id="rId6"/>
    <p:sldId id="609" r:id="rId7"/>
    <p:sldId id="636" r:id="rId8"/>
    <p:sldId id="632" r:id="rId9"/>
    <p:sldId id="607" r:id="rId10"/>
    <p:sldId id="637" r:id="rId11"/>
    <p:sldId id="635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6" userDrawn="1">
          <p15:clr>
            <a:srgbClr val="A4A3A4"/>
          </p15:clr>
        </p15:guide>
        <p15:guide id="4" orient="horz" pos="2360" userDrawn="1">
          <p15:clr>
            <a:srgbClr val="A4A3A4"/>
          </p15:clr>
        </p15:guide>
        <p15:guide id="5" orient="horz" pos="2460" userDrawn="1">
          <p15:clr>
            <a:srgbClr val="A4A3A4"/>
          </p15:clr>
        </p15:guide>
        <p15:guide id="6" orient="horz" pos="25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6600"/>
    <a:srgbClr val="000000"/>
    <a:srgbClr val="CCCC99"/>
    <a:srgbClr val="578200"/>
    <a:srgbClr val="BE4B48"/>
    <a:srgbClr val="7EC234"/>
    <a:srgbClr val="92D050"/>
    <a:srgbClr val="0070C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6" autoAdjust="0"/>
    <p:restoredTop sz="85762" autoAdjust="0"/>
  </p:normalViewPr>
  <p:slideViewPr>
    <p:cSldViewPr snapToGrid="0">
      <p:cViewPr varScale="1">
        <p:scale>
          <a:sx n="113" d="100"/>
          <a:sy n="113" d="100"/>
        </p:scale>
        <p:origin x="1290" y="114"/>
      </p:cViewPr>
      <p:guideLst>
        <p:guide orient="horz" pos="2160"/>
        <p:guide pos="2880"/>
        <p:guide orient="horz" pos="2256"/>
        <p:guide orient="horz" pos="2360"/>
        <p:guide orient="horz" pos="2460"/>
        <p:guide orient="horz" pos="2560"/>
      </p:guideLst>
    </p:cSldViewPr>
  </p:slideViewPr>
  <p:outlineViewPr>
    <p:cViewPr>
      <p:scale>
        <a:sx n="33" d="100"/>
        <a:sy n="33" d="100"/>
      </p:scale>
      <p:origin x="42" y="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40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d1floly\teams\2217LMEAUIResearchProgramAnalysis-PRS\PS%20Staff\JRobinson\Facts%20and%20figures\Average%20Benefit%20Amount%20Exhaustion%20Rate%20Other%20UI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jmills\AppData\Local\Microsoft\Windows\Temporary%20Internet%20Files\Content.Outlook\G51TYF4D\Average%20tax%20rate%20info%201938-2008%20-%20with%201980-2016%20in%20graph%20(003).xls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01109411710025E-2"/>
          <c:y val="1.5829436359454156E-2"/>
          <c:w val="0.90310163542091781"/>
          <c:h val="0.87609791208779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Benefit payments</c:v>
                </c:pt>
              </c:strCache>
            </c:strRef>
          </c:tx>
          <c:spPr>
            <a:solidFill>
              <a:srgbClr val="00336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3366"/>
              </a:solidFill>
              <a:effectLst>
                <a:outerShdw blurRad="50800" dist="50800" dir="5400000" algn="ctr" rotWithShape="0">
                  <a:srgbClr val="92D050"/>
                </a:outerShdw>
              </a:effectLst>
            </c:spPr>
          </c:dPt>
          <c:cat>
            <c:numRef>
              <c:f>data!$A$4:$A$19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data!$E$4:$E$19</c:f>
              <c:numCache>
                <c:formatCode>_("$"* #,##0.0_);_("$"* \(#,##0.0\);_("$"* "-"_);_(@_)</c:formatCode>
                <c:ptCount val="16"/>
                <c:pt idx="0">
                  <c:v>1079.8579655199999</c:v>
                </c:pt>
                <c:pt idx="1">
                  <c:v>2463.0137890000001</c:v>
                </c:pt>
                <c:pt idx="2">
                  <c:v>1819.935054</c:v>
                </c:pt>
                <c:pt idx="3">
                  <c:v>1391.879226</c:v>
                </c:pt>
                <c:pt idx="4">
                  <c:v>1298.488402</c:v>
                </c:pt>
                <c:pt idx="5">
                  <c:v>1152.7602529999999</c:v>
                </c:pt>
                <c:pt idx="6">
                  <c:v>1096.5579134485865</c:v>
                </c:pt>
                <c:pt idx="7">
                  <c:v>1011.2810980493307</c:v>
                </c:pt>
                <c:pt idx="8">
                  <c:v>1018.9916812221488</c:v>
                </c:pt>
                <c:pt idx="9">
                  <c:v>1057.9580400536267</c:v>
                </c:pt>
                <c:pt idx="10">
                  <c:v>866.00436969069358</c:v>
                </c:pt>
                <c:pt idx="11">
                  <c:v>885.99268358907864</c:v>
                </c:pt>
                <c:pt idx="12">
                  <c:v>925.57911592087919</c:v>
                </c:pt>
                <c:pt idx="13">
                  <c:v>963.17014318014697</c:v>
                </c:pt>
                <c:pt idx="14">
                  <c:v>1007.4783277908105</c:v>
                </c:pt>
                <c:pt idx="15">
                  <c:v>1070.2480747585366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7379592"/>
        <c:axId val="437381160"/>
      </c:barChart>
      <c:catAx>
        <c:axId val="43737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7381160"/>
        <c:crosses val="autoZero"/>
        <c:auto val="1"/>
        <c:lblAlgn val="ctr"/>
        <c:lblOffset val="100"/>
        <c:noMultiLvlLbl val="0"/>
      </c:catAx>
      <c:valAx>
        <c:axId val="437381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 millions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&quot;$&quot;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737959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00319818070548E-2"/>
          <c:y val="0.22628253902230297"/>
          <c:w val="0.86314632693196658"/>
          <c:h val="0.66283256396948742"/>
        </c:manualLayout>
      </c:layout>
      <c:lineChart>
        <c:grouping val="standard"/>
        <c:varyColors val="0"/>
        <c:ser>
          <c:idx val="0"/>
          <c:order val="0"/>
          <c:tx>
            <c:v>Regular Entitlements</c:v>
          </c:tx>
          <c:spPr>
            <a:ln>
              <a:solidFill>
                <a:srgbClr val="003366"/>
              </a:solidFill>
            </a:ln>
          </c:spPr>
          <c:marker>
            <c:symbol val="none"/>
          </c:marker>
          <c:dLbls>
            <c:dLbl>
              <c:idx val="40"/>
              <c:layout>
                <c:manualLayout>
                  <c:x val="-1.7601760176017601E-2"/>
                  <c:y val="-2.0232675771370764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4"/>
              <c:layout>
                <c:manualLayout>
                  <c:x val="-4.4004400440044002E-3"/>
                  <c:y val="1.2139605462822384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'UI Data'!$A$434:$A$567</c:f>
              <c:numCache>
                <c:formatCode>mmm\-yy</c:formatCode>
                <c:ptCount val="134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42752</c:v>
                </c:pt>
                <c:pt idx="121">
                  <c:v>42783</c:v>
                </c:pt>
                <c:pt idx="122">
                  <c:v>42811</c:v>
                </c:pt>
                <c:pt idx="123">
                  <c:v>42842</c:v>
                </c:pt>
                <c:pt idx="124">
                  <c:v>42872</c:v>
                </c:pt>
                <c:pt idx="125">
                  <c:v>42903</c:v>
                </c:pt>
                <c:pt idx="126">
                  <c:v>42933</c:v>
                </c:pt>
                <c:pt idx="127">
                  <c:v>42964</c:v>
                </c:pt>
                <c:pt idx="128">
                  <c:v>42995</c:v>
                </c:pt>
                <c:pt idx="129">
                  <c:v>43009</c:v>
                </c:pt>
                <c:pt idx="130">
                  <c:v>43056</c:v>
                </c:pt>
                <c:pt idx="131">
                  <c:v>43086</c:v>
                </c:pt>
                <c:pt idx="132">
                  <c:v>43117</c:v>
                </c:pt>
                <c:pt idx="133">
                  <c:v>43148</c:v>
                </c:pt>
              </c:numCache>
            </c:numRef>
          </c:cat>
          <c:val>
            <c:numRef>
              <c:f>'UI Data'!$H$434:$H$567</c:f>
              <c:numCache>
                <c:formatCode>_(* #,##0.0_);_(* \(#,##0.0\);_(* "-"??_);_(@_)</c:formatCode>
                <c:ptCount val="134"/>
                <c:pt idx="0">
                  <c:v>13.8</c:v>
                </c:pt>
                <c:pt idx="1">
                  <c:v>13.7</c:v>
                </c:pt>
                <c:pt idx="2">
                  <c:v>13.6</c:v>
                </c:pt>
                <c:pt idx="3">
                  <c:v>13.5</c:v>
                </c:pt>
                <c:pt idx="4">
                  <c:v>13.5</c:v>
                </c:pt>
                <c:pt idx="5">
                  <c:v>13.5</c:v>
                </c:pt>
                <c:pt idx="6">
                  <c:v>13.4</c:v>
                </c:pt>
                <c:pt idx="7">
                  <c:v>13.4</c:v>
                </c:pt>
                <c:pt idx="8">
                  <c:v>13.4</c:v>
                </c:pt>
                <c:pt idx="9">
                  <c:v>13.3</c:v>
                </c:pt>
                <c:pt idx="10">
                  <c:v>13.3</c:v>
                </c:pt>
                <c:pt idx="11">
                  <c:v>13.1</c:v>
                </c:pt>
                <c:pt idx="12">
                  <c:v>13</c:v>
                </c:pt>
                <c:pt idx="13">
                  <c:v>12.9</c:v>
                </c:pt>
                <c:pt idx="14">
                  <c:v>13</c:v>
                </c:pt>
                <c:pt idx="15">
                  <c:v>13</c:v>
                </c:pt>
                <c:pt idx="16">
                  <c:v>13.1</c:v>
                </c:pt>
                <c:pt idx="17">
                  <c:v>13.2</c:v>
                </c:pt>
                <c:pt idx="18">
                  <c:v>13.3</c:v>
                </c:pt>
                <c:pt idx="19">
                  <c:v>13.4</c:v>
                </c:pt>
                <c:pt idx="20">
                  <c:v>13.5</c:v>
                </c:pt>
                <c:pt idx="21">
                  <c:v>13.4</c:v>
                </c:pt>
                <c:pt idx="22">
                  <c:v>13.3</c:v>
                </c:pt>
                <c:pt idx="23">
                  <c:v>13</c:v>
                </c:pt>
                <c:pt idx="24">
                  <c:v>13</c:v>
                </c:pt>
                <c:pt idx="25">
                  <c:v>13.2</c:v>
                </c:pt>
                <c:pt idx="26">
                  <c:v>13.7</c:v>
                </c:pt>
                <c:pt idx="27">
                  <c:v>14.2</c:v>
                </c:pt>
                <c:pt idx="28">
                  <c:v>14.9</c:v>
                </c:pt>
                <c:pt idx="29">
                  <c:v>15.5</c:v>
                </c:pt>
                <c:pt idx="30">
                  <c:v>16</c:v>
                </c:pt>
                <c:pt idx="31">
                  <c:v>16.600000000000001</c:v>
                </c:pt>
                <c:pt idx="32">
                  <c:v>17.100000000000001</c:v>
                </c:pt>
                <c:pt idx="33">
                  <c:v>17.600000000000001</c:v>
                </c:pt>
                <c:pt idx="34">
                  <c:v>18.2</c:v>
                </c:pt>
                <c:pt idx="35">
                  <c:v>18.899999999999999</c:v>
                </c:pt>
                <c:pt idx="36">
                  <c:v>19.5</c:v>
                </c:pt>
                <c:pt idx="37">
                  <c:v>20.100000000000001</c:v>
                </c:pt>
                <c:pt idx="38">
                  <c:v>20.399999999999999</c:v>
                </c:pt>
                <c:pt idx="39">
                  <c:v>20.6</c:v>
                </c:pt>
                <c:pt idx="40">
                  <c:v>20.7</c:v>
                </c:pt>
                <c:pt idx="41">
                  <c:v>20.5</c:v>
                </c:pt>
                <c:pt idx="42">
                  <c:v>20.399999999999999</c:v>
                </c:pt>
                <c:pt idx="43">
                  <c:v>20.100000000000001</c:v>
                </c:pt>
                <c:pt idx="44">
                  <c:v>19.899999999999999</c:v>
                </c:pt>
                <c:pt idx="45">
                  <c:v>19.7</c:v>
                </c:pt>
                <c:pt idx="46">
                  <c:v>19.600000000000001</c:v>
                </c:pt>
                <c:pt idx="47">
                  <c:v>19.5</c:v>
                </c:pt>
                <c:pt idx="48">
                  <c:v>19.3</c:v>
                </c:pt>
                <c:pt idx="49">
                  <c:v>19</c:v>
                </c:pt>
                <c:pt idx="50">
                  <c:v>18.7</c:v>
                </c:pt>
                <c:pt idx="51">
                  <c:v>18.399999999999999</c:v>
                </c:pt>
                <c:pt idx="52">
                  <c:v>18.100000000000001</c:v>
                </c:pt>
                <c:pt idx="53">
                  <c:v>17.8</c:v>
                </c:pt>
                <c:pt idx="54">
                  <c:v>17.7</c:v>
                </c:pt>
                <c:pt idx="55">
                  <c:v>17.5</c:v>
                </c:pt>
                <c:pt idx="56">
                  <c:v>17.3</c:v>
                </c:pt>
                <c:pt idx="57">
                  <c:v>17</c:v>
                </c:pt>
                <c:pt idx="58">
                  <c:v>16.899999999999999</c:v>
                </c:pt>
                <c:pt idx="59">
                  <c:v>17</c:v>
                </c:pt>
                <c:pt idx="60">
                  <c:v>17.100000000000001</c:v>
                </c:pt>
                <c:pt idx="61">
                  <c:v>17.100000000000001</c:v>
                </c:pt>
                <c:pt idx="62">
                  <c:v>17.100000000000001</c:v>
                </c:pt>
                <c:pt idx="63">
                  <c:v>17.2</c:v>
                </c:pt>
                <c:pt idx="64">
                  <c:v>17.100000000000001</c:v>
                </c:pt>
                <c:pt idx="65">
                  <c:v>17.100000000000001</c:v>
                </c:pt>
                <c:pt idx="66">
                  <c:v>17.100000000000001</c:v>
                </c:pt>
                <c:pt idx="67">
                  <c:v>17.100000000000001</c:v>
                </c:pt>
                <c:pt idx="68">
                  <c:v>17.100000000000001</c:v>
                </c:pt>
                <c:pt idx="69">
                  <c:v>17.100000000000001</c:v>
                </c:pt>
                <c:pt idx="70">
                  <c:v>17.100000000000001</c:v>
                </c:pt>
                <c:pt idx="71">
                  <c:v>17</c:v>
                </c:pt>
                <c:pt idx="72">
                  <c:v>17</c:v>
                </c:pt>
                <c:pt idx="73">
                  <c:v>16.899999999999999</c:v>
                </c:pt>
                <c:pt idx="74">
                  <c:v>16.8</c:v>
                </c:pt>
                <c:pt idx="75">
                  <c:v>16.5</c:v>
                </c:pt>
                <c:pt idx="76">
                  <c:v>16.399999999999999</c:v>
                </c:pt>
                <c:pt idx="77">
                  <c:v>16.399999999999999</c:v>
                </c:pt>
                <c:pt idx="78">
                  <c:v>16.3</c:v>
                </c:pt>
                <c:pt idx="79">
                  <c:v>16.2</c:v>
                </c:pt>
                <c:pt idx="80">
                  <c:v>16.2</c:v>
                </c:pt>
                <c:pt idx="81">
                  <c:v>16.2</c:v>
                </c:pt>
                <c:pt idx="82">
                  <c:v>16.2</c:v>
                </c:pt>
                <c:pt idx="83">
                  <c:v>16.2</c:v>
                </c:pt>
                <c:pt idx="84">
                  <c:v>16.100000000000001</c:v>
                </c:pt>
                <c:pt idx="85">
                  <c:v>15.9</c:v>
                </c:pt>
                <c:pt idx="86">
                  <c:v>16</c:v>
                </c:pt>
                <c:pt idx="87">
                  <c:v>16</c:v>
                </c:pt>
                <c:pt idx="88">
                  <c:v>15.9</c:v>
                </c:pt>
                <c:pt idx="89">
                  <c:v>15.9</c:v>
                </c:pt>
                <c:pt idx="90">
                  <c:v>15.8</c:v>
                </c:pt>
                <c:pt idx="91">
                  <c:v>15.8</c:v>
                </c:pt>
                <c:pt idx="92">
                  <c:v>15.7</c:v>
                </c:pt>
                <c:pt idx="93">
                  <c:v>15.7</c:v>
                </c:pt>
                <c:pt idx="94">
                  <c:v>15.6</c:v>
                </c:pt>
                <c:pt idx="95">
                  <c:v>15.6</c:v>
                </c:pt>
                <c:pt idx="96">
                  <c:v>15.7</c:v>
                </c:pt>
                <c:pt idx="97">
                  <c:v>15.7</c:v>
                </c:pt>
                <c:pt idx="98">
                  <c:v>15.5</c:v>
                </c:pt>
                <c:pt idx="99">
                  <c:v>15.4</c:v>
                </c:pt>
                <c:pt idx="100">
                  <c:v>15.4</c:v>
                </c:pt>
                <c:pt idx="101">
                  <c:v>15.2</c:v>
                </c:pt>
                <c:pt idx="102">
                  <c:v>15.2</c:v>
                </c:pt>
                <c:pt idx="103">
                  <c:v>15.1</c:v>
                </c:pt>
                <c:pt idx="104">
                  <c:v>15</c:v>
                </c:pt>
                <c:pt idx="105">
                  <c:v>15</c:v>
                </c:pt>
                <c:pt idx="106">
                  <c:v>14.9</c:v>
                </c:pt>
                <c:pt idx="107">
                  <c:v>14.9</c:v>
                </c:pt>
                <c:pt idx="108">
                  <c:v>14.9</c:v>
                </c:pt>
                <c:pt idx="109">
                  <c:v>15</c:v>
                </c:pt>
                <c:pt idx="110">
                  <c:v>14.8</c:v>
                </c:pt>
                <c:pt idx="111">
                  <c:v>14.8</c:v>
                </c:pt>
                <c:pt idx="112">
                  <c:v>14.8</c:v>
                </c:pt>
                <c:pt idx="113">
                  <c:v>14.8</c:v>
                </c:pt>
                <c:pt idx="114">
                  <c:v>14.9</c:v>
                </c:pt>
                <c:pt idx="115">
                  <c:v>14.8</c:v>
                </c:pt>
                <c:pt idx="116">
                  <c:v>14.8</c:v>
                </c:pt>
                <c:pt idx="117">
                  <c:v>14.9</c:v>
                </c:pt>
                <c:pt idx="118">
                  <c:v>14.9</c:v>
                </c:pt>
                <c:pt idx="119">
                  <c:v>14.8</c:v>
                </c:pt>
                <c:pt idx="120">
                  <c:v>15.1</c:v>
                </c:pt>
                <c:pt idx="121">
                  <c:v>14.9</c:v>
                </c:pt>
                <c:pt idx="122">
                  <c:v>14.8</c:v>
                </c:pt>
                <c:pt idx="123">
                  <c:v>14.9</c:v>
                </c:pt>
                <c:pt idx="124">
                  <c:v>14.8</c:v>
                </c:pt>
                <c:pt idx="125">
                  <c:v>14.7</c:v>
                </c:pt>
                <c:pt idx="126">
                  <c:v>14.7</c:v>
                </c:pt>
                <c:pt idx="127">
                  <c:v>14.7</c:v>
                </c:pt>
                <c:pt idx="128">
                  <c:v>14.7</c:v>
                </c:pt>
                <c:pt idx="129">
                  <c:v>14.8</c:v>
                </c:pt>
                <c:pt idx="130">
                  <c:v>14.8</c:v>
                </c:pt>
                <c:pt idx="131">
                  <c:v>14.9</c:v>
                </c:pt>
                <c:pt idx="132">
                  <c:v>14.7</c:v>
                </c:pt>
                <c:pt idx="133">
                  <c:v>14.7</c:v>
                </c:pt>
              </c:numCache>
            </c:numRef>
          </c:val>
          <c:smooth val="0"/>
        </c:ser>
        <c:ser>
          <c:idx val="1"/>
          <c:order val="1"/>
          <c:tx>
            <c:v>All Entitlements</c:v>
          </c:tx>
          <c:spPr>
            <a:ln>
              <a:solidFill>
                <a:srgbClr val="CC6600"/>
              </a:solidFill>
            </a:ln>
          </c:spPr>
          <c:marker>
            <c:symbol val="none"/>
          </c:marker>
          <c:dLbls>
            <c:dLbl>
              <c:idx val="47"/>
              <c:layout>
                <c:manualLayout>
                  <c:x val="-1.6134946828016136E-2"/>
                  <c:y val="-2.6302478502781994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4"/>
              <c:layout>
                <c:manualLayout>
                  <c:x val="5.8677975960972064E-3"/>
                  <c:y val="-4.5313515015106423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3"/>
              <c:layout>
                <c:manualLayout>
                  <c:x val="-4.7675855468290673E-2"/>
                  <c:y val="-9.064836098673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710143273598076E-2"/>
                      <c:h val="8.054158970430207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'UI Data'!$A$434:$A$567</c:f>
              <c:numCache>
                <c:formatCode>mmm\-yy</c:formatCode>
                <c:ptCount val="134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42752</c:v>
                </c:pt>
                <c:pt idx="121">
                  <c:v>42783</c:v>
                </c:pt>
                <c:pt idx="122">
                  <c:v>42811</c:v>
                </c:pt>
                <c:pt idx="123">
                  <c:v>42842</c:v>
                </c:pt>
                <c:pt idx="124">
                  <c:v>42872</c:v>
                </c:pt>
                <c:pt idx="125">
                  <c:v>42903</c:v>
                </c:pt>
                <c:pt idx="126">
                  <c:v>42933</c:v>
                </c:pt>
                <c:pt idx="127">
                  <c:v>42964</c:v>
                </c:pt>
                <c:pt idx="128">
                  <c:v>42995</c:v>
                </c:pt>
                <c:pt idx="129">
                  <c:v>43009</c:v>
                </c:pt>
                <c:pt idx="130">
                  <c:v>43056</c:v>
                </c:pt>
                <c:pt idx="131">
                  <c:v>43086</c:v>
                </c:pt>
                <c:pt idx="132">
                  <c:v>43117</c:v>
                </c:pt>
                <c:pt idx="133">
                  <c:v>43148</c:v>
                </c:pt>
              </c:numCache>
            </c:numRef>
          </c:cat>
          <c:val>
            <c:numRef>
              <c:f>'UI Data'!$M$434:$M$567</c:f>
              <c:numCache>
                <c:formatCode>_(* #,##0.0_);_(* \(#,##0.0\);_(* "-"??_);_(@_)</c:formatCode>
                <c:ptCount val="134"/>
                <c:pt idx="0">
                  <c:v>13.8</c:v>
                </c:pt>
                <c:pt idx="1">
                  <c:v>13.7</c:v>
                </c:pt>
                <c:pt idx="2">
                  <c:v>13.6</c:v>
                </c:pt>
                <c:pt idx="3">
                  <c:v>13.5</c:v>
                </c:pt>
                <c:pt idx="4">
                  <c:v>13.5</c:v>
                </c:pt>
                <c:pt idx="5">
                  <c:v>13.5</c:v>
                </c:pt>
                <c:pt idx="6">
                  <c:v>13.4</c:v>
                </c:pt>
                <c:pt idx="7">
                  <c:v>13.4</c:v>
                </c:pt>
                <c:pt idx="8">
                  <c:v>13.4</c:v>
                </c:pt>
                <c:pt idx="9">
                  <c:v>13.3</c:v>
                </c:pt>
                <c:pt idx="10">
                  <c:v>13.3</c:v>
                </c:pt>
                <c:pt idx="11">
                  <c:v>13.1</c:v>
                </c:pt>
                <c:pt idx="12">
                  <c:v>13</c:v>
                </c:pt>
                <c:pt idx="13">
                  <c:v>12.9</c:v>
                </c:pt>
                <c:pt idx="14">
                  <c:v>13</c:v>
                </c:pt>
                <c:pt idx="15">
                  <c:v>13</c:v>
                </c:pt>
                <c:pt idx="16">
                  <c:v>13.1</c:v>
                </c:pt>
                <c:pt idx="17">
                  <c:v>13.2</c:v>
                </c:pt>
                <c:pt idx="18">
                  <c:v>13.3</c:v>
                </c:pt>
                <c:pt idx="19">
                  <c:v>13.8</c:v>
                </c:pt>
                <c:pt idx="20">
                  <c:v>14.3</c:v>
                </c:pt>
                <c:pt idx="21">
                  <c:v>14.5</c:v>
                </c:pt>
                <c:pt idx="22">
                  <c:v>14.5</c:v>
                </c:pt>
                <c:pt idx="23">
                  <c:v>14.6</c:v>
                </c:pt>
                <c:pt idx="24">
                  <c:v>14.9</c:v>
                </c:pt>
                <c:pt idx="25">
                  <c:v>15.4</c:v>
                </c:pt>
                <c:pt idx="26">
                  <c:v>16.399999999999999</c:v>
                </c:pt>
                <c:pt idx="27">
                  <c:v>17.2</c:v>
                </c:pt>
                <c:pt idx="28">
                  <c:v>18.399999999999999</c:v>
                </c:pt>
                <c:pt idx="29">
                  <c:v>19.7</c:v>
                </c:pt>
                <c:pt idx="30">
                  <c:v>20.8</c:v>
                </c:pt>
                <c:pt idx="31">
                  <c:v>22</c:v>
                </c:pt>
                <c:pt idx="32">
                  <c:v>23.1</c:v>
                </c:pt>
                <c:pt idx="33">
                  <c:v>24.3</c:v>
                </c:pt>
                <c:pt idx="34">
                  <c:v>26</c:v>
                </c:pt>
                <c:pt idx="35">
                  <c:v>27.9</c:v>
                </c:pt>
                <c:pt idx="36">
                  <c:v>29.8</c:v>
                </c:pt>
                <c:pt idx="37">
                  <c:v>31.9</c:v>
                </c:pt>
                <c:pt idx="38">
                  <c:v>33.5</c:v>
                </c:pt>
                <c:pt idx="39">
                  <c:v>35.1</c:v>
                </c:pt>
                <c:pt idx="40">
                  <c:v>36.700000000000003</c:v>
                </c:pt>
                <c:pt idx="41">
                  <c:v>37.700000000000003</c:v>
                </c:pt>
                <c:pt idx="42">
                  <c:v>38.700000000000003</c:v>
                </c:pt>
                <c:pt idx="43">
                  <c:v>39.5</c:v>
                </c:pt>
                <c:pt idx="44">
                  <c:v>40</c:v>
                </c:pt>
                <c:pt idx="45">
                  <c:v>40.9</c:v>
                </c:pt>
                <c:pt idx="46">
                  <c:v>41.5</c:v>
                </c:pt>
                <c:pt idx="47">
                  <c:v>42</c:v>
                </c:pt>
                <c:pt idx="48">
                  <c:v>42</c:v>
                </c:pt>
                <c:pt idx="49">
                  <c:v>41.8</c:v>
                </c:pt>
                <c:pt idx="50">
                  <c:v>41.9</c:v>
                </c:pt>
                <c:pt idx="51">
                  <c:v>41.6</c:v>
                </c:pt>
                <c:pt idx="52">
                  <c:v>40.9</c:v>
                </c:pt>
                <c:pt idx="53">
                  <c:v>40.299999999999997</c:v>
                </c:pt>
                <c:pt idx="54">
                  <c:v>39.700000000000003</c:v>
                </c:pt>
                <c:pt idx="55">
                  <c:v>38.799999999999997</c:v>
                </c:pt>
                <c:pt idx="56">
                  <c:v>38.1</c:v>
                </c:pt>
                <c:pt idx="57">
                  <c:v>36.9</c:v>
                </c:pt>
                <c:pt idx="58">
                  <c:v>36.299999999999997</c:v>
                </c:pt>
                <c:pt idx="59">
                  <c:v>36.1</c:v>
                </c:pt>
                <c:pt idx="60">
                  <c:v>35.6</c:v>
                </c:pt>
                <c:pt idx="61">
                  <c:v>35.200000000000003</c:v>
                </c:pt>
                <c:pt idx="62">
                  <c:v>34.9</c:v>
                </c:pt>
                <c:pt idx="63">
                  <c:v>34.6</c:v>
                </c:pt>
                <c:pt idx="64">
                  <c:v>33.799999999999997</c:v>
                </c:pt>
                <c:pt idx="65">
                  <c:v>33.299999999999997</c:v>
                </c:pt>
                <c:pt idx="66">
                  <c:v>32.799999999999997</c:v>
                </c:pt>
                <c:pt idx="67">
                  <c:v>32.299999999999997</c:v>
                </c:pt>
                <c:pt idx="68">
                  <c:v>31.9</c:v>
                </c:pt>
                <c:pt idx="69">
                  <c:v>31.4</c:v>
                </c:pt>
                <c:pt idx="70">
                  <c:v>30.9</c:v>
                </c:pt>
                <c:pt idx="71">
                  <c:v>30.1</c:v>
                </c:pt>
                <c:pt idx="72">
                  <c:v>29.7</c:v>
                </c:pt>
                <c:pt idx="73">
                  <c:v>29.1</c:v>
                </c:pt>
                <c:pt idx="74">
                  <c:v>28.4</c:v>
                </c:pt>
                <c:pt idx="75">
                  <c:v>27.3</c:v>
                </c:pt>
                <c:pt idx="76">
                  <c:v>26.9</c:v>
                </c:pt>
                <c:pt idx="77">
                  <c:v>26.6</c:v>
                </c:pt>
                <c:pt idx="78">
                  <c:v>25.9</c:v>
                </c:pt>
                <c:pt idx="79">
                  <c:v>25.6</c:v>
                </c:pt>
                <c:pt idx="80">
                  <c:v>25.2</c:v>
                </c:pt>
                <c:pt idx="81">
                  <c:v>24.7</c:v>
                </c:pt>
                <c:pt idx="82">
                  <c:v>24.5</c:v>
                </c:pt>
                <c:pt idx="83">
                  <c:v>24.2</c:v>
                </c:pt>
                <c:pt idx="84">
                  <c:v>23.3</c:v>
                </c:pt>
                <c:pt idx="85">
                  <c:v>22.4</c:v>
                </c:pt>
                <c:pt idx="86">
                  <c:v>21.6</c:v>
                </c:pt>
                <c:pt idx="87">
                  <c:v>20.9</c:v>
                </c:pt>
                <c:pt idx="88">
                  <c:v>20.2</c:v>
                </c:pt>
                <c:pt idx="89">
                  <c:v>19.399999999999999</c:v>
                </c:pt>
                <c:pt idx="90">
                  <c:v>18.7</c:v>
                </c:pt>
                <c:pt idx="91">
                  <c:v>18.100000000000001</c:v>
                </c:pt>
                <c:pt idx="92">
                  <c:v>17.3</c:v>
                </c:pt>
                <c:pt idx="93">
                  <c:v>16.899999999999999</c:v>
                </c:pt>
                <c:pt idx="94">
                  <c:v>16.3</c:v>
                </c:pt>
                <c:pt idx="95">
                  <c:v>15.6</c:v>
                </c:pt>
                <c:pt idx="96">
                  <c:v>15.7</c:v>
                </c:pt>
                <c:pt idx="97">
                  <c:v>15.7</c:v>
                </c:pt>
                <c:pt idx="98">
                  <c:v>15.5</c:v>
                </c:pt>
                <c:pt idx="99">
                  <c:v>15.4</c:v>
                </c:pt>
                <c:pt idx="100">
                  <c:v>15.4</c:v>
                </c:pt>
                <c:pt idx="101">
                  <c:v>15.2</c:v>
                </c:pt>
                <c:pt idx="102">
                  <c:v>15.2</c:v>
                </c:pt>
                <c:pt idx="103">
                  <c:v>15.1</c:v>
                </c:pt>
                <c:pt idx="104">
                  <c:v>15</c:v>
                </c:pt>
                <c:pt idx="105">
                  <c:v>15</c:v>
                </c:pt>
                <c:pt idx="106">
                  <c:v>14.9</c:v>
                </c:pt>
                <c:pt idx="107">
                  <c:v>14.9</c:v>
                </c:pt>
                <c:pt idx="108">
                  <c:v>14.9</c:v>
                </c:pt>
                <c:pt idx="109">
                  <c:v>15</c:v>
                </c:pt>
                <c:pt idx="110">
                  <c:v>14.8</c:v>
                </c:pt>
                <c:pt idx="111">
                  <c:v>14.8</c:v>
                </c:pt>
                <c:pt idx="112">
                  <c:v>14.8</c:v>
                </c:pt>
                <c:pt idx="113">
                  <c:v>14.8</c:v>
                </c:pt>
                <c:pt idx="114">
                  <c:v>14.9</c:v>
                </c:pt>
                <c:pt idx="115">
                  <c:v>14.8</c:v>
                </c:pt>
                <c:pt idx="116">
                  <c:v>14.8</c:v>
                </c:pt>
                <c:pt idx="117">
                  <c:v>14.9</c:v>
                </c:pt>
                <c:pt idx="118">
                  <c:v>14.9</c:v>
                </c:pt>
                <c:pt idx="119">
                  <c:v>14.8</c:v>
                </c:pt>
                <c:pt idx="120">
                  <c:v>15.1</c:v>
                </c:pt>
                <c:pt idx="121">
                  <c:v>14.9</c:v>
                </c:pt>
                <c:pt idx="122">
                  <c:v>14.8</c:v>
                </c:pt>
                <c:pt idx="123">
                  <c:v>14.9</c:v>
                </c:pt>
                <c:pt idx="124">
                  <c:v>14.8</c:v>
                </c:pt>
                <c:pt idx="125">
                  <c:v>14.7</c:v>
                </c:pt>
                <c:pt idx="126">
                  <c:v>14.7</c:v>
                </c:pt>
                <c:pt idx="127">
                  <c:v>14.7</c:v>
                </c:pt>
                <c:pt idx="128">
                  <c:v>14.7</c:v>
                </c:pt>
                <c:pt idx="129">
                  <c:v>14.8</c:v>
                </c:pt>
                <c:pt idx="130">
                  <c:v>14.8</c:v>
                </c:pt>
                <c:pt idx="131">
                  <c:v>14.9</c:v>
                </c:pt>
                <c:pt idx="132">
                  <c:v>14.7</c:v>
                </c:pt>
                <c:pt idx="133">
                  <c:v>14.7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75360"/>
        <c:axId val="380774968"/>
      </c:lineChart>
      <c:dateAx>
        <c:axId val="380775360"/>
        <c:scaling>
          <c:orientation val="minMax"/>
          <c:max val="43132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246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endParaRPr lang="en-US"/>
          </a:p>
        </c:txPr>
        <c:crossAx val="380774968"/>
        <c:crosses val="autoZero"/>
        <c:auto val="1"/>
        <c:lblOffset val="100"/>
        <c:baseTimeUnit val="months"/>
        <c:majorUnit val="4"/>
        <c:majorTimeUnit val="months"/>
      </c:dateAx>
      <c:valAx>
        <c:axId val="380774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Narrow" panose="020B0606020202030204" pitchFamily="34" charset="0"/>
                    <a:ea typeface="Calibri"/>
                    <a:cs typeface="Calibri"/>
                  </a:defRPr>
                </a:pPr>
                <a:r>
                  <a:rPr lang="en-US" baseline="0">
                    <a:latin typeface="Arial Narrow" panose="020B0606020202030204" pitchFamily="34" charset="0"/>
                  </a:rPr>
                  <a:t>Weeks</a:t>
                </a:r>
              </a:p>
            </c:rich>
          </c:tx>
          <c:layout/>
          <c:overlay val="0"/>
        </c:title>
        <c:numFmt formatCode="_(* #,##0.0_);_(* \(#,##0.0\);_(* &quot;-&quot;??_);_(@_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endParaRPr lang="en-US"/>
          </a:p>
        </c:txPr>
        <c:crossAx val="38077536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51225122213056029"/>
          <c:y val="0.30508690502314312"/>
          <c:w val="0.37339626867108133"/>
          <c:h val="3.8966924506205085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Narrow" panose="020B0606020202030204" pitchFamily="34" charset="0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78615047007842E-2"/>
          <c:y val="4.7753101357275875E-2"/>
          <c:w val="0.88348945220881825"/>
          <c:h val="0.829791313256466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data!$H$1</c:f>
              <c:strCache>
                <c:ptCount val="1"/>
                <c:pt idx="0">
                  <c:v>Experience-tax contributions</c:v>
                </c:pt>
              </c:strCache>
            </c:strRef>
          </c:tx>
          <c:spPr>
            <a:solidFill>
              <a:srgbClr val="00336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3366"/>
              </a:solidFill>
              <a:effectLst>
                <a:outerShdw blurRad="50800" dist="50800" dir="5400000" algn="ctr" rotWithShape="0">
                  <a:srgbClr val="92D050"/>
                </a:outerShdw>
              </a:effectLst>
            </c:spPr>
          </c:dPt>
          <c:cat>
            <c:numRef>
              <c:f>data!$A$4:$A$19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data!$H$4:$H$19</c:f>
              <c:numCache>
                <c:formatCode>_("$"* #,##0.0_);_("$"* \(#,##0.0\);_("$"* "-"_);_(@_)</c:formatCode>
                <c:ptCount val="16"/>
                <c:pt idx="0">
                  <c:v>804.99108117999992</c:v>
                </c:pt>
                <c:pt idx="1">
                  <c:v>689.38201855</c:v>
                </c:pt>
                <c:pt idx="2">
                  <c:v>765.10292145000005</c:v>
                </c:pt>
                <c:pt idx="3">
                  <c:v>965.45142610000016</c:v>
                </c:pt>
                <c:pt idx="4">
                  <c:v>1082.5038941300002</c:v>
                </c:pt>
                <c:pt idx="5">
                  <c:v>1164.5991892100001</c:v>
                </c:pt>
                <c:pt idx="6">
                  <c:v>1103.8931269300001</c:v>
                </c:pt>
                <c:pt idx="7">
                  <c:v>1106.1977300399999</c:v>
                </c:pt>
                <c:pt idx="8">
                  <c:v>916.76414218000002</c:v>
                </c:pt>
                <c:pt idx="9">
                  <c:v>949.22332671999993</c:v>
                </c:pt>
                <c:pt idx="10">
                  <c:v>800.50728748504332</c:v>
                </c:pt>
                <c:pt idx="11">
                  <c:v>708.58958927102958</c:v>
                </c:pt>
                <c:pt idx="12">
                  <c:v>713.59313900929044</c:v>
                </c:pt>
                <c:pt idx="13">
                  <c:v>734.21080812595301</c:v>
                </c:pt>
                <c:pt idx="14">
                  <c:v>754.75171280202437</c:v>
                </c:pt>
                <c:pt idx="15">
                  <c:v>775.92451117258315</c:v>
                </c:pt>
              </c:numCache>
            </c:numRef>
          </c:val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Social-tax contributions</c:v>
                </c:pt>
              </c:strCache>
            </c:strRef>
          </c:tx>
          <c:spPr>
            <a:solidFill>
              <a:srgbClr val="CC6600"/>
            </a:solidFill>
          </c:spPr>
          <c:invertIfNegative val="0"/>
          <c:cat>
            <c:numRef>
              <c:f>data!$A$4:$A$19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data!$I$4:$I$19</c:f>
              <c:numCache>
                <c:formatCode>_("$"* #,##0.0_);_("$"* \(#,##0.0\);_("$"* "-"_);_(@_)</c:formatCode>
                <c:ptCount val="16"/>
                <c:pt idx="0">
                  <c:v>302.78246794</c:v>
                </c:pt>
                <c:pt idx="1">
                  <c:v>285.40980982000002</c:v>
                </c:pt>
                <c:pt idx="2">
                  <c:v>636.65877982999996</c:v>
                </c:pt>
                <c:pt idx="3">
                  <c:v>559.35354738000001</c:v>
                </c:pt>
                <c:pt idx="4">
                  <c:v>226.71454220999999</c:v>
                </c:pt>
                <c:pt idx="5">
                  <c:v>188.55742674999999</c:v>
                </c:pt>
                <c:pt idx="6">
                  <c:v>210.60959516</c:v>
                </c:pt>
                <c:pt idx="7">
                  <c:v>231.17049156000002</c:v>
                </c:pt>
                <c:pt idx="8">
                  <c:v>265.86184479000002</c:v>
                </c:pt>
                <c:pt idx="9">
                  <c:v>164.57275780000001</c:v>
                </c:pt>
                <c:pt idx="10">
                  <c:v>149.09706511350376</c:v>
                </c:pt>
                <c:pt idx="11">
                  <c:v>151.63178263444573</c:v>
                </c:pt>
                <c:pt idx="12">
                  <c:v>155.95859370093274</c:v>
                </c:pt>
                <c:pt idx="13">
                  <c:v>160.46466656661366</c:v>
                </c:pt>
                <c:pt idx="14">
                  <c:v>164.95396226117791</c:v>
                </c:pt>
                <c:pt idx="15">
                  <c:v>169.5813608137623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7382336"/>
        <c:axId val="437382728"/>
      </c:barChart>
      <c:catAx>
        <c:axId val="43738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7382728"/>
        <c:crosses val="autoZero"/>
        <c:auto val="1"/>
        <c:lblAlgn val="ctr"/>
        <c:lblOffset val="100"/>
        <c:noMultiLvlLbl val="0"/>
      </c:catAx>
      <c:valAx>
        <c:axId val="43738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 millions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&quot;$&quot;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738233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064151356080489"/>
          <c:y val="0.90642716535433066"/>
          <c:w val="0.69538342082239724"/>
          <c:h val="7.968394575678040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total UI tax rates</a:t>
            </a:r>
          </a:p>
          <a:p>
            <a: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1980-2022</a:t>
            </a:r>
          </a:p>
        </c:rich>
      </c:tx>
      <c:layout>
        <c:manualLayout>
          <c:xMode val="edge"/>
          <c:yMode val="edge"/>
          <c:x val="0.29555933023118791"/>
          <c:y val="6.4475426973710926E-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182535432734739"/>
          <c:y val="0.14149685273369392"/>
          <c:w val="0.86217993146946603"/>
          <c:h val="0.68953073525383424"/>
        </c:manualLayout>
      </c:layout>
      <c:lineChart>
        <c:grouping val="standard"/>
        <c:varyColors val="0"/>
        <c:ser>
          <c:idx val="1"/>
          <c:order val="0"/>
          <c:tx>
            <c:strRef>
              <c:f>Sheet1!$U$2</c:f>
              <c:strCache>
                <c:ptCount val="1"/>
                <c:pt idx="0">
                  <c:v>WA</c:v>
                </c:pt>
              </c:strCache>
            </c:strRef>
          </c:tx>
          <c:spPr>
            <a:ln w="4445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none"/>
          </c:marker>
          <c:dPt>
            <c:idx val="6"/>
            <c:marker>
              <c:symbol val="diamond"/>
              <c:size val="10"/>
              <c:spPr>
                <a:solidFill>
                  <a:srgbClr val="003366"/>
                </a:solidFill>
                <a:ln>
                  <a:solidFill>
                    <a:srgbClr val="003366"/>
                  </a:solidFill>
                  <a:headEnd type="triangle"/>
                </a:ln>
              </c:spPr>
            </c:marker>
            <c:bubble3D val="0"/>
          </c:dPt>
          <c:dPt>
            <c:idx val="16"/>
            <c:marker>
              <c:symbol val="diamond"/>
              <c:size val="10"/>
              <c:spPr>
                <a:solidFill>
                  <a:srgbClr val="003366"/>
                </a:solidFill>
                <a:ln>
                  <a:solidFill>
                    <a:srgbClr val="003366"/>
                  </a:solidFill>
                </a:ln>
              </c:spPr>
            </c:marker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marker>
              <c:symbol val="diamond"/>
              <c:size val="10"/>
              <c:spPr>
                <a:solidFill>
                  <a:srgbClr val="003366"/>
                </a:solidFill>
                <a:ln>
                  <a:solidFill>
                    <a:srgbClr val="003366"/>
                  </a:solidFill>
                </a:ln>
              </c:spPr>
            </c:marker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dPt>
          <c:dPt>
            <c:idx val="37"/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dPt>
            <c:idx val="38"/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dPt>
            <c:idx val="39"/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dPt>
            <c:idx val="40"/>
            <c:marker>
              <c:symbol val="diamond"/>
              <c:size val="10"/>
              <c:spPr>
                <a:solidFill>
                  <a:srgbClr val="003366"/>
                </a:solidFill>
                <a:ln>
                  <a:solidFill>
                    <a:srgbClr val="003366"/>
                  </a:solidFill>
                </a:ln>
              </c:spPr>
            </c:marker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dPt>
            <c:idx val="41"/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dPt>
            <c:idx val="42"/>
            <c:bubble3D val="0"/>
            <c:spPr>
              <a:ln w="44450">
                <a:solidFill>
                  <a:schemeClr val="accent6">
                    <a:lumMod val="75000"/>
                  </a:schemeClr>
                </a:solidFill>
                <a:prstDash val="sysDash"/>
              </a:ln>
            </c:spPr>
          </c:dPt>
          <c:cat>
            <c:numRef>
              <c:f>Sheet1!$T$3:$T$45</c:f>
              <c:numCache>
                <c:formatCode>General</c:formatCode>
                <c:ptCount val="4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</c:numCache>
            </c:numRef>
          </c:cat>
          <c:val>
            <c:numRef>
              <c:f>Sheet1!$U$3:$U$45</c:f>
              <c:numCache>
                <c:formatCode>0.0%</c:formatCode>
                <c:ptCount val="43"/>
                <c:pt idx="0">
                  <c:v>2.9900000000000003E-2</c:v>
                </c:pt>
                <c:pt idx="1">
                  <c:v>2.9900000000000003E-2</c:v>
                </c:pt>
                <c:pt idx="2">
                  <c:v>2.9900000000000003E-2</c:v>
                </c:pt>
                <c:pt idx="3">
                  <c:v>2.9900000000000003E-2</c:v>
                </c:pt>
                <c:pt idx="4">
                  <c:v>3.2899999999999999E-2</c:v>
                </c:pt>
                <c:pt idx="5">
                  <c:v>4.0399999999999998E-2</c:v>
                </c:pt>
                <c:pt idx="6">
                  <c:v>4.0300000000000002E-2</c:v>
                </c:pt>
                <c:pt idx="7">
                  <c:v>4.0300000000000002E-2</c:v>
                </c:pt>
                <c:pt idx="8">
                  <c:v>3.7200000000000004E-2</c:v>
                </c:pt>
                <c:pt idx="9">
                  <c:v>2.7099999999999999E-2</c:v>
                </c:pt>
                <c:pt idx="10">
                  <c:v>2.3099999999999999E-2</c:v>
                </c:pt>
                <c:pt idx="11">
                  <c:v>2.3300000000000001E-2</c:v>
                </c:pt>
                <c:pt idx="12">
                  <c:v>2.2599999999999999E-2</c:v>
                </c:pt>
                <c:pt idx="13">
                  <c:v>2.2599999999999999E-2</c:v>
                </c:pt>
                <c:pt idx="14">
                  <c:v>1.9599999999999999E-2</c:v>
                </c:pt>
                <c:pt idx="15">
                  <c:v>1.9199999999999998E-2</c:v>
                </c:pt>
                <c:pt idx="16">
                  <c:v>1.8799999999999997E-2</c:v>
                </c:pt>
                <c:pt idx="17">
                  <c:v>2.1499999999999998E-2</c:v>
                </c:pt>
                <c:pt idx="18">
                  <c:v>2.1600000000000001E-2</c:v>
                </c:pt>
                <c:pt idx="19">
                  <c:v>2.1899999999999999E-2</c:v>
                </c:pt>
                <c:pt idx="20">
                  <c:v>2.1000000000000001E-2</c:v>
                </c:pt>
                <c:pt idx="21">
                  <c:v>2.0799999999999999E-2</c:v>
                </c:pt>
                <c:pt idx="22">
                  <c:v>2.07E-2</c:v>
                </c:pt>
                <c:pt idx="23">
                  <c:v>2.3799999999999998E-2</c:v>
                </c:pt>
                <c:pt idx="24">
                  <c:v>2.81E-2</c:v>
                </c:pt>
                <c:pt idx="25">
                  <c:v>2.7799999999999998E-2</c:v>
                </c:pt>
                <c:pt idx="26">
                  <c:v>2.3799999999999998E-2</c:v>
                </c:pt>
                <c:pt idx="27">
                  <c:v>1.9699999999999999E-2</c:v>
                </c:pt>
                <c:pt idx="28">
                  <c:v>1.7000000000000001E-2</c:v>
                </c:pt>
                <c:pt idx="29">
                  <c:v>1.3999999999999999E-2</c:v>
                </c:pt>
                <c:pt idx="30">
                  <c:v>2.3E-2</c:v>
                </c:pt>
                <c:pt idx="31">
                  <c:v>2.2000000000000002E-2</c:v>
                </c:pt>
                <c:pt idx="32">
                  <c:v>1.7600000000000001E-2</c:v>
                </c:pt>
                <c:pt idx="33">
                  <c:v>1.84E-2</c:v>
                </c:pt>
                <c:pt idx="34">
                  <c:v>1.7000000000000001E-2</c:v>
                </c:pt>
                <c:pt idx="35">
                  <c:v>1.4999999999999999E-2</c:v>
                </c:pt>
                <c:pt idx="36">
                  <c:v>1.2E-2</c:v>
                </c:pt>
                <c:pt idx="37">
                  <c:v>1.2199999999999999E-2</c:v>
                </c:pt>
                <c:pt idx="38">
                  <c:v>1.06E-2</c:v>
                </c:pt>
                <c:pt idx="39">
                  <c:v>8.8000000000000005E-3</c:v>
                </c:pt>
                <c:pt idx="40">
                  <c:v>8.5000000000000006E-3</c:v>
                </c:pt>
                <c:pt idx="41">
                  <c:v>9.0000000000000011E-3</c:v>
                </c:pt>
                <c:pt idx="42">
                  <c:v>9.1000000000000004E-3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774184"/>
        <c:axId val="382694712"/>
      </c:lineChart>
      <c:catAx>
        <c:axId val="380774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8269471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82694712"/>
        <c:scaling>
          <c:orientation val="minMax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2"/>
                    </a:solidFill>
                    <a:latin typeface="Arial Narrow" panose="020B0606020202030204" pitchFamily="34" charset="0"/>
                  </a:defRPr>
                </a:pPr>
                <a:r>
                  <a:rPr lang="en-US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Percent</a:t>
                </a:r>
                <a:r>
                  <a:rPr lang="en-US" baseline="0">
                    <a:solidFill>
                      <a:schemeClr val="tx2"/>
                    </a:solidFill>
                    <a:latin typeface="Arial Narrow" panose="020B0606020202030204" pitchFamily="34" charset="0"/>
                  </a:rPr>
                  <a:t> of taxable wages </a:t>
                </a:r>
                <a:endParaRPr lang="en-US">
                  <a:solidFill>
                    <a:schemeClr val="tx2"/>
                  </a:solidFill>
                  <a:latin typeface="Arial Narrow" panose="020B0606020202030204" pitchFamily="34" charset="0"/>
                </a:endParaRPr>
              </a:p>
            </c:rich>
          </c:tx>
          <c:overlay val="0"/>
        </c:title>
        <c:numFmt formatCode="0.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</a:ln>
        </c:spPr>
        <c:txPr>
          <a:bodyPr/>
          <a:lstStyle/>
          <a:p>
            <a:pPr>
              <a:defRPr sz="1400" b="1">
                <a:solidFill>
                  <a:schemeClr val="tx2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38077418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911264121582758E-2"/>
          <c:y val="3.4728810276692813E-2"/>
          <c:w val="0.84595170370314887"/>
          <c:h val="0.77994355753534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Trust fund balance</c:v>
                </c:pt>
              </c:strCache>
            </c:strRef>
          </c:tx>
          <c:spPr>
            <a:solidFill>
              <a:srgbClr val="003366"/>
            </a:solidFill>
            <a:ln>
              <a:solidFill>
                <a:srgbClr val="003366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3366"/>
              </a:solidFill>
              <a:ln>
                <a:solidFill>
                  <a:srgbClr val="003366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3366"/>
              </a:solidFill>
              <a:ln>
                <a:solidFill>
                  <a:srgbClr val="003366"/>
                </a:solidFill>
              </a:ln>
              <a:effectLst>
                <a:outerShdw blurRad="50800" dist="50800" dir="5400000" algn="ctr" rotWithShape="0">
                  <a:srgbClr val="92D050"/>
                </a:outerShdw>
              </a:effectLst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cat>
            <c:numRef>
              <c:f>data!$A$4:$A$19</c:f>
              <c:numCache>
                <c:formatCode>General</c:formatCode>
                <c:ptCount val="1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</c:numCache>
            </c:numRef>
          </c:cat>
          <c:val>
            <c:numRef>
              <c:f>data!$C$4:$C$19</c:f>
              <c:numCache>
                <c:formatCode>_("$"* #,##0.0_);_("$"* \(#,##0.0\);_("$"* "-"_);_(@_)</c:formatCode>
                <c:ptCount val="16"/>
                <c:pt idx="0">
                  <c:v>4044.3304394499996</c:v>
                </c:pt>
                <c:pt idx="1">
                  <c:v>2596.130341</c:v>
                </c:pt>
                <c:pt idx="2">
                  <c:v>2388.7756360500002</c:v>
                </c:pt>
                <c:pt idx="3">
                  <c:v>2772.6534049299999</c:v>
                </c:pt>
                <c:pt idx="4">
                  <c:v>2718.2632318600004</c:v>
                </c:pt>
                <c:pt idx="5">
                  <c:v>3069.9168884400001</c:v>
                </c:pt>
                <c:pt idx="6">
                  <c:v>3430.0877064483288</c:v>
                </c:pt>
                <c:pt idx="7">
                  <c:v>3900.6880756319579</c:v>
                </c:pt>
                <c:pt idx="8">
                  <c:v>4215.5066380331373</c:v>
                </c:pt>
                <c:pt idx="9">
                  <c:v>4429.9178282427274</c:v>
                </c:pt>
                <c:pt idx="10">
                  <c:v>4677.033613154068</c:v>
                </c:pt>
                <c:pt idx="11">
                  <c:v>4821.2264051034808</c:v>
                </c:pt>
                <c:pt idx="12">
                  <c:v>4940.75547780954</c:v>
                </c:pt>
                <c:pt idx="13">
                  <c:v>5052.988180141424</c:v>
                </c:pt>
                <c:pt idx="14">
                  <c:v>5151.2719453077225</c:v>
                </c:pt>
                <c:pt idx="15">
                  <c:v>5218.5139119250089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424496"/>
        <c:axId val="44242292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data!$D$1</c15:sqref>
                        </c15:formulaRef>
                      </c:ext>
                    </c:extLst>
                    <c:strCache>
                      <c:ptCount val="1"/>
                      <c:pt idx="0">
                        <c:v>Trust fund balance (projected)</c:v>
                      </c:pt>
                    </c:strCache>
                  </c:strRef>
                </c:tx>
                <c:spPr>
                  <a:solidFill>
                    <a:srgbClr val="6C7728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data!$A$4:$A$19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  <c:pt idx="8">
                        <c:v>2016</c:v>
                      </c:pt>
                      <c:pt idx="9">
                        <c:v>2017</c:v>
                      </c:pt>
                      <c:pt idx="10">
                        <c:v>2018</c:v>
                      </c:pt>
                      <c:pt idx="11">
                        <c:v>2019</c:v>
                      </c:pt>
                      <c:pt idx="12">
                        <c:v>2020</c:v>
                      </c:pt>
                      <c:pt idx="13">
                        <c:v>2021</c:v>
                      </c:pt>
                      <c:pt idx="14">
                        <c:v>2022</c:v>
                      </c:pt>
                      <c:pt idx="15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data!$D$4:$D$19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8" formatCode="_(&quot;$&quot;* #,##0.0_);_(&quot;$&quot;* \(#,##0.0\);_(&quot;$&quot;* &quot;-&quot;_);_(@_)">
                        <c:v>4215.5066380331373</c:v>
                      </c:pt>
                      <c:pt idx="9" formatCode="_(&quot;$&quot;* #,##0.0_);_(&quot;$&quot;* \(#,##0.0\);_(&quot;$&quot;* &quot;-&quot;_);_(@_)">
                        <c:v>4429.9178282427274</c:v>
                      </c:pt>
                      <c:pt idx="10" formatCode="_(&quot;$&quot;* #,##0.0_);_(&quot;$&quot;* \(#,##0.0\);_(&quot;$&quot;* &quot;-&quot;_);_(@_)">
                        <c:v>4677.033613154068</c:v>
                      </c:pt>
                      <c:pt idx="11" formatCode="_(&quot;$&quot;* #,##0.0_);_(&quot;$&quot;* \(#,##0.0\);_(&quot;$&quot;* &quot;-&quot;_);_(@_)">
                        <c:v>4821.2264051034808</c:v>
                      </c:pt>
                      <c:pt idx="12" formatCode="_(&quot;$&quot;* #,##0.0_);_(&quot;$&quot;* \(#,##0.0\);_(&quot;$&quot;* &quot;-&quot;_);_(@_)">
                        <c:v>4940.75547780954</c:v>
                      </c:pt>
                      <c:pt idx="13" formatCode="_(&quot;$&quot;* #,##0.0_);_(&quot;$&quot;* \(#,##0.0\);_(&quot;$&quot;* &quot;-&quot;_);_(@_)">
                        <c:v>5052.988180141424</c:v>
                      </c:pt>
                      <c:pt idx="14" formatCode="_(&quot;$&quot;* #,##0.0_);_(&quot;$&quot;* \(#,##0.0\);_(&quot;$&quot;* &quot;-&quot;_);_(@_)">
                        <c:v>5151.2719453077225</c:v>
                      </c:pt>
                      <c:pt idx="15" formatCode="_(&quot;$&quot;* #,##0.0_);_(&quot;$&quot;* \(#,##0.0\);_(&quot;$&quot;* &quot;-&quot;_);_(@_)">
                        <c:v>5218.5139119250089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data!$B$1</c:f>
              <c:strCache>
                <c:ptCount val="1"/>
                <c:pt idx="0">
                  <c:v>Months of benefits</c:v>
                </c:pt>
              </c:strCache>
            </c:strRef>
          </c:tx>
          <c:spPr>
            <a:ln>
              <a:solidFill>
                <a:srgbClr val="CC6600"/>
              </a:solidFill>
            </a:ln>
          </c:spPr>
          <c:marker>
            <c:symbol val="square"/>
            <c:size val="7"/>
            <c:spPr>
              <a:solidFill>
                <a:srgbClr val="CC6600"/>
              </a:solidFill>
              <a:ln>
                <a:solidFill>
                  <a:srgbClr val="CC6600"/>
                </a:solidFill>
              </a:ln>
            </c:spPr>
          </c:marker>
          <c:dLbls>
            <c:dLbl>
              <c:idx val="0"/>
              <c:layout>
                <c:manualLayout>
                  <c:x val="-4.8435476815398074E-2"/>
                  <c:y val="-6.9627766904859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505905511811026E-2"/>
                  <c:y val="-6.4895392411208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496719160104989E-2"/>
                  <c:y val="-4.6337596528757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628171478565179E-2"/>
                  <c:y val="-6.5528044543565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2426290463692037E-2"/>
                  <c:y val="-5.1077177491541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69838145231846E-2"/>
                  <c:y val="-5.6423619012941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3278871391076163E-2"/>
                  <c:y val="-6.584702562468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5204068241469867E-2"/>
                  <c:y val="-6.7156706567748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76421697287839E-2"/>
                  <c:y val="-8.3345849832354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5986439195100615E-2"/>
                  <c:y val="-0.10028863805319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5274496937882764E-2"/>
                  <c:y val="-0.1201181860937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018832020997375E-2"/>
                  <c:y val="-0.15586872088965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5.5274496937882868E-2"/>
                  <c:y val="-0.14755017978244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5.3850393700787501E-2"/>
                  <c:y val="-0.15466372339295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6.0830052493438425E-2"/>
                  <c:y val="-0.18894413848557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5.5916010498687767E-2"/>
                  <c:y val="-0.19285345834660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[2]Summary!$AG$80:$AG$93</c:f>
              <c:numCache>
                <c:formatCode>General</c:formatCode>
                <c:ptCount val="14"/>
              </c:numCache>
            </c:numRef>
          </c:cat>
          <c:val>
            <c:numRef>
              <c:f>data!$B$4:$B$19</c:f>
              <c:numCache>
                <c:formatCode>_(* #,##0.0_);_(* \(#,##0.0\);_(* "-"??_);_(@_)</c:formatCode>
                <c:ptCount val="16"/>
                <c:pt idx="0">
                  <c:v>21.182051312075192</c:v>
                </c:pt>
                <c:pt idx="1">
                  <c:v>15.69074392974303</c:v>
                </c:pt>
                <c:pt idx="2">
                  <c:v>14.2</c:v>
                </c:pt>
                <c:pt idx="3">
                  <c:v>14.8</c:v>
                </c:pt>
                <c:pt idx="4">
                  <c:v>13.4</c:v>
                </c:pt>
                <c:pt idx="5">
                  <c:v>14.1</c:v>
                </c:pt>
                <c:pt idx="6">
                  <c:v>14.8</c:v>
                </c:pt>
                <c:pt idx="7">
                  <c:v>16</c:v>
                </c:pt>
                <c:pt idx="8">
                  <c:v>16.2</c:v>
                </c:pt>
                <c:pt idx="9">
                  <c:v>16</c:v>
                </c:pt>
                <c:pt idx="10">
                  <c:v>16.600000000000001</c:v>
                </c:pt>
                <c:pt idx="11">
                  <c:v>16.600000000000001</c:v>
                </c:pt>
                <c:pt idx="12">
                  <c:v>16.5</c:v>
                </c:pt>
                <c:pt idx="13">
                  <c:v>16.5</c:v>
                </c:pt>
                <c:pt idx="14">
                  <c:v>16.3</c:v>
                </c:pt>
                <c:pt idx="15">
                  <c:v>16.3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423712"/>
        <c:axId val="442420968"/>
      </c:lineChart>
      <c:catAx>
        <c:axId val="44242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42422928"/>
        <c:crosses val="autoZero"/>
        <c:auto val="1"/>
        <c:lblAlgn val="ctr"/>
        <c:lblOffset val="100"/>
        <c:noMultiLvlLbl val="0"/>
      </c:catAx>
      <c:valAx>
        <c:axId val="44242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 millions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&quot;$&quot;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2424496"/>
        <c:crosses val="autoZero"/>
        <c:crossBetween val="between"/>
      </c:valAx>
      <c:catAx>
        <c:axId val="442423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42420968"/>
        <c:crosses val="autoZero"/>
        <c:auto val="1"/>
        <c:lblAlgn val="ctr"/>
        <c:lblOffset val="100"/>
        <c:noMultiLvlLbl val="0"/>
      </c:catAx>
      <c:valAx>
        <c:axId val="442420968"/>
        <c:scaling>
          <c:orientation val="minMax"/>
          <c:max val="25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 of benefits 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2423712"/>
        <c:crosses val="max"/>
        <c:crossBetween val="between"/>
        <c:majorUnit val="5"/>
      </c:valAx>
      <c:spPr>
        <a:noFill/>
      </c:spPr>
    </c:plotArea>
    <c:legend>
      <c:legendPos val="b"/>
      <c:layout>
        <c:manualLayout>
          <c:xMode val="edge"/>
          <c:yMode val="edge"/>
          <c:x val="4.3802712160979876E-2"/>
          <c:y val="0.88831328375619711"/>
          <c:w val="0.89999995120250864"/>
          <c:h val="9.226409198850144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Narrow" pitchFamily="34" charset="0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0.882</cdr:x>
      <cdr:y>0</cdr:y>
    </cdr:from>
    <cdr:to>
      <cdr:x>0.882</cdr:x>
      <cdr:y>0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38675" y="0"/>
          <a:ext cx="809625" cy="293108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Projected</a:t>
          </a:r>
        </a:p>
      </cdr:txBody>
    </cdr:sp>
  </cdr:relSizeAnchor>
  <cdr:relSizeAnchor xmlns:cdr="http://schemas.openxmlformats.org/drawingml/2006/chartDrawing">
    <cdr:from>
      <cdr:x>0.61898</cdr:x>
      <cdr:y>0.03478</cdr:y>
    </cdr:from>
    <cdr:to>
      <cdr:x>0.9708</cdr:x>
      <cdr:y>0.84783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8600" y="152400"/>
          <a:ext cx="2295525" cy="3562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 </a:t>
          </a:r>
        </a:p>
      </cdr:txBody>
    </cdr:sp>
  </cdr:relSizeAnchor>
  <cdr:relSizeAnchor xmlns:cdr="http://schemas.openxmlformats.org/drawingml/2006/chartDrawing">
    <cdr:from>
      <cdr:x>0.6452</cdr:x>
      <cdr:y>0.01853</cdr:y>
    </cdr:from>
    <cdr:to>
      <cdr:x>0.9899</cdr:x>
      <cdr:y>0.89743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17081" y="84183"/>
          <a:ext cx="2573533" cy="3992882"/>
        </a:xfrm>
        <a:prstGeom xmlns:a="http://schemas.openxmlformats.org/drawingml/2006/main" prst="rect">
          <a:avLst/>
        </a:prstGeom>
        <a:solidFill xmlns:a="http://schemas.openxmlformats.org/drawingml/2006/main">
          <a:srgbClr val="CCCC99">
            <a:alpha val="38000"/>
          </a:srgb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0.882</cdr:x>
      <cdr:y>0</cdr:y>
    </cdr:from>
    <cdr:to>
      <cdr:x>0.882</cdr:x>
      <cdr:y>0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38675" y="0"/>
          <a:ext cx="809625" cy="293108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Projected</a:t>
          </a:r>
        </a:p>
      </cdr:txBody>
    </cdr:sp>
  </cdr:relSizeAnchor>
  <cdr:relSizeAnchor xmlns:cdr="http://schemas.openxmlformats.org/drawingml/2006/chartDrawing">
    <cdr:from>
      <cdr:x>0.61898</cdr:x>
      <cdr:y>0.03478</cdr:y>
    </cdr:from>
    <cdr:to>
      <cdr:x>0.9708</cdr:x>
      <cdr:y>0.84783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8600" y="152400"/>
          <a:ext cx="2295525" cy="3562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 </a:t>
          </a:r>
        </a:p>
      </cdr:txBody>
    </cdr:sp>
  </cdr:relSizeAnchor>
  <cdr:relSizeAnchor xmlns:cdr="http://schemas.openxmlformats.org/drawingml/2006/chartDrawing">
    <cdr:from>
      <cdr:x>0.64482</cdr:x>
      <cdr:y>0.05042</cdr:y>
    </cdr:from>
    <cdr:to>
      <cdr:x>0.97917</cdr:x>
      <cdr:y>0.87823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68944" y="238810"/>
          <a:ext cx="2524641" cy="3920477"/>
        </a:xfrm>
        <a:prstGeom xmlns:a="http://schemas.openxmlformats.org/drawingml/2006/main" prst="rect">
          <a:avLst/>
        </a:prstGeom>
        <a:solidFill xmlns:a="http://schemas.openxmlformats.org/drawingml/2006/main">
          <a:srgbClr val="CCCC99">
            <a:alpha val="38000"/>
          </a:srgb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0.23139</cdr:x>
      <cdr:y>0.23776</cdr:y>
    </cdr:from>
    <cdr:to>
      <cdr:x>0.23347</cdr:x>
      <cdr:y>0.46471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1973062" y="1175658"/>
          <a:ext cx="17755" cy="1122256"/>
        </a:xfrm>
        <a:prstGeom xmlns:a="http://schemas.openxmlformats.org/drawingml/2006/main" prst="straightConnector1">
          <a:avLst/>
        </a:prstGeom>
        <a:ln xmlns:a="http://schemas.openxmlformats.org/drawingml/2006/main" w="31750" cmpd="thickTh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0.76132</cdr:x>
      <cdr:y>0.65248</cdr:y>
    </cdr:from>
    <cdr:to>
      <cdr:x>0.82131</cdr:x>
      <cdr:y>0.69731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6491796" y="3226400"/>
          <a:ext cx="511539" cy="221671"/>
        </a:xfrm>
        <a:prstGeom xmlns:a="http://schemas.openxmlformats.org/drawingml/2006/main" prst="straightConnector1">
          <a:avLst/>
        </a:prstGeom>
        <a:ln xmlns:a="http://schemas.openxmlformats.org/drawingml/2006/main" w="31750" cmpd="thickTh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0.9059</cdr:x>
      <cdr:y>0.51133</cdr:y>
    </cdr:from>
    <cdr:to>
      <cdr:x>0.91229</cdr:x>
      <cdr:y>0.67917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7724638" y="2528423"/>
          <a:ext cx="54420" cy="829941"/>
        </a:xfrm>
        <a:prstGeom xmlns:a="http://schemas.openxmlformats.org/drawingml/2006/main" prst="straightConnector1">
          <a:avLst/>
        </a:prstGeom>
        <a:ln xmlns:a="http://schemas.openxmlformats.org/drawingml/2006/main" w="31750" cmpd="thickTh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0.43588</cdr:x>
      <cdr:y>0.56271</cdr:y>
    </cdr:from>
    <cdr:to>
      <cdr:x>0.43588</cdr:x>
      <cdr:y>0.67917</cdr:y>
    </cdr:to>
    <cdr:cxnSp macro="">
      <cdr:nvCxnSpPr>
        <cdr:cNvPr id="9" name="Straight Arrow Connector 8"/>
        <cdr:cNvCxnSpPr/>
      </cdr:nvCxnSpPr>
      <cdr:spPr>
        <a:xfrm xmlns:a="http://schemas.openxmlformats.org/drawingml/2006/main" flipV="1">
          <a:off x="3716775" y="2782515"/>
          <a:ext cx="0" cy="575849"/>
        </a:xfrm>
        <a:prstGeom xmlns:a="http://schemas.openxmlformats.org/drawingml/2006/main" prst="straightConnector1">
          <a:avLst/>
        </a:prstGeom>
        <a:ln xmlns:a="http://schemas.openxmlformats.org/drawingml/2006/main" w="31750" cmpd="thickThin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9706" y="0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191B546-EFE5-4866-B63C-A4949320BE20}" type="datetime1">
              <a:rPr lang="en-US"/>
              <a:pPr>
                <a:defRPr/>
              </a:pPr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3015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9706" y="883015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55392BE-254C-470E-9803-02422F4ECD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706" y="0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16664"/>
            <a:ext cx="5605783" cy="418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15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706" y="8830153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 defTabSz="914746">
              <a:defRPr sz="1200" b="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152B805-9BD1-4583-AED8-A15858769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20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92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Unemployment Rate by %</a:t>
            </a:r>
          </a:p>
          <a:p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baseline="0" dirty="0" smtClean="0"/>
              <a:t>  February 2018</a:t>
            </a:r>
            <a:r>
              <a:rPr lang="en-US" dirty="0" smtClean="0"/>
              <a:t>			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	 			</a:t>
            </a:r>
            <a:endParaRPr lang="en-US" dirty="0" smtClean="0"/>
          </a:p>
          <a:p>
            <a:pPr marL="228600" indent="-228600">
              <a:buNone/>
            </a:pPr>
            <a:r>
              <a:rPr lang="en-US" dirty="0" smtClean="0"/>
              <a:t>2017   4.62%	 			</a:t>
            </a:r>
          </a:p>
          <a:p>
            <a:pPr marL="228600" indent="-228600">
              <a:buNone/>
            </a:pPr>
            <a:r>
              <a:rPr lang="en-US" dirty="0" smtClean="0"/>
              <a:t>2018</a:t>
            </a:r>
            <a:r>
              <a:rPr lang="en-US" baseline="0" dirty="0" smtClean="0"/>
              <a:t> </a:t>
            </a:r>
            <a:r>
              <a:rPr lang="en-US" dirty="0" smtClean="0"/>
              <a:t>  4.34%	 				</a:t>
            </a:r>
          </a:p>
          <a:p>
            <a:pPr marL="228600" indent="-228600">
              <a:buNone/>
            </a:pPr>
            <a:r>
              <a:rPr lang="en-US" dirty="0" smtClean="0"/>
              <a:t>2019</a:t>
            </a:r>
            <a:r>
              <a:rPr lang="en-US" baseline="0" dirty="0" smtClean="0"/>
              <a:t> </a:t>
            </a:r>
            <a:r>
              <a:rPr lang="en-US" dirty="0" smtClean="0"/>
              <a:t>  4.06%	 				</a:t>
            </a:r>
          </a:p>
          <a:p>
            <a:pPr marL="228600" indent="-228600">
              <a:buAutoNum type="arabicPlain" startAt="2020"/>
            </a:pPr>
            <a:r>
              <a:rPr lang="en-US" dirty="0" smtClean="0"/>
              <a:t>   4.11%	</a:t>
            </a:r>
          </a:p>
          <a:p>
            <a:pPr marL="228600" indent="-228600">
              <a:buAutoNum type="arabicPlain" startAt="2020"/>
            </a:pPr>
            <a:r>
              <a:rPr lang="en-US" dirty="0" smtClean="0"/>
              <a:t>   4.11%</a:t>
            </a:r>
          </a:p>
          <a:p>
            <a:pPr marL="228600" indent="-228600">
              <a:buAutoNum type="arabicPlain" startAt="2020"/>
            </a:pPr>
            <a:r>
              <a:rPr lang="en-US" baseline="0" dirty="0" smtClean="0"/>
              <a:t>   4.13%</a:t>
            </a:r>
          </a:p>
          <a:p>
            <a:pPr marL="228600" indent="-228600">
              <a:buAutoNum type="arabicPlain" startAt="2020"/>
            </a:pPr>
            <a:r>
              <a:rPr lang="en-US" baseline="0" dirty="0" smtClean="0"/>
              <a:t>   4.21%</a:t>
            </a:r>
            <a:endParaRPr lang="en-US" dirty="0" smtClean="0"/>
          </a:p>
          <a:p>
            <a:pPr marL="228600" indent="-228600">
              <a:buAutoNum type="arabicPlain" startAt="2020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Overall, Cumulative Projected benefit payments increase steadily between 2018 and 2023 (+$204.2m).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2B805-9BD1-4583-AED8-A15858769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Average duration of benefits is currently at 14.7 weeks (February 2018)</a:t>
            </a:r>
          </a:p>
        </p:txBody>
      </p:sp>
    </p:spTree>
    <p:extLst>
      <p:ext uri="{BB962C8B-B14F-4D97-AF65-F5344CB8AC3E}">
        <p14:creationId xmlns:p14="http://schemas.microsoft.com/office/powerpoint/2010/main" val="1936392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Overall Experience Tax Collections for 2018-2023 are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projected to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fall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 by $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24.6m</a:t>
            </a:r>
            <a:endParaRPr lang="en-US" baseline="0" dirty="0" smtClean="0">
              <a:solidFill>
                <a:srgbClr val="FF0000"/>
              </a:solidFill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Overall Social Tax Collections for 2018-2023 are projected to </a:t>
            </a:r>
            <a:r>
              <a:rPr lang="en-US" b="1" baseline="0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increase </a:t>
            </a:r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by $</a:t>
            </a:r>
            <a:r>
              <a:rPr lang="en-US" b="1" baseline="0" dirty="0" smtClean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20.5m</a:t>
            </a:r>
            <a:endParaRPr lang="en-US" baseline="0" dirty="0" smtClean="0">
              <a:solidFill>
                <a:srgbClr val="FF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43718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2B805-9BD1-4583-AED8-A15858769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1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upon the UI</a:t>
            </a:r>
            <a:r>
              <a:rPr lang="en-US" baseline="0" dirty="0" smtClean="0"/>
              <a:t> tax rate on total wages as of 2017 Q 4 </a:t>
            </a:r>
          </a:p>
          <a:p>
            <a:r>
              <a:rPr lang="en-US" baseline="0" dirty="0" smtClean="0"/>
              <a:t>Source:  US Department of Labor; UI Data Summary – Average Tax Rate on Total Wages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2B805-9BD1-4583-AED8-A158587695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1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MOB</a:t>
            </a:r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 from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the February 2018 forecast:</a:t>
            </a:r>
          </a:p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2018 – 16.6 MOB</a:t>
            </a:r>
          </a:p>
          <a:p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2019 – 16.6 MOB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2020 – 16.5 MOB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2021 – 16.5 MOB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2022 – 16.3 MOB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pitchFamily="34" charset="0"/>
                <a:ea typeface="ＭＳ Ｐゴシック"/>
                <a:cs typeface="ＭＳ Ｐゴシック"/>
              </a:rPr>
              <a:t>2023 – 16.3 MOB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5992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After a state has passed two January 1’s with an outstanding loan in each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successive year it will begin to lose a portion of its FUTA credit which will go towards repayment of the loan.  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9821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27833-4EA7-47EF-B851-468675FED34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1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55649"/>
            <a:ext cx="7924800" cy="4340352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buFont typeface="Wingdings" charset="2"/>
              <a:buChar char="§"/>
              <a:defRPr sz="2600"/>
            </a:lvl1pPr>
            <a:lvl2pPr>
              <a:buClr>
                <a:schemeClr val="accent2"/>
              </a:buClr>
              <a:buFont typeface="Wingdings" charset="2"/>
              <a:buChar char="§"/>
              <a:defRPr sz="2400"/>
            </a:lvl2pPr>
            <a:lvl3pPr>
              <a:buFont typeface="Wingdings" charset="2"/>
              <a:buChar char="§"/>
              <a:defRPr sz="2200"/>
            </a:lvl3pPr>
            <a:lvl4pPr>
              <a:buFont typeface="Wingdings" charset="2"/>
              <a:buChar char="§"/>
              <a:defRPr/>
            </a:lvl4pPr>
            <a:lvl5pP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67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4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46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47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2828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85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3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57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55649"/>
            <a:ext cx="7924800" cy="4340352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buFont typeface="Wingdings" charset="2"/>
              <a:buChar char="§"/>
              <a:defRPr sz="1950"/>
            </a:lvl1pPr>
            <a:lvl2pPr>
              <a:buClr>
                <a:schemeClr val="accent2"/>
              </a:buClr>
              <a:buFont typeface="Wingdings" charset="2"/>
              <a:buChar char="§"/>
              <a:defRPr sz="1800"/>
            </a:lvl2pPr>
            <a:lvl3pPr>
              <a:buFont typeface="Wingdings" charset="2"/>
              <a:buChar char="§"/>
              <a:defRPr sz="1650"/>
            </a:lvl3pPr>
            <a:lvl4pPr>
              <a:buFont typeface="Wingdings" charset="2"/>
              <a:buChar char="§"/>
              <a:defRPr/>
            </a:lvl4pPr>
            <a:lvl5pP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9617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0"/>
            <a:ext cx="457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7424-B6B3-47BB-9D06-B35C9A1CB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791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19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377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377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Rectangle 23"/>
          <p:cNvSpPr/>
          <p:nvPr/>
        </p:nvSpPr>
        <p:spPr>
          <a:xfrm>
            <a:off x="8011239" y="0"/>
            <a:ext cx="1131007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5"/>
          <p:cNvSpPr/>
          <p:nvPr/>
        </p:nvSpPr>
        <p:spPr>
          <a:xfrm>
            <a:off x="7805651" y="-8467"/>
            <a:ext cx="133834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/>
          <p:cNvSpPr/>
          <p:nvPr/>
        </p:nvSpPr>
        <p:spPr>
          <a:xfrm>
            <a:off x="7257012" y="3048000"/>
            <a:ext cx="1886989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7"/>
          <p:cNvSpPr/>
          <p:nvPr/>
        </p:nvSpPr>
        <p:spPr>
          <a:xfrm>
            <a:off x="6907877" y="0"/>
            <a:ext cx="223436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8"/>
          <p:cNvSpPr/>
          <p:nvPr/>
        </p:nvSpPr>
        <p:spPr>
          <a:xfrm>
            <a:off x="8429547" y="-8467"/>
            <a:ext cx="71269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29"/>
          <p:cNvSpPr/>
          <p:nvPr/>
        </p:nvSpPr>
        <p:spPr>
          <a:xfrm>
            <a:off x="8391698" y="-8467"/>
            <a:ext cx="750546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65"/>
          <p:cNvSpPr/>
          <p:nvPr/>
        </p:nvSpPr>
        <p:spPr>
          <a:xfrm>
            <a:off x="8138376" y="3589868"/>
            <a:ext cx="1003869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Isosceles Triangle 67"/>
          <p:cNvSpPr/>
          <p:nvPr userDrawn="1"/>
        </p:nvSpPr>
        <p:spPr>
          <a:xfrm rot="10800000" flipH="1">
            <a:off x="-1" y="-2"/>
            <a:ext cx="698269" cy="3424846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267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4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852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04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57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91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56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377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377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Rectangle 23"/>
          <p:cNvSpPr/>
          <p:nvPr/>
        </p:nvSpPr>
        <p:spPr>
          <a:xfrm>
            <a:off x="8011239" y="0"/>
            <a:ext cx="1131007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5"/>
          <p:cNvSpPr/>
          <p:nvPr/>
        </p:nvSpPr>
        <p:spPr>
          <a:xfrm>
            <a:off x="7805651" y="-8467"/>
            <a:ext cx="133834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/>
          <p:cNvSpPr/>
          <p:nvPr/>
        </p:nvSpPr>
        <p:spPr>
          <a:xfrm>
            <a:off x="7257012" y="3048000"/>
            <a:ext cx="1886989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7"/>
          <p:cNvSpPr/>
          <p:nvPr/>
        </p:nvSpPr>
        <p:spPr>
          <a:xfrm>
            <a:off x="6907877" y="0"/>
            <a:ext cx="223436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8"/>
          <p:cNvSpPr/>
          <p:nvPr/>
        </p:nvSpPr>
        <p:spPr>
          <a:xfrm>
            <a:off x="8429547" y="-8467"/>
            <a:ext cx="71269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29"/>
          <p:cNvSpPr/>
          <p:nvPr/>
        </p:nvSpPr>
        <p:spPr>
          <a:xfrm>
            <a:off x="8391698" y="-8467"/>
            <a:ext cx="750546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65"/>
          <p:cNvSpPr/>
          <p:nvPr/>
        </p:nvSpPr>
        <p:spPr>
          <a:xfrm>
            <a:off x="8138376" y="3589868"/>
            <a:ext cx="1003869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Isosceles Triangle 67"/>
          <p:cNvSpPr/>
          <p:nvPr userDrawn="1"/>
        </p:nvSpPr>
        <p:spPr>
          <a:xfrm rot="10800000" flipH="1">
            <a:off x="-1" y="-2"/>
            <a:ext cx="698269" cy="3424846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734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1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04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140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041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US" sz="6000" b="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1082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81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530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807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55649"/>
            <a:ext cx="7924800" cy="4340352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buFont typeface="Wingdings" charset="2"/>
              <a:buChar char="§"/>
              <a:defRPr sz="1950"/>
            </a:lvl1pPr>
            <a:lvl2pPr>
              <a:buClr>
                <a:schemeClr val="accent2"/>
              </a:buClr>
              <a:buFont typeface="Wingdings" charset="2"/>
              <a:buChar char="§"/>
              <a:defRPr sz="1800"/>
            </a:lvl2pPr>
            <a:lvl3pPr>
              <a:buFont typeface="Wingdings" charset="2"/>
              <a:buChar char="§"/>
              <a:defRPr sz="1650"/>
            </a:lvl3pPr>
            <a:lvl4pPr>
              <a:buFont typeface="Wingdings" charset="2"/>
              <a:buChar char="§"/>
              <a:defRPr/>
            </a:lvl4pPr>
            <a:lvl5pP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5866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0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0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02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38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2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6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0" y="457200"/>
            <a:ext cx="438150" cy="4038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44000" cy="1447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b="0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gray">
          <a:xfrm>
            <a:off x="0" y="4572000"/>
            <a:ext cx="43815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400800"/>
            <a:ext cx="60960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50A06B15-A9C5-46A4-8FD0-CB143B7633FE}" type="slidenum">
              <a:rPr lang="en-US" sz="1600">
                <a:latin typeface="Arial" charset="0"/>
                <a:ea typeface="ＭＳ Ｐゴシック" pitchFamily="34" charset="-128"/>
                <a:cs typeface="+mn-cs"/>
              </a:rPr>
              <a:pPr>
                <a:defRPr/>
              </a:pPr>
              <a:t>‹#›</a:t>
            </a:fld>
            <a:endParaRPr lang="en-US" sz="1600" dirty="0"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2055" name="Picture 8" descr="2color_ho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6169025"/>
            <a:ext cx="1143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  <a:ea typeface="+mn-ea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4/25/2018</a:t>
            </a:fld>
            <a:endParaRPr lang="en-US" b="0" dirty="0">
              <a:solidFill>
                <a:prstClr val="black">
                  <a:tint val="75000"/>
                </a:prstClr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lang="en-US" b="0" smtClean="0">
                <a:solidFill>
                  <a:srgbClr val="5FCBEF"/>
                </a:solidFill>
                <a:latin typeface="Trebuchet MS" panose="020B0603020202020204"/>
                <a:ea typeface="+mn-ea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5FCBEF"/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0" name="Rectangle 23"/>
          <p:cNvSpPr/>
          <p:nvPr userDrawn="1"/>
        </p:nvSpPr>
        <p:spPr>
          <a:xfrm>
            <a:off x="8011239" y="0"/>
            <a:ext cx="1131007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/>
          <p:cNvSpPr/>
          <p:nvPr userDrawn="1"/>
        </p:nvSpPr>
        <p:spPr>
          <a:xfrm>
            <a:off x="7805651" y="-8467"/>
            <a:ext cx="133834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/>
          <p:cNvSpPr/>
          <p:nvPr userDrawn="1"/>
        </p:nvSpPr>
        <p:spPr>
          <a:xfrm>
            <a:off x="7257012" y="3048000"/>
            <a:ext cx="1886989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/>
          <p:cNvSpPr/>
          <p:nvPr userDrawn="1"/>
        </p:nvSpPr>
        <p:spPr>
          <a:xfrm>
            <a:off x="6907877" y="0"/>
            <a:ext cx="223436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/>
          <p:cNvSpPr/>
          <p:nvPr userDrawn="1"/>
        </p:nvSpPr>
        <p:spPr>
          <a:xfrm>
            <a:off x="8429547" y="-8467"/>
            <a:ext cx="71269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/>
          <p:cNvSpPr/>
          <p:nvPr userDrawn="1"/>
        </p:nvSpPr>
        <p:spPr>
          <a:xfrm>
            <a:off x="8391698" y="-8467"/>
            <a:ext cx="750546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/>
          <p:cNvSpPr/>
          <p:nvPr userDrawn="1"/>
        </p:nvSpPr>
        <p:spPr>
          <a:xfrm>
            <a:off x="8138376" y="3589868"/>
            <a:ext cx="1003869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/>
          <p:cNvSpPr/>
          <p:nvPr userDrawn="1"/>
        </p:nvSpPr>
        <p:spPr>
          <a:xfrm rot="10800000" flipH="1" flipV="1">
            <a:off x="0" y="3441469"/>
            <a:ext cx="461357" cy="3416531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2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  <a:ea typeface="+mn-ea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4/25/2018</a:t>
            </a:fld>
            <a:endParaRPr lang="en-US" b="0" dirty="0">
              <a:solidFill>
                <a:prstClr val="black">
                  <a:tint val="75000"/>
                </a:prstClr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black">
                  <a:tint val="75000"/>
                </a:prstClr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lang="en-US" b="0" smtClean="0">
                <a:solidFill>
                  <a:srgbClr val="5FCBEF"/>
                </a:solidFill>
                <a:latin typeface="Trebuchet MS" panose="020B0603020202020204"/>
                <a:ea typeface="+mn-ea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 dirty="0">
              <a:solidFill>
                <a:srgbClr val="5FCBEF"/>
              </a:solidFill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0" name="Rectangle 23"/>
          <p:cNvSpPr/>
          <p:nvPr userDrawn="1"/>
        </p:nvSpPr>
        <p:spPr>
          <a:xfrm>
            <a:off x="8011239" y="0"/>
            <a:ext cx="1131007" cy="6858000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2">
              <a:lumMod val="75000"/>
              <a:alpha val="3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/>
          <p:cNvSpPr/>
          <p:nvPr userDrawn="1"/>
        </p:nvSpPr>
        <p:spPr>
          <a:xfrm>
            <a:off x="7805651" y="-8467"/>
            <a:ext cx="133834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/>
          <p:cNvSpPr/>
          <p:nvPr userDrawn="1"/>
        </p:nvSpPr>
        <p:spPr>
          <a:xfrm>
            <a:off x="7257012" y="3048000"/>
            <a:ext cx="1886989" cy="3810000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/>
          <p:cNvSpPr/>
          <p:nvPr userDrawn="1"/>
        </p:nvSpPr>
        <p:spPr>
          <a:xfrm>
            <a:off x="6907877" y="0"/>
            <a:ext cx="223436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/>
          <p:cNvSpPr/>
          <p:nvPr userDrawn="1"/>
        </p:nvSpPr>
        <p:spPr>
          <a:xfrm>
            <a:off x="8429547" y="-8467"/>
            <a:ext cx="71269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lumMod val="5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/>
          <p:cNvSpPr/>
          <p:nvPr userDrawn="1"/>
        </p:nvSpPr>
        <p:spPr>
          <a:xfrm>
            <a:off x="8391698" y="-8467"/>
            <a:ext cx="750546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alpha val="5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/>
          <p:cNvSpPr/>
          <p:nvPr userDrawn="1"/>
        </p:nvSpPr>
        <p:spPr>
          <a:xfrm>
            <a:off x="8138376" y="3589868"/>
            <a:ext cx="1003869" cy="3268133"/>
          </a:xfrm>
          <a:prstGeom prst="triangle">
            <a:avLst>
              <a:gd name="adj" fmla="val 10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/>
          <p:cNvSpPr/>
          <p:nvPr userDrawn="1"/>
        </p:nvSpPr>
        <p:spPr>
          <a:xfrm rot="10800000" flipH="1" flipV="1">
            <a:off x="0" y="3441469"/>
            <a:ext cx="461357" cy="3416531"/>
          </a:xfrm>
          <a:prstGeom prst="triangle">
            <a:avLst>
              <a:gd name="adj" fmla="val 0"/>
            </a:avLst>
          </a:prstGeom>
          <a:solidFill>
            <a:srgbClr val="D465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68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rgbClr val="D4650A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383766"/>
            <a:ext cx="5825202" cy="773090"/>
          </a:xfrm>
        </p:spPr>
        <p:txBody>
          <a:bodyPr/>
          <a:lstStyle/>
          <a:p>
            <a:pPr algn="l"/>
            <a:r>
              <a:rPr lang="en-US" sz="2700" dirty="0"/>
              <a:t>Washington State</a:t>
            </a:r>
            <a:br>
              <a:rPr lang="en-US" sz="2700" dirty="0"/>
            </a:br>
            <a:r>
              <a:rPr lang="en-US" sz="2700" dirty="0"/>
              <a:t>Employment Security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375715"/>
            <a:ext cx="6415724" cy="268348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950" b="1" dirty="0" smtClean="0">
                <a:solidFill>
                  <a:schemeClr val="accent2">
                    <a:lumMod val="50000"/>
                  </a:schemeClr>
                </a:solidFill>
              </a:rPr>
              <a:t>Unemployment Insurance Trust Fund</a:t>
            </a:r>
            <a:endParaRPr lang="en-US" sz="195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endParaRPr lang="en-US" sz="165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1800" dirty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1800" dirty="0">
                <a:solidFill>
                  <a:srgbClr val="003366"/>
                </a:solidFill>
              </a:rPr>
              <a:t>Cynthia Forland, CIO and Assistant Commissioner </a:t>
            </a:r>
            <a:endParaRPr lang="en-US" altLang="en-US" sz="1800" dirty="0" smtClean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sz="1800" dirty="0" smtClean="0">
                <a:solidFill>
                  <a:srgbClr val="003366"/>
                </a:solidFill>
              </a:rPr>
              <a:t>Workforce Information and Technology Services</a:t>
            </a:r>
            <a:endParaRPr lang="en-US" altLang="en-US" sz="1800" dirty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sz="1800" dirty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dirty="0" smtClean="0">
                <a:solidFill>
                  <a:srgbClr val="003366"/>
                </a:solidFill>
              </a:rPr>
              <a:t>Employment Security Advisory Council</a:t>
            </a:r>
            <a:endParaRPr lang="en-US" altLang="en-US" dirty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altLang="en-US" dirty="0" smtClean="0">
              <a:solidFill>
                <a:srgbClr val="003366"/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r>
              <a:rPr lang="en-US" altLang="en-US" dirty="0" smtClean="0">
                <a:solidFill>
                  <a:srgbClr val="003366"/>
                </a:solidFill>
              </a:rPr>
              <a:t>April 25, 2018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spcBef>
                <a:spcPct val="5000"/>
              </a:spcBef>
              <a:buClrTx/>
              <a:buSzTx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78" y="5059194"/>
            <a:ext cx="4114808" cy="358903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9957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Unemployment benefit payments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376" y="6426683"/>
            <a:ext cx="621161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Employment Security Department/WITS, February 2018 UI Trust Fund Forecast</a:t>
            </a:r>
            <a:endParaRPr lang="en-US" sz="1100" b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715" y="1895561"/>
            <a:ext cx="914479" cy="304826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799325"/>
              </p:ext>
            </p:extLst>
          </p:nvPr>
        </p:nvGraphicFramePr>
        <p:xfrm>
          <a:off x="829733" y="1811868"/>
          <a:ext cx="7475281" cy="461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ea typeface="ＭＳ Ｐゴシック"/>
                <a:cs typeface="ＭＳ Ｐゴシック"/>
              </a:rPr>
              <a:t>Average </a:t>
            </a:r>
            <a:r>
              <a:rPr lang="en-US" b="1" dirty="0">
                <a:ea typeface="ＭＳ Ｐゴシック"/>
                <a:cs typeface="ＭＳ Ｐゴシック"/>
              </a:rPr>
              <a:t>d</a:t>
            </a:r>
            <a:r>
              <a:rPr lang="en-US" b="1" dirty="0" smtClean="0">
                <a:ea typeface="ＭＳ Ｐゴシック"/>
                <a:cs typeface="ＭＳ Ｐゴシック"/>
              </a:rPr>
              <a:t>uration of benefits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0100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31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7671" y="6383622"/>
            <a:ext cx="621161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Employment Security Department/WITS; U.S. Department of Labor, ETA 5159</a:t>
            </a:r>
            <a:endParaRPr lang="en-US" sz="1100" b="0" dirty="0" smtClean="0"/>
          </a:p>
        </p:txBody>
      </p:sp>
      <p:graphicFrame>
        <p:nvGraphicFramePr>
          <p:cNvPr id="14" name="Char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76049"/>
              </p:ext>
            </p:extLst>
          </p:nvPr>
        </p:nvGraphicFramePr>
        <p:xfrm>
          <a:off x="243289" y="289193"/>
          <a:ext cx="8657422" cy="6094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4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ea typeface="ＭＳ Ｐゴシック"/>
                <a:cs typeface="ＭＳ Ｐゴシック"/>
              </a:rPr>
              <a:t>Unemployment taxes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90100"/>
            <a:ext cx="11079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31" name="Rectangle 2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</a:rPr>
              <a:t>Source: Employment Security Department, March 2011 UI Trust Fund Forecast, 5/23/2011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7671" y="6383622"/>
            <a:ext cx="621161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Employment Security Department/WITS, February 2018 UI Trust Fund Forecast</a:t>
            </a:r>
            <a:endParaRPr lang="en-US" sz="1100" b="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569908" y="1874837"/>
            <a:ext cx="937622" cy="265227"/>
          </a:xfrm>
          <a:prstGeom prst="rect">
            <a:avLst/>
          </a:prstGeom>
          <a:solidFill>
            <a:srgbClr val="57820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 Narrow" pitchFamily="34" charset="0"/>
              </a:rPr>
              <a:t>Projected</a:t>
            </a:r>
            <a:endParaRPr lang="en-US" sz="1100" dirty="0">
              <a:latin typeface="Arial Narrow" pitchFamily="34" charset="0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830500"/>
              </p:ext>
            </p:extLst>
          </p:nvPr>
        </p:nvGraphicFramePr>
        <p:xfrm>
          <a:off x="725864" y="1647624"/>
          <a:ext cx="7621571" cy="473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and projected UI tax rates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0"/>
            <a:ext cx="457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487424-B6B3-47BB-9D06-B35C9A1CBE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82132" y="3847701"/>
            <a:ext cx="1329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1986: 4.03%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557157" y="4908151"/>
            <a:ext cx="1307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1996: 1.88%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349743" y="4997858"/>
            <a:ext cx="172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2016: 1.20%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91733" y="3770432"/>
            <a:ext cx="1360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2020: 0.85%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999366" y="6455792"/>
            <a:ext cx="621161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</a:t>
            </a:r>
            <a:r>
              <a:rPr lang="en-US" sz="1100" b="0" dirty="0">
                <a:latin typeface="Garamond" pitchFamily="18" charset="0"/>
                <a:ea typeface="Times New Roman" pitchFamily="18" charset="0"/>
              </a:rPr>
              <a:t>Employment Security </a:t>
            </a:r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Department/WITS; U.S. Department of Labor, ETA, UI data summary handbook</a:t>
            </a:r>
            <a:endParaRPr lang="en-US" sz="1100" b="0" dirty="0" smtClean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089824"/>
              </p:ext>
            </p:extLst>
          </p:nvPr>
        </p:nvGraphicFramePr>
        <p:xfrm>
          <a:off x="388398" y="1549787"/>
          <a:ext cx="8527002" cy="494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970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rankings on average UI tax rate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86800" y="0"/>
            <a:ext cx="457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487424-B6B3-47BB-9D06-B35C9A1CBE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9366" y="6455792"/>
            <a:ext cx="621161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</a:t>
            </a:r>
            <a:r>
              <a:rPr lang="en-US" sz="1100" b="0" dirty="0">
                <a:latin typeface="Garamond" pitchFamily="18" charset="0"/>
                <a:ea typeface="Times New Roman" pitchFamily="18" charset="0"/>
              </a:rPr>
              <a:t>Employment Security </a:t>
            </a:r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Department/WITS; U.S. Department of Labor, ETA, UI data summary handbook</a:t>
            </a:r>
            <a:endParaRPr lang="en-US" sz="1100" b="0" dirty="0" smtClean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5827"/>
            <a:ext cx="8509000" cy="460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8638" y="0"/>
            <a:ext cx="8226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Unemployment trust </a:t>
            </a:r>
            <a:r>
              <a:rPr lang="en-US" sz="4000" dirty="0">
                <a:solidFill>
                  <a:schemeClr val="bg1"/>
                </a:solidFill>
              </a:rPr>
              <a:t>fund balance &amp; months of benefits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964" y="6387151"/>
            <a:ext cx="621161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latin typeface="Garamond" pitchFamily="18" charset="0"/>
                <a:ea typeface="Times New Roman" pitchFamily="18" charset="0"/>
              </a:rPr>
              <a:t>Source: Employment Security Department/WITS, February 2018 UI Trust Fund Forecast</a:t>
            </a:r>
            <a:endParaRPr lang="en-US" sz="1100" b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495827" y="1913641"/>
            <a:ext cx="2573627" cy="3713694"/>
          </a:xfrm>
          <a:prstGeom prst="rect">
            <a:avLst/>
          </a:prstGeom>
          <a:solidFill>
            <a:srgbClr val="CCCC99">
              <a:alpha val="35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08" y="1469408"/>
            <a:ext cx="914479" cy="304826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88592"/>
              </p:ext>
            </p:extLst>
          </p:nvPr>
        </p:nvGraphicFramePr>
        <p:xfrm>
          <a:off x="744718" y="1774234"/>
          <a:ext cx="8010345" cy="473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8638" y="0"/>
            <a:ext cx="8226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UI trust </a:t>
            </a:r>
            <a:r>
              <a:rPr lang="en-US" sz="4000" dirty="0">
                <a:solidFill>
                  <a:schemeClr val="bg1"/>
                </a:solidFill>
              </a:rPr>
              <a:t>fund </a:t>
            </a:r>
            <a:r>
              <a:rPr lang="en-US" sz="4000" dirty="0" smtClean="0">
                <a:solidFill>
                  <a:schemeClr val="bg1"/>
                </a:solidFill>
              </a:rPr>
              <a:t>solvency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6964" y="6387151"/>
            <a:ext cx="6211614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endParaRPr lang="en-US" sz="1100" b="0" dirty="0" smtClean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08001" y="1618407"/>
            <a:ext cx="8571263" cy="503035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b="0" dirty="0"/>
              <a:t>Great Recession </a:t>
            </a:r>
            <a:r>
              <a:rPr lang="en-US" sz="2400" b="0" dirty="0" smtClean="0"/>
              <a:t>posed most serious challenge </a:t>
            </a:r>
            <a:r>
              <a:rPr lang="en-US" sz="2400" b="0" dirty="0"/>
              <a:t>to </a:t>
            </a:r>
            <a:r>
              <a:rPr lang="en-US" sz="2400" b="0" dirty="0" smtClean="0"/>
              <a:t>UI financing in the system’s history</a:t>
            </a:r>
          </a:p>
          <a:p>
            <a:r>
              <a:rPr lang="en-US" sz="2400" b="0" dirty="0" smtClean="0"/>
              <a:t>36 states </a:t>
            </a:r>
            <a:r>
              <a:rPr lang="en-US" sz="2400" b="0" dirty="0"/>
              <a:t>borrowed from the U.S. Treasury </a:t>
            </a:r>
            <a:r>
              <a:rPr lang="en-US" sz="2400" b="0" dirty="0" smtClean="0"/>
              <a:t>to pay UI benefits from </a:t>
            </a:r>
            <a:r>
              <a:rPr lang="en-US" sz="2400" b="0" dirty="0"/>
              <a:t>2009 </a:t>
            </a:r>
            <a:r>
              <a:rPr lang="en-US" sz="2400" b="0" dirty="0" smtClean="0"/>
              <a:t>through 2013, totaling </a:t>
            </a:r>
            <a:r>
              <a:rPr lang="en-US" sz="2400" b="0" dirty="0"/>
              <a:t>$93 </a:t>
            </a:r>
            <a:r>
              <a:rPr lang="en-US" sz="2400" b="0" dirty="0" smtClean="0"/>
              <a:t>billion</a:t>
            </a:r>
          </a:p>
          <a:p>
            <a:r>
              <a:rPr lang="en-US" sz="2400" b="0" dirty="0" smtClean="0"/>
              <a:t>Employers in states </a:t>
            </a:r>
            <a:r>
              <a:rPr lang="en-US" sz="2400" b="0" dirty="0"/>
              <a:t>with federal loans </a:t>
            </a:r>
            <a:r>
              <a:rPr lang="en-US" sz="2400" b="0" dirty="0" smtClean="0"/>
              <a:t>were faced with risk of increased federal FUTA taxes</a:t>
            </a:r>
          </a:p>
          <a:p>
            <a:r>
              <a:rPr lang="en-US" sz="2400" b="0" dirty="0"/>
              <a:t>Washington state’s UI trust fund went from a balance of $4 billion at the start of the recession to a balance of $2.3 billion at the end of </a:t>
            </a:r>
            <a:r>
              <a:rPr lang="en-US" sz="2400" b="0" dirty="0" smtClean="0"/>
              <a:t>2013, allowing us to continue paying benefits without borrowing federal funds </a:t>
            </a:r>
            <a:endParaRPr lang="en-US" sz="2400" b="0" dirty="0"/>
          </a:p>
          <a:p>
            <a:endParaRPr lang="en-US" sz="2400" b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6603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63879" y="1224536"/>
            <a:ext cx="3616037" cy="741077"/>
          </a:xfrm>
        </p:spPr>
        <p:txBody>
          <a:bodyPr>
            <a:noAutofit/>
          </a:bodyPr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06" y="5345082"/>
            <a:ext cx="1255224" cy="4602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0100" y="2396952"/>
            <a:ext cx="4397433" cy="27007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fontAlgn="auto">
              <a:spcAft>
                <a:spcPts val="0"/>
              </a:spcAft>
            </a:pPr>
            <a:endParaRPr lang="es-MX" sz="1350" b="0" dirty="0">
              <a:solidFill>
                <a:srgbClr val="003366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fontAlgn="auto">
              <a:spcAft>
                <a:spcPts val="0"/>
              </a:spcAft>
            </a:pPr>
            <a:r>
              <a:rPr lang="en-US" sz="1800" dirty="0">
                <a:solidFill>
                  <a:srgbClr val="003366"/>
                </a:solidFill>
                <a:latin typeface="Arial" charset="0"/>
                <a:ea typeface="ＭＳ Ｐゴシック" pitchFamily="34" charset="-128"/>
                <a:cs typeface="+mn-cs"/>
              </a:rPr>
              <a:t>Cynthia Forland</a:t>
            </a:r>
            <a:endParaRPr lang="es-MX" sz="1800" dirty="0">
              <a:solidFill>
                <a:srgbClr val="003366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fontAlgn="auto">
              <a:spcAft>
                <a:spcPts val="0"/>
              </a:spcAft>
            </a:pPr>
            <a:r>
              <a:rPr lang="en-US" sz="1350" b="0" dirty="0" smtClean="0">
                <a:solidFill>
                  <a:prstClr val="black"/>
                </a:solidFill>
                <a:latin typeface="Trebuchet MS" panose="020B0603020202020204"/>
                <a:ea typeface="+mn-ea"/>
                <a:cs typeface="+mn-cs"/>
              </a:rPr>
              <a:t>CIO and </a:t>
            </a:r>
            <a:r>
              <a:rPr lang="en-US" sz="1350" b="0" dirty="0">
                <a:solidFill>
                  <a:prstClr val="black"/>
                </a:solidFill>
                <a:latin typeface="Trebuchet MS" panose="020B0603020202020204"/>
              </a:rPr>
              <a:t>Assistant </a:t>
            </a:r>
            <a:r>
              <a:rPr lang="en-US" sz="1350" b="0" dirty="0" smtClean="0">
                <a:solidFill>
                  <a:prstClr val="black"/>
                </a:solidFill>
                <a:latin typeface="Trebuchet MS" panose="020B0603020202020204"/>
              </a:rPr>
              <a:t>Commissioner</a:t>
            </a:r>
            <a:endParaRPr lang="en-US" sz="1350" b="0" dirty="0" smtClean="0">
              <a:solidFill>
                <a:prstClr val="black"/>
              </a:solidFill>
              <a:latin typeface="Trebuchet MS" panose="020B0603020202020204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</a:pPr>
            <a:r>
              <a:rPr lang="en-US" sz="1350" b="0" dirty="0" smtClean="0">
                <a:solidFill>
                  <a:prstClr val="black"/>
                </a:solidFill>
                <a:latin typeface="Trebuchet MS" panose="020B0603020202020204"/>
                <a:ea typeface="+mn-ea"/>
                <a:cs typeface="+mn-cs"/>
              </a:rPr>
              <a:t>Workforce Information and Technology Services</a:t>
            </a:r>
            <a:endParaRPr lang="en-US" sz="1350" b="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black"/>
                </a:solidFill>
                <a:latin typeface="Trebuchet MS" panose="020B0603020202020204"/>
                <a:ea typeface="+mn-ea"/>
                <a:cs typeface="+mn-cs"/>
              </a:rPr>
              <a:t>Employment Security Department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black"/>
                </a:solidFill>
                <a:latin typeface="Trebuchet MS" panose="020B0603020202020204"/>
                <a:ea typeface="+mn-ea"/>
                <a:cs typeface="+mn-cs"/>
              </a:rPr>
              <a:t>(360) </a:t>
            </a:r>
            <a:r>
              <a:rPr lang="en-US" sz="1350" b="0" dirty="0" smtClean="0">
                <a:solidFill>
                  <a:prstClr val="black"/>
                </a:solidFill>
                <a:latin typeface="Trebuchet MS" panose="020B0603020202020204"/>
                <a:ea typeface="+mn-ea"/>
                <a:cs typeface="+mn-cs"/>
              </a:rPr>
              <a:t>507-9501</a:t>
            </a:r>
            <a:endParaRPr lang="en-US" sz="1350" b="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 err="1">
                <a:solidFill>
                  <a:srgbClr val="2E83C3">
                    <a:lumMod val="50000"/>
                  </a:srgbClr>
                </a:solidFill>
                <a:latin typeface="Arial" charset="0"/>
                <a:ea typeface="ＭＳ Ｐゴシック" pitchFamily="34" charset="-128"/>
                <a:cs typeface="+mn-cs"/>
              </a:rPr>
              <a:t>CForland</a:t>
            </a:r>
            <a:r>
              <a:rPr lang="es-MX" sz="1350" b="0" dirty="0">
                <a:solidFill>
                  <a:srgbClr val="2E83C3">
                    <a:lumMod val="50000"/>
                  </a:srgbClr>
                </a:solidFill>
                <a:latin typeface="Arial" charset="0"/>
                <a:ea typeface="ＭＳ Ｐゴシック" pitchFamily="34" charset="-128"/>
                <a:cs typeface="+mn-cs"/>
              </a:rPr>
              <a:t>@esd.wa.gov</a:t>
            </a:r>
          </a:p>
          <a:p>
            <a:pPr fontAlgn="auto">
              <a:spcAft>
                <a:spcPts val="0"/>
              </a:spcAft>
            </a:pPr>
            <a:endParaRPr lang="es-MX" sz="1350" b="0" dirty="0">
              <a:solidFill>
                <a:srgbClr val="003366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0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28&quot;/&gt;&lt;/object&gt;&lt;object type=&quot;3&quot; unique_id=&quot;10004&quot;&gt;&lt;property id=&quot;20148&quot; value=&quot;5&quot;/&gt;&lt;property id=&quot;20300&quot; value=&quot;Slide 2 - &amp;quot;Overview&amp;quot;&quot;/&gt;&lt;property id=&quot;20307&quot; value=&quot;323&quot;/&gt;&lt;/object&gt;&lt;object type=&quot;3&quot; unique_id=&quot;10005&quot;&gt;&lt;property id=&quot;20148&quot; value=&quot;5&quot;/&gt;&lt;property id=&quot;20300&quot; value=&quot;Slide 3&quot;/&gt;&lt;property id=&quot;20307&quot; value=&quot;447&quot;/&gt;&lt;/object&gt;&lt;object type=&quot;3&quot; unique_id=&quot;10006&quot;&gt;&lt;property id=&quot;20148&quot; value=&quot;5&quot;/&gt;&lt;property id=&quot;20300&quot; value=&quot;Slide 4 - &amp;quot;Unemployment benefits&amp;quot;&quot;/&gt;&lt;property id=&quot;20307&quot; value=&quot;430&quot;/&gt;&lt;/object&gt;&lt;object type=&quot;3&quot; unique_id=&quot;10007&quot;&gt;&lt;property id=&quot;20148&quot; value=&quot;5&quot;/&gt;&lt;property id=&quot;20300&quot; value=&quot;Slide 5 - &amp;quot;Unemployment benefits&amp;quot;&quot;/&gt;&lt;property id=&quot;20307&quot; value=&quot;431&quot;/&gt;&lt;/object&gt;&lt;object type=&quot;3&quot; unique_id=&quot;10008&quot;&gt;&lt;property id=&quot;20148&quot; value=&quot;5&quot;/&gt;&lt;property id=&quot;20300&quot; value=&quot;Slide 6 - &amp;quot;Unemployment benefits&amp;quot;&quot;/&gt;&lt;property id=&quot;20307&quot; value=&quot;432&quot;/&gt;&lt;/object&gt;&lt;object type=&quot;3&quot; unique_id=&quot;10009&quot;&gt;&lt;property id=&quot;20148&quot; value=&quot;5&quot;/&gt;&lt;property id=&quot;20300&quot; value=&quot;Slide 10 - &amp;quot;Unemployment benefits&amp;quot;&quot;/&gt;&lt;property id=&quot;20307&quot; value=&quot;433&quot;/&gt;&lt;/object&gt;&lt;object type=&quot;3&quot; unique_id=&quot;10010&quot;&gt;&lt;property id=&quot;20148&quot; value=&quot;5&quot;/&gt;&lt;property id=&quot;20300&quot; value=&quot;Slide 8 - &amp;quot;Federal benefit extensions&amp;quot;&quot;/&gt;&lt;property id=&quot;20307&quot; value=&quot;400&quot;/&gt;&lt;/object&gt;&lt;object type=&quot;3&quot; unique_id=&quot;10011&quot;&gt;&lt;property id=&quot;20148&quot; value=&quot;5&quot;/&gt;&lt;property id=&quot;20300&quot; value=&quot;Slide 11&quot;/&gt;&lt;property id=&quot;20307&quot; value=&quot;394&quot;/&gt;&lt;/object&gt;&lt;object type=&quot;3&quot; unique_id=&quot;10012&quot;&gt;&lt;property id=&quot;20148&quot; value=&quot;5&quot;/&gt;&lt;property id=&quot;20300&quot; value=&quot;Slide 12&quot;/&gt;&lt;property id=&quot;20307&quot; value=&quot;445&quot;/&gt;&lt;/object&gt;&lt;object type=&quot;3&quot; unique_id=&quot;10013&quot;&gt;&lt;property id=&quot;20148&quot; value=&quot;5&quot;/&gt;&lt;property id=&quot;20300&quot; value=&quot;Slide 13 - &amp;quot;UI modernization funds&amp;quot;&quot;/&gt;&lt;property id=&quot;20307&quot; value=&quot;379&quot;/&gt;&lt;/object&gt;&lt;object type=&quot;3&quot; unique_id=&quot;10014&quot;&gt;&lt;property id=&quot;20148&quot; value=&quot;5&quot;/&gt;&lt;property id=&quot;20300&quot; value=&quot;Slide 14 - &amp;quot;UI modernization: &amp;#x0D;&amp;#x0A;Benefits for part-time workers&amp;quot;&quot;/&gt;&lt;property id=&quot;20307&quot; value=&quot;407&quot;/&gt;&lt;/object&gt;&lt;object type=&quot;3&quot; unique_id=&quot;10015&quot;&gt;&lt;property id=&quot;20148&quot; value=&quot;5&quot;/&gt;&lt;property id=&quot;20300&quot; value=&quot;Slide 15 - &amp;quot;UI modernization: &amp;#x0D;&amp;#x0A;Training Benefits&amp;quot;&quot;/&gt;&lt;property id=&quot;20307&quot; value=&quot;380&quot;/&gt;&lt;/object&gt;&lt;object type=&quot;3&quot; unique_id=&quot;10016&quot;&gt;&lt;property id=&quot;20148&quot; value=&quot;5&quot;/&gt;&lt;property id=&quot;20300&quot; value=&quot;Slide 16&quot;/&gt;&lt;property id=&quot;20307&quot; value=&quot;446&quot;/&gt;&lt;/object&gt;&lt;object type=&quot;3&quot; unique_id=&quot;10018&quot;&gt;&lt;property id=&quot;20148&quot; value=&quot;5&quot;/&gt;&lt;property id=&quot;20300&quot; value=&quot;Slide 21 - &amp;quot;Social tax collections and the flat social tax rate, 2005-2016&amp;quot;&quot;/&gt;&lt;property id=&quot;20307&quot; value=&quot;450&quot;/&gt;&lt;/object&gt;&lt;object type=&quot;3&quot; unique_id=&quot;10019&quot;&gt;&lt;property id=&quot;20148&quot; value=&quot;5&quot;/&gt;&lt;property id=&quot;20300&quot; value=&quot;Slide 22 - &amp;quot;Social tax rates for rate class 1 and 40, 2005-2016&amp;quot;&quot;/&gt;&lt;property id=&quot;20307&quot; value=&quot;451&quot;/&gt;&lt;/object&gt;&lt;object type=&quot;3&quot; unique_id=&quot;10020&quot;&gt;&lt;property id=&quot;20148&quot; value=&quot;5&quot;/&gt;&lt;property id=&quot;20300&quot; value=&quot;Slide 20 - &amp;quot;Preliminary projected employer UI contributions&amp;quot;&quot;/&gt;&lt;property id=&quot;20307&quot; value=&quot;423&quot;/&gt;&lt;/object&gt;&lt;object type=&quot;3&quot; unique_id=&quot;10024&quot;&gt;&lt;property id=&quot;20148&quot; value=&quot;5&quot;/&gt;&lt;property id=&quot;20300&quot; value=&quot;Slide 24&quot;/&gt;&lt;property id=&quot;20307&quot; value=&quot;334&quot;/&gt;&lt;/object&gt;&lt;object type=&quot;3&quot; unique_id=&quot;10082&quot;&gt;&lt;property id=&quot;20148&quot; value=&quot;5&quot;/&gt;&lt;property id=&quot;20300&quot; value=&quot;Slide 7 - &amp;quot;Continued claims &amp;#x0D;&amp;#x0A;WA compared to US&amp;quot;&quot;/&gt;&lt;property id=&quot;20307&quot; value=&quot;457&quot;/&gt;&lt;/object&gt;&lt;object type=&quot;3&quot; unique_id=&quot;10083&quot;&gt;&lt;property id=&quot;20148&quot; value=&quot;5&quot;/&gt;&lt;property id=&quot;20300&quot; value=&quot;Slide 17 - &amp;quot;Developing options to reduce social tax&amp;quot;&quot;/&gt;&lt;property id=&quot;20307&quot; value=&quot;454&quot;/&gt;&lt;/object&gt;&lt;object type=&quot;3&quot; unique_id=&quot;10084&quot;&gt;&lt;property id=&quot;20148&quot; value=&quot;5&quot;/&gt;&lt;property id=&quot;20300&quot; value=&quot;Slide 18 - &amp;quot;Developing options to reduce social tax&amp;quot;&quot;/&gt;&lt;property id=&quot;20307&quot; value=&quot;455&quot;/&gt;&lt;/object&gt;&lt;object type=&quot;3&quot; unique_id=&quot;10085&quot;&gt;&lt;property id=&quot;20148&quot; value=&quot;5&quot;/&gt;&lt;property id=&quot;20300&quot; value=&quot;Slide 19&quot;/&gt;&lt;property id=&quot;20307&quot; value=&quot;458&quot;/&gt;&lt;/object&gt;&lt;object type=&quot;3&quot; unique_id=&quot;10086&quot;&gt;&lt;property id=&quot;20148&quot; value=&quot;5&quot;/&gt;&lt;property id=&quot;20300&quot; value=&quot;Slide 23 - &amp;quot;Social tax reduction proposals in 2010 session&amp;quot;&quot;/&gt;&lt;property id=&quot;20307&quot; value=&quot;456&quot;/&gt;&lt;/object&gt;&lt;object type=&quot;3&quot; unique_id=&quot;10113&quot;&gt;&lt;property id=&quot;20148&quot; value=&quot;5&quot;/&gt;&lt;property id=&quot;20300&quot; value=&quot;Slide 9 - &amp;quot;Federal benefit extensions&amp;quot;&quot;/&gt;&lt;property id=&quot;20307&quot; value=&quot;459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-leg">
  <a:themeElements>
    <a:clrScheme name="UI Tax">
      <a:dk1>
        <a:srgbClr val="003366"/>
      </a:dk1>
      <a:lt1>
        <a:sysClr val="window" lastClr="FFFFFF"/>
      </a:lt1>
      <a:dk2>
        <a:srgbClr val="CC6600"/>
      </a:dk2>
      <a:lt2>
        <a:srgbClr val="CCCC99"/>
      </a:lt2>
      <a:accent1>
        <a:srgbClr val="363063"/>
      </a:accent1>
      <a:accent2>
        <a:srgbClr val="6C7728"/>
      </a:accent2>
      <a:accent3>
        <a:srgbClr val="9B3136"/>
      </a:accent3>
      <a:accent4>
        <a:srgbClr val="FFFFFF"/>
      </a:accent4>
      <a:accent5>
        <a:srgbClr val="0057B0"/>
      </a:accent5>
      <a:accent6>
        <a:srgbClr val="FFFFCC"/>
      </a:accent6>
      <a:hlink>
        <a:srgbClr val="999900"/>
      </a:hlink>
      <a:folHlink>
        <a:srgbClr val="CC99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14480</TotalTime>
  <Words>543</Words>
  <Application>Microsoft Office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ＭＳ Ｐゴシック</vt:lpstr>
      <vt:lpstr>Arial</vt:lpstr>
      <vt:lpstr>Arial Narrow</vt:lpstr>
      <vt:lpstr>Calibri</vt:lpstr>
      <vt:lpstr>Garamond</vt:lpstr>
      <vt:lpstr>Times New Roman</vt:lpstr>
      <vt:lpstr>Trebuchet MS</vt:lpstr>
      <vt:lpstr>Wingdings</vt:lpstr>
      <vt:lpstr>Wingdings 3</vt:lpstr>
      <vt:lpstr>template-leg</vt:lpstr>
      <vt:lpstr>3_Facet</vt:lpstr>
      <vt:lpstr>2_Facet</vt:lpstr>
      <vt:lpstr>Washington State Employment Security Department</vt:lpstr>
      <vt:lpstr>Unemployment benefit payments</vt:lpstr>
      <vt:lpstr>Average duration of benefits</vt:lpstr>
      <vt:lpstr>Unemployment taxes</vt:lpstr>
      <vt:lpstr>Historical and projected UI tax rates</vt:lpstr>
      <vt:lpstr>State rankings on average UI tax rate</vt:lpstr>
      <vt:lpstr>PowerPoint Presentation</vt:lpstr>
      <vt:lpstr>PowerPoint Presentation</vt:lpstr>
      <vt:lpstr>Any questions?</vt:lpstr>
    </vt:vector>
  </TitlesOfParts>
  <Company>Washington State Employment Security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Kathy Skye</dc:creator>
  <cp:lastModifiedBy>Robinson, Jeff (ESD)</cp:lastModifiedBy>
  <cp:revision>1264</cp:revision>
  <dcterms:created xsi:type="dcterms:W3CDTF">2010-01-06T23:06:36Z</dcterms:created>
  <dcterms:modified xsi:type="dcterms:W3CDTF">2018-04-25T16:41:11Z</dcterms:modified>
</cp:coreProperties>
</file>