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4.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6.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7.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7" r:id="rId4"/>
    <p:sldMasterId id="2147484112" r:id="rId5"/>
    <p:sldMasterId id="2147484127" r:id="rId6"/>
    <p:sldMasterId id="2147484142" r:id="rId7"/>
    <p:sldMasterId id="2147484157" r:id="rId8"/>
    <p:sldMasterId id="2147484172" r:id="rId9"/>
    <p:sldMasterId id="2147484187" r:id="rId10"/>
    <p:sldMasterId id="2147484202" r:id="rId11"/>
    <p:sldMasterId id="2147484233" r:id="rId12"/>
    <p:sldMasterId id="2147484264" r:id="rId13"/>
    <p:sldMasterId id="2147484279" r:id="rId14"/>
    <p:sldMasterId id="2147484294" r:id="rId15"/>
    <p:sldMasterId id="2147484309" r:id="rId16"/>
    <p:sldMasterId id="2147484356" r:id="rId17"/>
    <p:sldMasterId id="2147484372" r:id="rId18"/>
    <p:sldMasterId id="2147484387" r:id="rId19"/>
    <p:sldMasterId id="2147484402" r:id="rId20"/>
    <p:sldMasterId id="2147484417" r:id="rId21"/>
  </p:sldMasterIdLst>
  <p:notesMasterIdLst>
    <p:notesMasterId r:id="rId42"/>
  </p:notesMasterIdLst>
  <p:handoutMasterIdLst>
    <p:handoutMasterId r:id="rId43"/>
  </p:handoutMasterIdLst>
  <p:sldIdLst>
    <p:sldId id="256" r:id="rId22"/>
    <p:sldId id="307" r:id="rId23"/>
    <p:sldId id="429" r:id="rId24"/>
    <p:sldId id="315" r:id="rId25"/>
    <p:sldId id="288" r:id="rId26"/>
    <p:sldId id="308" r:id="rId27"/>
    <p:sldId id="312" r:id="rId28"/>
    <p:sldId id="316" r:id="rId29"/>
    <p:sldId id="317" r:id="rId30"/>
    <p:sldId id="430" r:id="rId31"/>
    <p:sldId id="404" r:id="rId32"/>
    <p:sldId id="422" r:id="rId33"/>
    <p:sldId id="406" r:id="rId34"/>
    <p:sldId id="428" r:id="rId35"/>
    <p:sldId id="294" r:id="rId36"/>
    <p:sldId id="292" r:id="rId37"/>
    <p:sldId id="431" r:id="rId38"/>
    <p:sldId id="407" r:id="rId39"/>
    <p:sldId id="409" r:id="rId40"/>
    <p:sldId id="411" r:id="rId41"/>
  </p:sldIdLst>
  <p:sldSz cx="12192000" cy="6858000"/>
  <p:notesSz cx="7023100" cy="9309100"/>
  <p:embeddedFontLst>
    <p:embeddedFont>
      <p:font typeface="Calibri" panose="020F0502020204030204" pitchFamily="34" charset="0"/>
      <p:regular r:id="rId44"/>
      <p:bold r:id="rId45"/>
      <p:italic r:id="rId46"/>
      <p:boldItalic r:id="rId47"/>
    </p:embeddedFont>
    <p:embeddedFont>
      <p:font typeface="Century Gothic" panose="020B050202020202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5"/>
    <a:srgbClr val="CC6600"/>
    <a:srgbClr val="08647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78665" autoAdjust="0"/>
  </p:normalViewPr>
  <p:slideViewPr>
    <p:cSldViewPr snapToGrid="0" snapToObjects="1">
      <p:cViewPr varScale="1">
        <p:scale>
          <a:sx n="50" d="100"/>
          <a:sy n="50" d="100"/>
        </p:scale>
        <p:origin x="468" y="28"/>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font" Target="fonts/font6.fntdata"/><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Master" Target="slideMasters/slideMaster5.xml"/><Relationship Id="rId51" Type="http://schemas.openxmlformats.org/officeDocument/2006/relationships/font" Target="fonts/font8.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3241469816274"/>
          <c:y val="9.2891976916356658E-2"/>
          <c:w val="0.75863396535178773"/>
          <c:h val="0.70303270182807032"/>
        </c:manualLayout>
      </c:layout>
      <c:lineChart>
        <c:grouping val="standard"/>
        <c:varyColors val="0"/>
        <c:ser>
          <c:idx val="0"/>
          <c:order val="0"/>
          <c:tx>
            <c:v>Nonfarm employment</c:v>
          </c:tx>
          <c:spPr>
            <a:ln w="38100">
              <a:solidFill>
                <a:srgbClr val="0D3455"/>
              </a:solidFill>
            </a:ln>
          </c:spPr>
          <c:marker>
            <c:symbol val="none"/>
          </c:marker>
          <c:dLbls>
            <c:dLbl>
              <c:idx val="245"/>
              <c:layout>
                <c:manualLayout>
                  <c:x val="-9.4713662361048209E-2"/>
                  <c:y val="0.14845637363674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BE-43E2-BC30-07139C4DA7B8}"/>
                </c:ext>
              </c:extLst>
            </c:dLbl>
            <c:spPr>
              <a:noFill/>
              <a:ln>
                <a:noFill/>
              </a:ln>
              <a:effectLst/>
            </c:spPr>
            <c:txPr>
              <a:bodyPr wrap="square" lIns="38100" tIns="19050" rIns="38100" bIns="19050" anchor="ctr">
                <a:spAutoFit/>
              </a:bodyPr>
              <a:lstStyle/>
              <a:p>
                <a:pPr>
                  <a:defRPr b="1" baseline="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bg1"/>
                      </a:solidFill>
                    </a:ln>
                  </c:spPr>
                </c15:leaderLines>
              </c:ext>
            </c:extLst>
          </c:dLbls>
          <c:val>
            <c:numRef>
              <c:f>Sheet1!$B$2:$B$247</c:f>
              <c:numCache>
                <c:formatCode>General</c:formatCode>
                <c:ptCount val="246"/>
                <c:pt idx="0">
                  <c:v>2722600</c:v>
                </c:pt>
                <c:pt idx="1">
                  <c:v>2722000</c:v>
                </c:pt>
                <c:pt idx="2">
                  <c:v>2740900</c:v>
                </c:pt>
                <c:pt idx="3">
                  <c:v>2735600</c:v>
                </c:pt>
                <c:pt idx="4">
                  <c:v>2746300</c:v>
                </c:pt>
                <c:pt idx="5">
                  <c:v>2749700</c:v>
                </c:pt>
                <c:pt idx="6">
                  <c:v>2741600</c:v>
                </c:pt>
                <c:pt idx="7">
                  <c:v>2752700</c:v>
                </c:pt>
                <c:pt idx="8">
                  <c:v>2754700</c:v>
                </c:pt>
                <c:pt idx="9">
                  <c:v>2756400</c:v>
                </c:pt>
                <c:pt idx="10">
                  <c:v>2761300</c:v>
                </c:pt>
                <c:pt idx="11">
                  <c:v>2767100</c:v>
                </c:pt>
                <c:pt idx="12">
                  <c:v>2758700</c:v>
                </c:pt>
                <c:pt idx="13">
                  <c:v>2758200</c:v>
                </c:pt>
                <c:pt idx="14">
                  <c:v>2754100</c:v>
                </c:pt>
                <c:pt idx="15">
                  <c:v>2751900</c:v>
                </c:pt>
                <c:pt idx="16">
                  <c:v>2745500</c:v>
                </c:pt>
                <c:pt idx="17">
                  <c:v>2744400</c:v>
                </c:pt>
                <c:pt idx="18">
                  <c:v>2735700</c:v>
                </c:pt>
                <c:pt idx="19">
                  <c:v>2730500</c:v>
                </c:pt>
                <c:pt idx="20">
                  <c:v>2723900</c:v>
                </c:pt>
                <c:pt idx="21">
                  <c:v>2715100</c:v>
                </c:pt>
                <c:pt idx="22">
                  <c:v>2705500</c:v>
                </c:pt>
                <c:pt idx="23">
                  <c:v>2697000</c:v>
                </c:pt>
                <c:pt idx="24">
                  <c:v>2696600</c:v>
                </c:pt>
                <c:pt idx="25">
                  <c:v>2692900</c:v>
                </c:pt>
                <c:pt idx="26">
                  <c:v>2687500</c:v>
                </c:pt>
                <c:pt idx="27">
                  <c:v>2691000</c:v>
                </c:pt>
                <c:pt idx="28">
                  <c:v>2691700</c:v>
                </c:pt>
                <c:pt idx="29">
                  <c:v>2689700</c:v>
                </c:pt>
                <c:pt idx="30">
                  <c:v>2696300</c:v>
                </c:pt>
                <c:pt idx="31">
                  <c:v>2695500</c:v>
                </c:pt>
                <c:pt idx="32">
                  <c:v>2695300</c:v>
                </c:pt>
                <c:pt idx="33">
                  <c:v>2695600</c:v>
                </c:pt>
                <c:pt idx="34">
                  <c:v>2699000</c:v>
                </c:pt>
                <c:pt idx="35">
                  <c:v>2696300</c:v>
                </c:pt>
                <c:pt idx="36">
                  <c:v>2704600</c:v>
                </c:pt>
                <c:pt idx="37">
                  <c:v>2704200</c:v>
                </c:pt>
                <c:pt idx="38">
                  <c:v>2696200</c:v>
                </c:pt>
                <c:pt idx="39">
                  <c:v>2695000</c:v>
                </c:pt>
                <c:pt idx="40">
                  <c:v>2697800</c:v>
                </c:pt>
                <c:pt idx="41">
                  <c:v>2696700</c:v>
                </c:pt>
                <c:pt idx="42">
                  <c:v>2698300</c:v>
                </c:pt>
                <c:pt idx="43">
                  <c:v>2702000</c:v>
                </c:pt>
                <c:pt idx="44">
                  <c:v>2705000</c:v>
                </c:pt>
                <c:pt idx="45">
                  <c:v>2706100</c:v>
                </c:pt>
                <c:pt idx="46">
                  <c:v>2706600</c:v>
                </c:pt>
                <c:pt idx="47">
                  <c:v>2712500</c:v>
                </c:pt>
                <c:pt idx="48">
                  <c:v>2707400</c:v>
                </c:pt>
                <c:pt idx="49">
                  <c:v>2714900</c:v>
                </c:pt>
                <c:pt idx="50">
                  <c:v>2725000</c:v>
                </c:pt>
                <c:pt idx="51">
                  <c:v>2730800</c:v>
                </c:pt>
                <c:pt idx="52">
                  <c:v>2731900</c:v>
                </c:pt>
                <c:pt idx="53">
                  <c:v>2737800</c:v>
                </c:pt>
                <c:pt idx="54">
                  <c:v>2743200</c:v>
                </c:pt>
                <c:pt idx="55">
                  <c:v>2744100</c:v>
                </c:pt>
                <c:pt idx="56">
                  <c:v>2750400</c:v>
                </c:pt>
                <c:pt idx="57">
                  <c:v>2760500</c:v>
                </c:pt>
                <c:pt idx="58">
                  <c:v>2766000</c:v>
                </c:pt>
                <c:pt idx="59">
                  <c:v>2770000</c:v>
                </c:pt>
                <c:pt idx="60">
                  <c:v>2776700</c:v>
                </c:pt>
                <c:pt idx="61">
                  <c:v>2778900</c:v>
                </c:pt>
                <c:pt idx="62">
                  <c:v>2788300</c:v>
                </c:pt>
                <c:pt idx="63">
                  <c:v>2798500</c:v>
                </c:pt>
                <c:pt idx="64">
                  <c:v>2803100</c:v>
                </c:pt>
                <c:pt idx="65">
                  <c:v>2805300</c:v>
                </c:pt>
                <c:pt idx="66">
                  <c:v>2817700</c:v>
                </c:pt>
                <c:pt idx="67">
                  <c:v>2824000</c:v>
                </c:pt>
                <c:pt idx="68">
                  <c:v>2823800</c:v>
                </c:pt>
                <c:pt idx="69">
                  <c:v>2836300</c:v>
                </c:pt>
                <c:pt idx="70">
                  <c:v>2845900</c:v>
                </c:pt>
                <c:pt idx="71">
                  <c:v>2855700</c:v>
                </c:pt>
                <c:pt idx="72">
                  <c:v>2863600</c:v>
                </c:pt>
                <c:pt idx="73">
                  <c:v>2868400</c:v>
                </c:pt>
                <c:pt idx="74">
                  <c:v>2873900</c:v>
                </c:pt>
                <c:pt idx="75">
                  <c:v>2876400</c:v>
                </c:pt>
                <c:pt idx="76">
                  <c:v>2884400</c:v>
                </c:pt>
                <c:pt idx="77">
                  <c:v>2896700</c:v>
                </c:pt>
                <c:pt idx="78">
                  <c:v>2892500</c:v>
                </c:pt>
                <c:pt idx="79">
                  <c:v>2900900</c:v>
                </c:pt>
                <c:pt idx="80">
                  <c:v>2914500</c:v>
                </c:pt>
                <c:pt idx="81">
                  <c:v>2914200</c:v>
                </c:pt>
                <c:pt idx="82">
                  <c:v>2916800</c:v>
                </c:pt>
                <c:pt idx="83">
                  <c:v>2924300</c:v>
                </c:pt>
                <c:pt idx="84">
                  <c:v>2929500</c:v>
                </c:pt>
                <c:pt idx="85">
                  <c:v>2943200</c:v>
                </c:pt>
                <c:pt idx="86">
                  <c:v>2949100</c:v>
                </c:pt>
                <c:pt idx="87">
                  <c:v>2956100</c:v>
                </c:pt>
                <c:pt idx="88">
                  <c:v>2962000</c:v>
                </c:pt>
                <c:pt idx="89">
                  <c:v>2969600</c:v>
                </c:pt>
                <c:pt idx="90">
                  <c:v>2971600</c:v>
                </c:pt>
                <c:pt idx="91">
                  <c:v>2975600</c:v>
                </c:pt>
                <c:pt idx="92">
                  <c:v>2976400</c:v>
                </c:pt>
                <c:pt idx="93">
                  <c:v>2987300</c:v>
                </c:pt>
                <c:pt idx="94">
                  <c:v>2993800</c:v>
                </c:pt>
                <c:pt idx="95">
                  <c:v>2997600</c:v>
                </c:pt>
                <c:pt idx="96">
                  <c:v>3001900</c:v>
                </c:pt>
                <c:pt idx="97">
                  <c:v>3006200</c:v>
                </c:pt>
                <c:pt idx="98">
                  <c:v>3008000</c:v>
                </c:pt>
                <c:pt idx="99">
                  <c:v>3007100</c:v>
                </c:pt>
                <c:pt idx="100">
                  <c:v>3004300</c:v>
                </c:pt>
                <c:pt idx="101">
                  <c:v>3001100</c:v>
                </c:pt>
                <c:pt idx="102">
                  <c:v>3005200</c:v>
                </c:pt>
                <c:pt idx="103">
                  <c:v>3006700</c:v>
                </c:pt>
                <c:pt idx="104">
                  <c:v>2996200</c:v>
                </c:pt>
                <c:pt idx="105">
                  <c:v>2969200</c:v>
                </c:pt>
                <c:pt idx="106">
                  <c:v>2967800</c:v>
                </c:pt>
                <c:pt idx="107">
                  <c:v>2950000</c:v>
                </c:pt>
                <c:pt idx="108">
                  <c:v>2935100</c:v>
                </c:pt>
                <c:pt idx="109">
                  <c:v>2916700</c:v>
                </c:pt>
                <c:pt idx="110">
                  <c:v>2897600</c:v>
                </c:pt>
                <c:pt idx="111">
                  <c:v>2878400</c:v>
                </c:pt>
                <c:pt idx="112">
                  <c:v>2868700</c:v>
                </c:pt>
                <c:pt idx="113">
                  <c:v>2857000</c:v>
                </c:pt>
                <c:pt idx="114">
                  <c:v>2847200</c:v>
                </c:pt>
                <c:pt idx="115">
                  <c:v>2836400</c:v>
                </c:pt>
                <c:pt idx="116">
                  <c:v>2833800</c:v>
                </c:pt>
                <c:pt idx="117">
                  <c:v>2836100</c:v>
                </c:pt>
                <c:pt idx="118">
                  <c:v>2824700</c:v>
                </c:pt>
                <c:pt idx="119">
                  <c:v>2823100</c:v>
                </c:pt>
                <c:pt idx="120">
                  <c:v>2825600</c:v>
                </c:pt>
                <c:pt idx="121">
                  <c:v>2824000</c:v>
                </c:pt>
                <c:pt idx="122">
                  <c:v>2830000</c:v>
                </c:pt>
                <c:pt idx="123">
                  <c:v>2835600</c:v>
                </c:pt>
                <c:pt idx="124">
                  <c:v>2839400</c:v>
                </c:pt>
                <c:pt idx="125">
                  <c:v>2836600</c:v>
                </c:pt>
                <c:pt idx="126">
                  <c:v>2836400</c:v>
                </c:pt>
                <c:pt idx="127">
                  <c:v>2831700</c:v>
                </c:pt>
                <c:pt idx="128">
                  <c:v>2835300</c:v>
                </c:pt>
                <c:pt idx="129">
                  <c:v>2846700</c:v>
                </c:pt>
                <c:pt idx="130">
                  <c:v>2847000</c:v>
                </c:pt>
                <c:pt idx="131">
                  <c:v>2852200</c:v>
                </c:pt>
                <c:pt idx="132">
                  <c:v>2856300</c:v>
                </c:pt>
                <c:pt idx="133">
                  <c:v>2859700</c:v>
                </c:pt>
                <c:pt idx="134">
                  <c:v>2859300</c:v>
                </c:pt>
                <c:pt idx="135">
                  <c:v>2868500</c:v>
                </c:pt>
                <c:pt idx="136">
                  <c:v>2865600</c:v>
                </c:pt>
                <c:pt idx="137">
                  <c:v>2868900</c:v>
                </c:pt>
                <c:pt idx="138">
                  <c:v>2877500</c:v>
                </c:pt>
                <c:pt idx="139">
                  <c:v>2880200</c:v>
                </c:pt>
                <c:pt idx="140">
                  <c:v>2883900</c:v>
                </c:pt>
                <c:pt idx="141">
                  <c:v>2879700</c:v>
                </c:pt>
                <c:pt idx="142">
                  <c:v>2885100</c:v>
                </c:pt>
                <c:pt idx="143">
                  <c:v>2889400</c:v>
                </c:pt>
                <c:pt idx="144">
                  <c:v>2888200</c:v>
                </c:pt>
                <c:pt idx="145">
                  <c:v>2893100</c:v>
                </c:pt>
                <c:pt idx="146">
                  <c:v>2902700</c:v>
                </c:pt>
                <c:pt idx="147">
                  <c:v>2904400</c:v>
                </c:pt>
                <c:pt idx="148">
                  <c:v>2912400</c:v>
                </c:pt>
                <c:pt idx="149">
                  <c:v>2921800</c:v>
                </c:pt>
                <c:pt idx="150">
                  <c:v>2921000</c:v>
                </c:pt>
                <c:pt idx="151">
                  <c:v>2927400</c:v>
                </c:pt>
                <c:pt idx="152">
                  <c:v>2930000</c:v>
                </c:pt>
                <c:pt idx="153">
                  <c:v>2940800</c:v>
                </c:pt>
                <c:pt idx="154">
                  <c:v>2946300</c:v>
                </c:pt>
                <c:pt idx="155">
                  <c:v>2947500</c:v>
                </c:pt>
                <c:pt idx="156">
                  <c:v>2952600</c:v>
                </c:pt>
                <c:pt idx="157">
                  <c:v>2961600</c:v>
                </c:pt>
                <c:pt idx="158">
                  <c:v>2964400</c:v>
                </c:pt>
                <c:pt idx="159">
                  <c:v>2969800</c:v>
                </c:pt>
                <c:pt idx="160">
                  <c:v>2978100</c:v>
                </c:pt>
                <c:pt idx="161">
                  <c:v>2978700</c:v>
                </c:pt>
                <c:pt idx="162">
                  <c:v>2982400</c:v>
                </c:pt>
                <c:pt idx="163">
                  <c:v>2991800</c:v>
                </c:pt>
                <c:pt idx="164">
                  <c:v>2998100</c:v>
                </c:pt>
                <c:pt idx="165">
                  <c:v>3006200</c:v>
                </c:pt>
                <c:pt idx="166">
                  <c:v>3012600</c:v>
                </c:pt>
                <c:pt idx="167">
                  <c:v>3016700</c:v>
                </c:pt>
                <c:pt idx="168">
                  <c:v>3028600</c:v>
                </c:pt>
                <c:pt idx="169">
                  <c:v>3029400</c:v>
                </c:pt>
                <c:pt idx="170">
                  <c:v>3034600</c:v>
                </c:pt>
                <c:pt idx="171">
                  <c:v>3034900</c:v>
                </c:pt>
                <c:pt idx="172">
                  <c:v>3040100</c:v>
                </c:pt>
                <c:pt idx="173">
                  <c:v>3046800</c:v>
                </c:pt>
                <c:pt idx="174">
                  <c:v>3060600</c:v>
                </c:pt>
                <c:pt idx="175">
                  <c:v>3070800</c:v>
                </c:pt>
                <c:pt idx="176">
                  <c:v>3075900</c:v>
                </c:pt>
                <c:pt idx="177">
                  <c:v>3080200</c:v>
                </c:pt>
                <c:pt idx="178">
                  <c:v>3087700</c:v>
                </c:pt>
                <c:pt idx="179">
                  <c:v>3100500</c:v>
                </c:pt>
                <c:pt idx="180">
                  <c:v>3104100</c:v>
                </c:pt>
                <c:pt idx="181">
                  <c:v>3110000</c:v>
                </c:pt>
                <c:pt idx="182">
                  <c:v>3120400</c:v>
                </c:pt>
                <c:pt idx="183">
                  <c:v>3127400</c:v>
                </c:pt>
                <c:pt idx="184">
                  <c:v>3133900</c:v>
                </c:pt>
                <c:pt idx="185">
                  <c:v>3145600</c:v>
                </c:pt>
                <c:pt idx="186">
                  <c:v>3149900</c:v>
                </c:pt>
                <c:pt idx="187">
                  <c:v>3155100</c:v>
                </c:pt>
                <c:pt idx="188">
                  <c:v>3161500</c:v>
                </c:pt>
                <c:pt idx="189">
                  <c:v>3169800</c:v>
                </c:pt>
                <c:pt idx="190">
                  <c:v>3176300</c:v>
                </c:pt>
                <c:pt idx="191">
                  <c:v>3183900</c:v>
                </c:pt>
                <c:pt idx="192">
                  <c:v>3198000</c:v>
                </c:pt>
                <c:pt idx="193">
                  <c:v>3209300</c:v>
                </c:pt>
                <c:pt idx="194">
                  <c:v>3212500</c:v>
                </c:pt>
                <c:pt idx="195">
                  <c:v>3228800</c:v>
                </c:pt>
                <c:pt idx="196">
                  <c:v>3233200</c:v>
                </c:pt>
                <c:pt idx="197">
                  <c:v>3236600</c:v>
                </c:pt>
                <c:pt idx="198">
                  <c:v>3246700</c:v>
                </c:pt>
                <c:pt idx="199">
                  <c:v>3253800</c:v>
                </c:pt>
                <c:pt idx="200">
                  <c:v>3266000</c:v>
                </c:pt>
                <c:pt idx="201">
                  <c:v>3268500</c:v>
                </c:pt>
                <c:pt idx="202">
                  <c:v>3277100</c:v>
                </c:pt>
                <c:pt idx="203">
                  <c:v>3283600</c:v>
                </c:pt>
                <c:pt idx="204">
                  <c:v>3279700</c:v>
                </c:pt>
                <c:pt idx="205">
                  <c:v>3290100</c:v>
                </c:pt>
                <c:pt idx="206">
                  <c:v>3298300</c:v>
                </c:pt>
                <c:pt idx="207">
                  <c:v>3304600</c:v>
                </c:pt>
                <c:pt idx="208">
                  <c:v>3313000</c:v>
                </c:pt>
                <c:pt idx="209">
                  <c:v>3323800</c:v>
                </c:pt>
                <c:pt idx="210">
                  <c:v>3326700</c:v>
                </c:pt>
                <c:pt idx="211">
                  <c:v>3327700</c:v>
                </c:pt>
                <c:pt idx="212">
                  <c:v>3336800</c:v>
                </c:pt>
                <c:pt idx="213">
                  <c:v>3343100</c:v>
                </c:pt>
                <c:pt idx="214">
                  <c:v>3349200</c:v>
                </c:pt>
                <c:pt idx="215">
                  <c:v>3358000</c:v>
                </c:pt>
                <c:pt idx="216">
                  <c:v>3370200</c:v>
                </c:pt>
                <c:pt idx="217">
                  <c:v>3383100</c:v>
                </c:pt>
                <c:pt idx="218">
                  <c:v>3386600</c:v>
                </c:pt>
                <c:pt idx="219">
                  <c:v>3383600</c:v>
                </c:pt>
                <c:pt idx="220">
                  <c:v>3390600</c:v>
                </c:pt>
                <c:pt idx="221">
                  <c:v>3396100</c:v>
                </c:pt>
                <c:pt idx="222">
                  <c:v>3398500</c:v>
                </c:pt>
                <c:pt idx="223">
                  <c:v>3409300</c:v>
                </c:pt>
                <c:pt idx="224">
                  <c:v>3412100</c:v>
                </c:pt>
                <c:pt idx="225">
                  <c:v>3423000</c:v>
                </c:pt>
                <c:pt idx="226">
                  <c:v>3429100</c:v>
                </c:pt>
                <c:pt idx="227">
                  <c:v>3429900</c:v>
                </c:pt>
                <c:pt idx="228">
                  <c:v>3438600</c:v>
                </c:pt>
                <c:pt idx="229">
                  <c:v>3425900</c:v>
                </c:pt>
                <c:pt idx="230">
                  <c:v>3445200</c:v>
                </c:pt>
                <c:pt idx="231">
                  <c:v>3457300</c:v>
                </c:pt>
                <c:pt idx="232">
                  <c:v>3462800</c:v>
                </c:pt>
                <c:pt idx="233">
                  <c:v>3467600</c:v>
                </c:pt>
                <c:pt idx="234" formatCode="#,##0">
                  <c:v>3478700</c:v>
                </c:pt>
                <c:pt idx="235" formatCode="#,##0">
                  <c:v>3485500</c:v>
                </c:pt>
                <c:pt idx="236" formatCode="#,##0">
                  <c:v>3480800</c:v>
                </c:pt>
                <c:pt idx="237" formatCode="#,##0">
                  <c:v>3485400</c:v>
                </c:pt>
                <c:pt idx="238" formatCode="#,##0">
                  <c:v>3491700</c:v>
                </c:pt>
                <c:pt idx="239" formatCode="#,##0">
                  <c:v>3501900</c:v>
                </c:pt>
                <c:pt idx="240" formatCode="#,##0">
                  <c:v>3509600</c:v>
                </c:pt>
                <c:pt idx="241" formatCode="#,##0">
                  <c:v>3513500</c:v>
                </c:pt>
                <c:pt idx="242" formatCode="#,##0">
                  <c:v>3488100</c:v>
                </c:pt>
                <c:pt idx="243" formatCode="#,##0">
                  <c:v>2959500</c:v>
                </c:pt>
                <c:pt idx="244" formatCode="#,##0">
                  <c:v>3105900</c:v>
                </c:pt>
                <c:pt idx="245" formatCode="#,##0">
                  <c:v>3176900</c:v>
                </c:pt>
              </c:numCache>
            </c:numRef>
          </c:val>
          <c:smooth val="1"/>
          <c:extLst>
            <c:ext xmlns:c16="http://schemas.microsoft.com/office/drawing/2014/chart" uri="{C3380CC4-5D6E-409C-BE32-E72D297353CC}">
              <c16:uniqueId val="{00000001-C962-4603-847F-420894F7E79F}"/>
            </c:ext>
          </c:extLst>
        </c:ser>
        <c:dLbls>
          <c:showLegendKey val="0"/>
          <c:showVal val="0"/>
          <c:showCatName val="0"/>
          <c:showSerName val="0"/>
          <c:showPercent val="0"/>
          <c:showBubbleSize val="0"/>
        </c:dLbls>
        <c:smooth val="0"/>
        <c:axId val="380284488"/>
        <c:axId val="380282920"/>
      </c:lineChart>
      <c:dateAx>
        <c:axId val="380284488"/>
        <c:scaling>
          <c:orientation val="minMax"/>
        </c:scaling>
        <c:delete val="0"/>
        <c:axPos val="b"/>
        <c:numFmt formatCode="mmm\-yy" sourceLinked="1"/>
        <c:majorTickMark val="out"/>
        <c:minorTickMark val="none"/>
        <c:tickLblPos val="nextTo"/>
        <c:spPr>
          <a:ln/>
        </c:spPr>
        <c:txPr>
          <a:bodyPr/>
          <a:lstStyle/>
          <a:p>
            <a:pPr>
              <a:defRPr sz="1600" b="1">
                <a:solidFill>
                  <a:schemeClr val="bg1">
                    <a:lumMod val="50000"/>
                  </a:schemeClr>
                </a:solidFill>
              </a:defRPr>
            </a:pPr>
            <a:endParaRPr lang="en-US"/>
          </a:p>
        </c:txPr>
        <c:crossAx val="380282920"/>
        <c:crosses val="autoZero"/>
        <c:auto val="0"/>
        <c:lblOffset val="100"/>
        <c:baseTimeUnit val="months"/>
        <c:majorUnit val="36"/>
        <c:minorUnit val="36"/>
      </c:dateAx>
      <c:valAx>
        <c:axId val="380282920"/>
        <c:scaling>
          <c:orientation val="minMax"/>
          <c:min val="2500000"/>
        </c:scaling>
        <c:delete val="0"/>
        <c:axPos val="l"/>
        <c:majorGridlines>
          <c:spPr>
            <a:ln w="3175">
              <a:solidFill>
                <a:schemeClr val="bg1"/>
              </a:solidFill>
            </a:ln>
          </c:spPr>
        </c:majorGridlines>
        <c:title>
          <c:tx>
            <c:rich>
              <a:bodyPr rot="-5400000" vert="horz"/>
              <a:lstStyle/>
              <a:p>
                <a:pPr>
                  <a:defRPr sz="1400">
                    <a:solidFill>
                      <a:schemeClr val="bg1"/>
                    </a:solidFill>
                  </a:defRPr>
                </a:pPr>
                <a:r>
                  <a:rPr lang="en-US" sz="1400" b="1" dirty="0">
                    <a:solidFill>
                      <a:schemeClr val="bg1"/>
                    </a:solidFill>
                  </a:rPr>
                  <a:t>(Seasonally adjusted employment)</a:t>
                </a:r>
              </a:p>
            </c:rich>
          </c:tx>
          <c:layout>
            <c:manualLayout>
              <c:xMode val="edge"/>
              <c:yMode val="edge"/>
              <c:x val="1.1506561679790028E-3"/>
              <c:y val="0.21007747377022612"/>
            </c:manualLayout>
          </c:layout>
          <c:overlay val="0"/>
        </c:title>
        <c:numFmt formatCode="#,##0" sourceLinked="0"/>
        <c:majorTickMark val="out"/>
        <c:minorTickMark val="none"/>
        <c:tickLblPos val="nextTo"/>
        <c:txPr>
          <a:bodyPr/>
          <a:lstStyle/>
          <a:p>
            <a:pPr>
              <a:defRPr sz="1600" b="1">
                <a:solidFill>
                  <a:schemeClr val="bg1">
                    <a:lumMod val="50000"/>
                  </a:schemeClr>
                </a:solidFill>
              </a:defRPr>
            </a:pPr>
            <a:endParaRPr lang="en-US"/>
          </a:p>
        </c:txPr>
        <c:crossAx val="380284488"/>
        <c:crosses val="autoZero"/>
        <c:crossBetween val="between"/>
        <c:majorUnit val="100000"/>
      </c:valAx>
      <c:spPr>
        <a:noFill/>
      </c:spPr>
    </c:plotArea>
    <c:legend>
      <c:legendPos val="b"/>
      <c:legendEntry>
        <c:idx val="0"/>
        <c:txPr>
          <a:bodyPr/>
          <a:lstStyle/>
          <a:p>
            <a:pPr>
              <a:defRPr sz="1600" b="1">
                <a:solidFill>
                  <a:schemeClr val="bg1">
                    <a:lumMod val="50000"/>
                  </a:schemeClr>
                </a:solidFill>
              </a:defRPr>
            </a:pPr>
            <a:endParaRPr lang="en-US"/>
          </a:p>
        </c:txPr>
      </c:legendEntry>
      <c:layout>
        <c:manualLayout>
          <c:xMode val="edge"/>
          <c:yMode val="edge"/>
          <c:x val="0.33824422572178481"/>
          <c:y val="0.88234052544630859"/>
          <c:w val="0.47641330527920916"/>
          <c:h val="6.1716753688338004E-2"/>
        </c:manualLayout>
      </c:layout>
      <c:overlay val="0"/>
      <c:txPr>
        <a:bodyPr/>
        <a:lstStyle/>
        <a:p>
          <a:pPr>
            <a:defRPr sz="16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02877629426752"/>
          <c:y val="1.9345971250450462E-2"/>
          <c:w val="0.55449180265510289"/>
          <c:h val="0.82497488723192014"/>
        </c:manualLayout>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Professional, scientific and technical services</c:v>
                </c:pt>
                <c:pt idx="1">
                  <c:v>Utilities</c:v>
                </c:pt>
                <c:pt idx="2">
                  <c:v>Information</c:v>
                </c:pt>
                <c:pt idx="3">
                  <c:v>Finance and insurance</c:v>
                </c:pt>
                <c:pt idx="4">
                  <c:v>Management of companies and enterprises</c:v>
                </c:pt>
                <c:pt idx="5">
                  <c:v>Real estate, rental and leasing</c:v>
                </c:pt>
                <c:pt idx="6">
                  <c:v>Retail trade</c:v>
                </c:pt>
                <c:pt idx="7">
                  <c:v>Transportation and warehousing</c:v>
                </c:pt>
                <c:pt idx="8">
                  <c:v>Wholesale trade</c:v>
                </c:pt>
                <c:pt idx="9">
                  <c:v>Education services</c:v>
                </c:pt>
                <c:pt idx="10">
                  <c:v>Admin and support and waste mgmt.</c:v>
                </c:pt>
                <c:pt idx="11">
                  <c:v>Construction</c:v>
                </c:pt>
                <c:pt idx="12">
                  <c:v>Manufacturing</c:v>
                </c:pt>
                <c:pt idx="13">
                  <c:v>Health services and social assistance</c:v>
                </c:pt>
                <c:pt idx="14">
                  <c:v>Arts, entertainment and recreation</c:v>
                </c:pt>
                <c:pt idx="15">
                  <c:v>Government</c:v>
                </c:pt>
                <c:pt idx="16">
                  <c:v>Accommodation and food services</c:v>
                </c:pt>
              </c:strCache>
            </c:strRef>
          </c:cat>
          <c:val>
            <c:numRef>
              <c:f>Sheet1!$B$2:$B$18</c:f>
              <c:numCache>
                <c:formatCode>_(* #,##0_);_(* \(#,##0\);_(* "-"??_);_(@_)</c:formatCode>
                <c:ptCount val="17"/>
                <c:pt idx="0">
                  <c:v>1000</c:v>
                </c:pt>
                <c:pt idx="1">
                  <c:v>0</c:v>
                </c:pt>
                <c:pt idx="2">
                  <c:v>-2200</c:v>
                </c:pt>
                <c:pt idx="3">
                  <c:v>300</c:v>
                </c:pt>
                <c:pt idx="4">
                  <c:v>-500</c:v>
                </c:pt>
                <c:pt idx="5">
                  <c:v>1500</c:v>
                </c:pt>
                <c:pt idx="6">
                  <c:v>19400</c:v>
                </c:pt>
                <c:pt idx="7">
                  <c:v>2300</c:v>
                </c:pt>
                <c:pt idx="8">
                  <c:v>1100</c:v>
                </c:pt>
                <c:pt idx="9">
                  <c:v>3500</c:v>
                </c:pt>
                <c:pt idx="10">
                  <c:v>3600</c:v>
                </c:pt>
                <c:pt idx="11">
                  <c:v>8500</c:v>
                </c:pt>
                <c:pt idx="12">
                  <c:v>100</c:v>
                </c:pt>
                <c:pt idx="13">
                  <c:v>11300</c:v>
                </c:pt>
                <c:pt idx="14">
                  <c:v>1100</c:v>
                </c:pt>
                <c:pt idx="15">
                  <c:v>-700</c:v>
                </c:pt>
                <c:pt idx="16">
                  <c:v>17000</c:v>
                </c:pt>
              </c:numCache>
            </c:numRef>
          </c:val>
          <c:extLst>
            <c:ext xmlns:c16="http://schemas.microsoft.com/office/drawing/2014/chart" uri="{C3380CC4-5D6E-409C-BE32-E72D297353CC}">
              <c16:uniqueId val="{00000000-5AA9-4685-8505-448D6E4F48E1}"/>
            </c:ext>
          </c:extLst>
        </c:ser>
        <c:ser>
          <c:idx val="1"/>
          <c:order val="1"/>
          <c:tx>
            <c:strRef>
              <c:f>Sheet1!$C$1</c:f>
              <c:strCache>
                <c:ptCount val="1"/>
                <c:pt idx="0">
                  <c:v>Change one-year</c:v>
                </c:pt>
              </c:strCache>
            </c:strRef>
          </c:tx>
          <c:spPr>
            <a:solidFill>
              <a:srgbClr val="CC6600"/>
            </a:solidFill>
            <a:ln w="0">
              <a:solidFill>
                <a:srgbClr val="000000"/>
              </a:solidFill>
            </a:ln>
            <a:effectLst/>
          </c:spPr>
          <c:invertIfNegative val="0"/>
          <c:cat>
            <c:strRef>
              <c:f>Sheet1!$A$2:$A$18</c:f>
              <c:strCache>
                <c:ptCount val="17"/>
                <c:pt idx="0">
                  <c:v>Professional, scientific and technical services</c:v>
                </c:pt>
                <c:pt idx="1">
                  <c:v>Utilities</c:v>
                </c:pt>
                <c:pt idx="2">
                  <c:v>Information</c:v>
                </c:pt>
                <c:pt idx="3">
                  <c:v>Finance and insurance</c:v>
                </c:pt>
                <c:pt idx="4">
                  <c:v>Management of companies and enterprises</c:v>
                </c:pt>
                <c:pt idx="5">
                  <c:v>Real estate, rental and leasing</c:v>
                </c:pt>
                <c:pt idx="6">
                  <c:v>Retail trade</c:v>
                </c:pt>
                <c:pt idx="7">
                  <c:v>Transportation and warehousing</c:v>
                </c:pt>
                <c:pt idx="8">
                  <c:v>Wholesale trade</c:v>
                </c:pt>
                <c:pt idx="9">
                  <c:v>Education services</c:v>
                </c:pt>
                <c:pt idx="10">
                  <c:v>Admin and support and waste mgmt.</c:v>
                </c:pt>
                <c:pt idx="11">
                  <c:v>Construction</c:v>
                </c:pt>
                <c:pt idx="12">
                  <c:v>Manufacturing</c:v>
                </c:pt>
                <c:pt idx="13">
                  <c:v>Health services and social assistance</c:v>
                </c:pt>
                <c:pt idx="14">
                  <c:v>Arts, entertainment and recreation</c:v>
                </c:pt>
                <c:pt idx="15">
                  <c:v>Government</c:v>
                </c:pt>
                <c:pt idx="16">
                  <c:v>Accommodation and food services</c:v>
                </c:pt>
              </c:strCache>
            </c:strRef>
          </c:cat>
          <c:val>
            <c:numRef>
              <c:f>Sheet1!$C$2:$C$18</c:f>
              <c:numCache>
                <c:formatCode>_(* #,##0_);_(* \(#,##0\);_(* "-"??_);_(@_)</c:formatCode>
                <c:ptCount val="17"/>
                <c:pt idx="0">
                  <c:v>3900</c:v>
                </c:pt>
                <c:pt idx="1">
                  <c:v>-100</c:v>
                </c:pt>
                <c:pt idx="2">
                  <c:v>-900</c:v>
                </c:pt>
                <c:pt idx="3">
                  <c:v>-1400</c:v>
                </c:pt>
                <c:pt idx="4">
                  <c:v>-2800</c:v>
                </c:pt>
                <c:pt idx="5">
                  <c:v>-3500</c:v>
                </c:pt>
                <c:pt idx="6">
                  <c:v>-5400</c:v>
                </c:pt>
                <c:pt idx="7">
                  <c:v>-6000</c:v>
                </c:pt>
                <c:pt idx="8">
                  <c:v>-6400</c:v>
                </c:pt>
                <c:pt idx="9">
                  <c:v>-7600</c:v>
                </c:pt>
                <c:pt idx="10">
                  <c:v>-9300</c:v>
                </c:pt>
                <c:pt idx="11">
                  <c:v>-13000</c:v>
                </c:pt>
                <c:pt idx="12">
                  <c:v>-23100</c:v>
                </c:pt>
                <c:pt idx="13">
                  <c:v>-27600</c:v>
                </c:pt>
                <c:pt idx="14">
                  <c:v>-30700</c:v>
                </c:pt>
                <c:pt idx="15">
                  <c:v>-39300</c:v>
                </c:pt>
                <c:pt idx="16">
                  <c:v>-93200</c:v>
                </c:pt>
              </c:numCache>
            </c:numRef>
          </c:val>
          <c:extLst>
            <c:ext xmlns:c16="http://schemas.microsoft.com/office/drawing/2014/chart" uri="{C3380CC4-5D6E-409C-BE32-E72D297353CC}">
              <c16:uniqueId val="{00000001-5AA9-4685-8505-448D6E4F48E1}"/>
            </c:ext>
          </c:extLst>
        </c:ser>
        <c:dLbls>
          <c:showLegendKey val="0"/>
          <c:showVal val="0"/>
          <c:showCatName val="0"/>
          <c:showSerName val="0"/>
          <c:showPercent val="0"/>
          <c:showBubbleSize val="0"/>
        </c:dLbls>
        <c:gapWidth val="122"/>
        <c:axId val="380281352"/>
        <c:axId val="380279784"/>
      </c:barChart>
      <c:catAx>
        <c:axId val="380281352"/>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a:solidFill>
                      <a:srgbClr val="003366"/>
                    </a:solidFill>
                  </a:rPr>
                  <a:t>Industry changes,</a:t>
                </a:r>
                <a:r>
                  <a:rPr lang="en-US" b="1" baseline="0" dirty="0">
                    <a:solidFill>
                      <a:srgbClr val="003366"/>
                    </a:solidFill>
                  </a:rPr>
                  <a:t> June 2020</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80279784"/>
        <c:crosses val="autoZero"/>
        <c:auto val="1"/>
        <c:lblAlgn val="ctr"/>
        <c:lblOffset val="1000"/>
        <c:noMultiLvlLbl val="0"/>
      </c:catAx>
      <c:valAx>
        <c:axId val="380279784"/>
        <c:scaling>
          <c:orientation val="minMax"/>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80281352"/>
        <c:crosses val="autoZero"/>
        <c:crossBetween val="between"/>
        <c:majorUnit val="30000"/>
      </c:valAx>
      <c:spPr>
        <a:noFill/>
        <a:ln w="3175">
          <a:solidFill>
            <a:srgbClr val="000000"/>
          </a:solidFill>
        </a:ln>
        <a:effectLst/>
      </c:spPr>
    </c:plotArea>
    <c:legend>
      <c:legendPos val="b"/>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0599805495111E-2"/>
          <c:y val="6.2537700095256707E-2"/>
          <c:w val="0.85588969060942743"/>
          <c:h val="0.77169903582236021"/>
        </c:manualLayout>
      </c:layout>
      <c:areaChart>
        <c:grouping val="stacked"/>
        <c:varyColors val="0"/>
        <c:ser>
          <c:idx val="0"/>
          <c:order val="0"/>
          <c:tx>
            <c:strRef>
              <c:f>Sheet1!$B$1</c:f>
              <c:strCache>
                <c:ptCount val="1"/>
                <c:pt idx="0">
                  <c:v>Western Area 1</c:v>
                </c:pt>
              </c:strCache>
            </c:strRef>
          </c:tx>
          <c:spPr>
            <a:solidFill>
              <a:srgbClr val="003366"/>
            </a:solidFill>
            <a:ln>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10993</c:v>
                </c:pt>
                <c:pt idx="1">
                  <c:v>11207</c:v>
                </c:pt>
                <c:pt idx="2">
                  <c:v>10967</c:v>
                </c:pt>
                <c:pt idx="3">
                  <c:v>11009</c:v>
                </c:pt>
                <c:pt idx="4">
                  <c:v>11117</c:v>
                </c:pt>
                <c:pt idx="5">
                  <c:v>11256</c:v>
                </c:pt>
                <c:pt idx="6">
                  <c:v>10931</c:v>
                </c:pt>
                <c:pt idx="7">
                  <c:v>11189</c:v>
                </c:pt>
                <c:pt idx="8">
                  <c:v>12245</c:v>
                </c:pt>
                <c:pt idx="9">
                  <c:v>13761</c:v>
                </c:pt>
                <c:pt idx="10">
                  <c:v>14468</c:v>
                </c:pt>
                <c:pt idx="11">
                  <c:v>14111</c:v>
                </c:pt>
                <c:pt idx="12">
                  <c:v>13695</c:v>
                </c:pt>
              </c:numCache>
            </c:numRef>
          </c:val>
          <c:extLst>
            <c:ext xmlns:c16="http://schemas.microsoft.com/office/drawing/2014/chart" uri="{C3380CC4-5D6E-409C-BE32-E72D297353CC}">
              <c16:uniqueId val="{00000000-3145-4E51-B258-6DEDE4F5766E}"/>
            </c:ext>
          </c:extLst>
        </c:ser>
        <c:ser>
          <c:idx val="1"/>
          <c:order val="1"/>
          <c:tx>
            <c:strRef>
              <c:f>Sheet1!$C$1</c:f>
              <c:strCache>
                <c:ptCount val="1"/>
                <c:pt idx="0">
                  <c:v>South Central Area 2</c:v>
                </c:pt>
              </c:strCache>
            </c:strRef>
          </c:tx>
          <c:spPr>
            <a:solidFill>
              <a:srgbClr val="ECF1F4"/>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23101</c:v>
                </c:pt>
                <c:pt idx="1">
                  <c:v>24675</c:v>
                </c:pt>
                <c:pt idx="2">
                  <c:v>25808</c:v>
                </c:pt>
                <c:pt idx="3">
                  <c:v>25007</c:v>
                </c:pt>
                <c:pt idx="4">
                  <c:v>26329</c:v>
                </c:pt>
                <c:pt idx="5">
                  <c:v>28325</c:v>
                </c:pt>
                <c:pt idx="6">
                  <c:v>28359</c:v>
                </c:pt>
                <c:pt idx="7">
                  <c:v>30713</c:v>
                </c:pt>
                <c:pt idx="8">
                  <c:v>31689</c:v>
                </c:pt>
                <c:pt idx="9">
                  <c:v>32714</c:v>
                </c:pt>
                <c:pt idx="10">
                  <c:v>31456</c:v>
                </c:pt>
                <c:pt idx="11">
                  <c:v>33416</c:v>
                </c:pt>
                <c:pt idx="12">
                  <c:v>32983</c:v>
                </c:pt>
              </c:numCache>
            </c:numRef>
          </c:val>
          <c:extLst>
            <c:ext xmlns:c16="http://schemas.microsoft.com/office/drawing/2014/chart" uri="{C3380CC4-5D6E-409C-BE32-E72D297353CC}">
              <c16:uniqueId val="{00000001-3145-4E51-B258-6DEDE4F5766E}"/>
            </c:ext>
          </c:extLst>
        </c:ser>
        <c:ser>
          <c:idx val="2"/>
          <c:order val="2"/>
          <c:tx>
            <c:strRef>
              <c:f>Sheet1!$D$1</c:f>
              <c:strCache>
                <c:ptCount val="1"/>
                <c:pt idx="0">
                  <c:v>North Central Area 3</c:v>
                </c:pt>
              </c:strCache>
            </c:strRef>
          </c:tx>
          <c:spPr>
            <a:solidFill>
              <a:srgbClr val="CC6600"/>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0">
                  <c:v>17301</c:v>
                </c:pt>
                <c:pt idx="1">
                  <c:v>16857</c:v>
                </c:pt>
                <c:pt idx="2">
                  <c:v>18948</c:v>
                </c:pt>
                <c:pt idx="3">
                  <c:v>18209</c:v>
                </c:pt>
                <c:pt idx="4">
                  <c:v>18593</c:v>
                </c:pt>
                <c:pt idx="5">
                  <c:v>18903</c:v>
                </c:pt>
                <c:pt idx="6">
                  <c:v>18612</c:v>
                </c:pt>
                <c:pt idx="7">
                  <c:v>20117</c:v>
                </c:pt>
                <c:pt idx="8">
                  <c:v>20086</c:v>
                </c:pt>
                <c:pt idx="9">
                  <c:v>19759</c:v>
                </c:pt>
                <c:pt idx="10">
                  <c:v>19761</c:v>
                </c:pt>
                <c:pt idx="11">
                  <c:v>19539</c:v>
                </c:pt>
                <c:pt idx="12">
                  <c:v>17757</c:v>
                </c:pt>
              </c:numCache>
            </c:numRef>
          </c:val>
          <c:extLst>
            <c:ext xmlns:c16="http://schemas.microsoft.com/office/drawing/2014/chart" uri="{C3380CC4-5D6E-409C-BE32-E72D297353CC}">
              <c16:uniqueId val="{00000002-3145-4E51-B258-6DEDE4F5766E}"/>
            </c:ext>
          </c:extLst>
        </c:ser>
        <c:ser>
          <c:idx val="3"/>
          <c:order val="3"/>
          <c:tx>
            <c:strRef>
              <c:f>Sheet1!$E$1</c:f>
              <c:strCache>
                <c:ptCount val="1"/>
                <c:pt idx="0">
                  <c:v>Columbia Basin Area 4</c:v>
                </c:pt>
              </c:strCache>
            </c:strRef>
          </c:tx>
          <c:spPr>
            <a:solidFill>
              <a:srgbClr val="6C7728"/>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9741</c:v>
                </c:pt>
                <c:pt idx="1">
                  <c:v>9819</c:v>
                </c:pt>
                <c:pt idx="2">
                  <c:v>10400</c:v>
                </c:pt>
                <c:pt idx="3">
                  <c:v>10190</c:v>
                </c:pt>
                <c:pt idx="4">
                  <c:v>10531</c:v>
                </c:pt>
                <c:pt idx="5">
                  <c:v>11874</c:v>
                </c:pt>
                <c:pt idx="6">
                  <c:v>11915</c:v>
                </c:pt>
                <c:pt idx="7">
                  <c:v>12743</c:v>
                </c:pt>
                <c:pt idx="8">
                  <c:v>12690</c:v>
                </c:pt>
                <c:pt idx="9">
                  <c:v>12308</c:v>
                </c:pt>
                <c:pt idx="10">
                  <c:v>12631</c:v>
                </c:pt>
                <c:pt idx="11">
                  <c:v>12759</c:v>
                </c:pt>
                <c:pt idx="12">
                  <c:v>12423</c:v>
                </c:pt>
              </c:numCache>
            </c:numRef>
          </c:val>
          <c:extLst>
            <c:ext xmlns:c16="http://schemas.microsoft.com/office/drawing/2014/chart" uri="{C3380CC4-5D6E-409C-BE32-E72D297353CC}">
              <c16:uniqueId val="{00000003-3145-4E51-B258-6DEDE4F5766E}"/>
            </c:ext>
          </c:extLst>
        </c:ser>
        <c:ser>
          <c:idx val="4"/>
          <c:order val="4"/>
          <c:tx>
            <c:strRef>
              <c:f>Sheet1!$F$1</c:f>
              <c:strCache>
                <c:ptCount val="1"/>
                <c:pt idx="0">
                  <c:v>South Eastern Area 5</c:v>
                </c:pt>
              </c:strCache>
            </c:strRef>
          </c:tx>
          <c:spPr>
            <a:solidFill>
              <a:srgbClr val="CCCC99"/>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0">
                  <c:v>13236</c:v>
                </c:pt>
                <c:pt idx="1">
                  <c:v>13409</c:v>
                </c:pt>
                <c:pt idx="2">
                  <c:v>14494</c:v>
                </c:pt>
                <c:pt idx="3">
                  <c:v>14301</c:v>
                </c:pt>
                <c:pt idx="4">
                  <c:v>13961</c:v>
                </c:pt>
                <c:pt idx="5">
                  <c:v>15792</c:v>
                </c:pt>
                <c:pt idx="6">
                  <c:v>15608</c:v>
                </c:pt>
                <c:pt idx="7">
                  <c:v>15777</c:v>
                </c:pt>
                <c:pt idx="8">
                  <c:v>16218</c:v>
                </c:pt>
                <c:pt idx="9">
                  <c:v>16072</c:v>
                </c:pt>
                <c:pt idx="10">
                  <c:v>16720</c:v>
                </c:pt>
                <c:pt idx="11">
                  <c:v>16954</c:v>
                </c:pt>
                <c:pt idx="12">
                  <c:v>16317</c:v>
                </c:pt>
              </c:numCache>
            </c:numRef>
          </c:val>
          <c:extLst>
            <c:ext xmlns:c16="http://schemas.microsoft.com/office/drawing/2014/chart" uri="{C3380CC4-5D6E-409C-BE32-E72D297353CC}">
              <c16:uniqueId val="{00000004-3145-4E51-B258-6DEDE4F5766E}"/>
            </c:ext>
          </c:extLst>
        </c:ser>
        <c:ser>
          <c:idx val="5"/>
          <c:order val="5"/>
          <c:tx>
            <c:strRef>
              <c:f>Sheet1!$G$1</c:f>
              <c:strCache>
                <c:ptCount val="1"/>
                <c:pt idx="0">
                  <c:v>Eastern Area 6</c:v>
                </c:pt>
              </c:strCache>
            </c:strRef>
          </c:tx>
          <c:spPr>
            <a:solidFill>
              <a:srgbClr val="9B3236"/>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Sheet1!$G$2:$G$14</c:f>
              <c:numCache>
                <c:formatCode>General</c:formatCode>
                <c:ptCount val="13"/>
                <c:pt idx="0">
                  <c:v>1384</c:v>
                </c:pt>
                <c:pt idx="1">
                  <c:v>1428</c:v>
                </c:pt>
                <c:pt idx="2">
                  <c:v>1468</c:v>
                </c:pt>
                <c:pt idx="3">
                  <c:v>1480</c:v>
                </c:pt>
                <c:pt idx="4">
                  <c:v>1512</c:v>
                </c:pt>
                <c:pt idx="5">
                  <c:v>1597</c:v>
                </c:pt>
                <c:pt idx="6">
                  <c:v>1621</c:v>
                </c:pt>
                <c:pt idx="7">
                  <c:v>1669</c:v>
                </c:pt>
                <c:pt idx="8">
                  <c:v>2063</c:v>
                </c:pt>
                <c:pt idx="9">
                  <c:v>2481</c:v>
                </c:pt>
                <c:pt idx="10">
                  <c:v>2775</c:v>
                </c:pt>
                <c:pt idx="11">
                  <c:v>2855</c:v>
                </c:pt>
                <c:pt idx="12">
                  <c:v>2872</c:v>
                </c:pt>
              </c:numCache>
            </c:numRef>
          </c:val>
          <c:extLst>
            <c:ext xmlns:c16="http://schemas.microsoft.com/office/drawing/2014/chart" uri="{C3380CC4-5D6E-409C-BE32-E72D297353CC}">
              <c16:uniqueId val="{00000005-3145-4E51-B258-6DEDE4F5766E}"/>
            </c:ext>
          </c:extLst>
        </c:ser>
        <c:dLbls>
          <c:showLegendKey val="0"/>
          <c:showVal val="0"/>
          <c:showCatName val="0"/>
          <c:showSerName val="0"/>
          <c:showPercent val="0"/>
          <c:showBubbleSize val="0"/>
        </c:dLbls>
        <c:axId val="357258920"/>
        <c:axId val="357258136"/>
      </c:areaChart>
      <c:catAx>
        <c:axId val="357258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357258136"/>
        <c:crosses val="autoZero"/>
        <c:auto val="1"/>
        <c:lblAlgn val="ctr"/>
        <c:lblOffset val="100"/>
        <c:noMultiLvlLbl val="0"/>
      </c:catAx>
      <c:valAx>
        <c:axId val="357258136"/>
        <c:scaling>
          <c:orientation val="minMax"/>
        </c:scaling>
        <c:delete val="0"/>
        <c:axPos val="l"/>
        <c:majorGridlines>
          <c:spPr>
            <a:ln w="9525" cap="flat" cmpd="sng" algn="ctr">
              <a:solidFill>
                <a:schemeClr val="bg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357258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64573539678556E-2"/>
          <c:y val="4.3774194631100896E-2"/>
          <c:w val="0.90318622482380895"/>
          <c:h val="0.71457816815440245"/>
        </c:manualLayout>
      </c:layout>
      <c:lineChart>
        <c:grouping val="standard"/>
        <c:varyColors val="0"/>
        <c:ser>
          <c:idx val="0"/>
          <c:order val="0"/>
          <c:tx>
            <c:strRef>
              <c:f>Sheet1!$B$1</c:f>
              <c:strCache>
                <c:ptCount val="1"/>
                <c:pt idx="0">
                  <c:v>Apple orchards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1-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2-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3-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4-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05-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06-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07-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08-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01-C96D-447A-BB51-BFB36C28F0A6}"/>
                </c:ext>
              </c:extLst>
            </c:dLbl>
            <c:dLbl>
              <c:idx val="11"/>
              <c:delete val="1"/>
              <c:extLst>
                <c:ext xmlns:c15="http://schemas.microsoft.com/office/drawing/2012/chart" uri="{CE6537A1-D6FC-4f65-9D91-7224C49458BB}"/>
                <c:ext xmlns:c16="http://schemas.microsoft.com/office/drawing/2014/chart" uri="{C3380CC4-5D6E-409C-BE32-E72D297353CC}">
                  <c16:uniqueId val="{00000000-5DE7-4A97-95F9-7112919C07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20841</c:v>
                </c:pt>
                <c:pt idx="1">
                  <c:v>21859</c:v>
                </c:pt>
                <c:pt idx="2">
                  <c:v>23851</c:v>
                </c:pt>
                <c:pt idx="3">
                  <c:v>24135</c:v>
                </c:pt>
                <c:pt idx="4">
                  <c:v>23918</c:v>
                </c:pt>
                <c:pt idx="5">
                  <c:v>26393</c:v>
                </c:pt>
                <c:pt idx="6">
                  <c:v>25251</c:v>
                </c:pt>
                <c:pt idx="7">
                  <c:v>27257</c:v>
                </c:pt>
                <c:pt idx="8">
                  <c:v>26730</c:v>
                </c:pt>
                <c:pt idx="9">
                  <c:v>25833</c:v>
                </c:pt>
                <c:pt idx="10">
                  <c:v>25074</c:v>
                </c:pt>
                <c:pt idx="11">
                  <c:v>24225</c:v>
                </c:pt>
                <c:pt idx="12">
                  <c:v>22096</c:v>
                </c:pt>
              </c:numCache>
            </c:numRef>
          </c:val>
          <c:smooth val="0"/>
          <c:extLst>
            <c:ext xmlns:c16="http://schemas.microsoft.com/office/drawing/2014/chart" uri="{C3380CC4-5D6E-409C-BE32-E72D297353CC}">
              <c16:uniqueId val="{00000009-2F4A-4CA0-8A13-FDAE38A0ACE3}"/>
            </c:ext>
          </c:extLst>
        </c:ser>
        <c:ser>
          <c:idx val="1"/>
          <c:order val="1"/>
          <c:tx>
            <c:strRef>
              <c:f>Sheet1!$C$1</c:f>
              <c:strCache>
                <c:ptCount val="1"/>
                <c:pt idx="0">
                  <c:v>Post harvest crop activities</c:v>
                </c:pt>
              </c:strCache>
            </c:strRef>
          </c:tx>
          <c:spPr>
            <a:ln w="28575" cap="rnd">
              <a:solidFill>
                <a:schemeClr val="accent2"/>
              </a:solidFill>
              <a:round/>
            </a:ln>
            <a:effectLst/>
          </c:spPr>
          <c:marker>
            <c:symbol val="none"/>
          </c:marker>
          <c:dLbls>
            <c:dLbl>
              <c:idx val="0"/>
              <c:layout>
                <c:manualLayout>
                  <c:x val="-4.9669749009247026E-2"/>
                  <c:y val="2.8231138556816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0B-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C-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D-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E-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F-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0-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1-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2-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3-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14-2F4A-4CA0-8A13-FDAE38A0ACE3}"/>
                </c:ext>
              </c:extLst>
            </c:dLbl>
            <c:dLbl>
              <c:idx val="11"/>
              <c:delete val="1"/>
              <c:extLst>
                <c:ext xmlns:c15="http://schemas.microsoft.com/office/drawing/2012/chart" uri="{CE6537A1-D6FC-4f65-9D91-7224C49458BB}"/>
                <c:ext xmlns:c16="http://schemas.microsoft.com/office/drawing/2014/chart" uri="{C3380CC4-5D6E-409C-BE32-E72D297353CC}">
                  <c16:uniqueId val="{00000001-5DE7-4A97-95F9-7112919C07F5}"/>
                </c:ext>
              </c:extLst>
            </c:dLbl>
            <c:dLbl>
              <c:idx val="12"/>
              <c:layout>
                <c:manualLayout>
                  <c:x val="-4.2951627033697336E-2"/>
                  <c:y val="-4.6127337602715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7-4A97-95F9-7112919C07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12030</c:v>
                </c:pt>
                <c:pt idx="1">
                  <c:v>11656</c:v>
                </c:pt>
                <c:pt idx="2">
                  <c:v>13038</c:v>
                </c:pt>
                <c:pt idx="3">
                  <c:v>12408</c:v>
                </c:pt>
                <c:pt idx="4">
                  <c:v>12920</c:v>
                </c:pt>
                <c:pt idx="5">
                  <c:v>13857</c:v>
                </c:pt>
                <c:pt idx="6">
                  <c:v>14335</c:v>
                </c:pt>
                <c:pt idx="7">
                  <c:v>14893</c:v>
                </c:pt>
                <c:pt idx="8">
                  <c:v>15187</c:v>
                </c:pt>
                <c:pt idx="9">
                  <c:v>14754</c:v>
                </c:pt>
                <c:pt idx="10">
                  <c:v>15193</c:v>
                </c:pt>
                <c:pt idx="11">
                  <c:v>16062</c:v>
                </c:pt>
                <c:pt idx="12">
                  <c:v>16641</c:v>
                </c:pt>
              </c:numCache>
            </c:numRef>
          </c:val>
          <c:smooth val="0"/>
          <c:extLst>
            <c:ext xmlns:c16="http://schemas.microsoft.com/office/drawing/2014/chart" uri="{C3380CC4-5D6E-409C-BE32-E72D297353CC}">
              <c16:uniqueId val="{00000015-2F4A-4CA0-8A13-FDAE38A0ACE3}"/>
            </c:ext>
          </c:extLst>
        </c:ser>
        <c:ser>
          <c:idx val="2"/>
          <c:order val="2"/>
          <c:tx>
            <c:strRef>
              <c:f>Sheet1!$D$1</c:f>
              <c:strCache>
                <c:ptCount val="1"/>
                <c:pt idx="0">
                  <c:v>Other noncitrus fruit farming</c:v>
                </c:pt>
              </c:strCache>
            </c:strRef>
          </c:tx>
          <c:spPr>
            <a:ln w="28575" cap="rnd">
              <a:solidFill>
                <a:srgbClr val="CC6600"/>
              </a:solidFill>
              <a:round/>
            </a:ln>
            <a:effectLst/>
          </c:spPr>
          <c:marker>
            <c:symbol val="none"/>
          </c:marker>
          <c:dLbls>
            <c:dLbl>
              <c:idx val="0"/>
              <c:layout>
                <c:manualLayout>
                  <c:x val="-3.0528401585204756E-2"/>
                  <c:y val="-3.6735769047057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17-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18-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19-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1A-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1B-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C-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D-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E-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F-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20-2F4A-4CA0-8A13-FDAE38A0ACE3}"/>
                </c:ext>
              </c:extLst>
            </c:dLbl>
            <c:dLbl>
              <c:idx val="11"/>
              <c:delete val="1"/>
              <c:extLst>
                <c:ext xmlns:c15="http://schemas.microsoft.com/office/drawing/2012/chart" uri="{CE6537A1-D6FC-4f65-9D91-7224C49458BB}"/>
                <c:ext xmlns:c16="http://schemas.microsoft.com/office/drawing/2014/chart" uri="{C3380CC4-5D6E-409C-BE32-E72D297353CC}">
                  <c16:uniqueId val="{00000002-5DE7-4A97-95F9-7112919C07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0">
                  <c:v>12613</c:v>
                </c:pt>
                <c:pt idx="1">
                  <c:v>12215</c:v>
                </c:pt>
                <c:pt idx="2">
                  <c:v>13735</c:v>
                </c:pt>
                <c:pt idx="3">
                  <c:v>12601</c:v>
                </c:pt>
                <c:pt idx="4">
                  <c:v>12470</c:v>
                </c:pt>
                <c:pt idx="5">
                  <c:v>13446</c:v>
                </c:pt>
                <c:pt idx="6">
                  <c:v>13088</c:v>
                </c:pt>
                <c:pt idx="7">
                  <c:v>14423</c:v>
                </c:pt>
                <c:pt idx="8">
                  <c:v>14749</c:v>
                </c:pt>
                <c:pt idx="9">
                  <c:v>14052</c:v>
                </c:pt>
                <c:pt idx="10">
                  <c:v>12221</c:v>
                </c:pt>
                <c:pt idx="11">
                  <c:v>12031</c:v>
                </c:pt>
                <c:pt idx="12">
                  <c:v>10451</c:v>
                </c:pt>
              </c:numCache>
            </c:numRef>
          </c:val>
          <c:smooth val="0"/>
          <c:extLst>
            <c:ext xmlns:c16="http://schemas.microsoft.com/office/drawing/2014/chart" uri="{C3380CC4-5D6E-409C-BE32-E72D297353CC}">
              <c16:uniqueId val="{00000021-2F4A-4CA0-8A13-FDAE38A0ACE3}"/>
            </c:ext>
          </c:extLst>
        </c:ser>
        <c:ser>
          <c:idx val="3"/>
          <c:order val="3"/>
          <c:tx>
            <c:strRef>
              <c:f>Sheet1!$E$1</c:f>
              <c:strCache>
                <c:ptCount val="1"/>
                <c:pt idx="0">
                  <c:v>All other miscellaneous crop farming</c:v>
                </c:pt>
              </c:strCache>
            </c:strRef>
          </c:tx>
          <c:spPr>
            <a:ln w="28575" cap="rnd">
              <a:solidFill>
                <a:schemeClr val="accent4"/>
              </a:solidFill>
              <a:round/>
            </a:ln>
            <a:effectLst/>
          </c:spPr>
          <c:marker>
            <c:symbol val="none"/>
          </c:marker>
          <c:dLbls>
            <c:dLbl>
              <c:idx val="0"/>
              <c:layout>
                <c:manualLayout>
                  <c:x val="-4.7556142668428003E-2"/>
                  <c:y val="-1.4115569278408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3-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24-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25-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26-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27-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28-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29-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2A-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2B-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2C-2F4A-4CA0-8A13-FDAE38A0ACE3}"/>
                </c:ext>
              </c:extLst>
            </c:dLbl>
            <c:dLbl>
              <c:idx val="11"/>
              <c:delete val="1"/>
              <c:extLst>
                <c:ext xmlns:c15="http://schemas.microsoft.com/office/drawing/2012/chart" uri="{CE6537A1-D6FC-4f65-9D91-7224C49458BB}"/>
                <c:ext xmlns:c16="http://schemas.microsoft.com/office/drawing/2014/chart" uri="{C3380CC4-5D6E-409C-BE32-E72D297353CC}">
                  <c16:uniqueId val="{00000003-5DE7-4A97-95F9-7112919C07F5}"/>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4479</c:v>
                </c:pt>
                <c:pt idx="1">
                  <c:v>5442</c:v>
                </c:pt>
                <c:pt idx="2">
                  <c:v>4989</c:v>
                </c:pt>
                <c:pt idx="3">
                  <c:v>4512</c:v>
                </c:pt>
                <c:pt idx="4">
                  <c:v>4832</c:v>
                </c:pt>
                <c:pt idx="5">
                  <c:v>4977</c:v>
                </c:pt>
                <c:pt idx="6">
                  <c:v>5207</c:v>
                </c:pt>
                <c:pt idx="7">
                  <c:v>5256</c:v>
                </c:pt>
                <c:pt idx="8">
                  <c:v>5472</c:v>
                </c:pt>
                <c:pt idx="9">
                  <c:v>6485</c:v>
                </c:pt>
                <c:pt idx="10">
                  <c:v>6327</c:v>
                </c:pt>
                <c:pt idx="11">
                  <c:v>6467</c:v>
                </c:pt>
                <c:pt idx="12">
                  <c:v>6566</c:v>
                </c:pt>
              </c:numCache>
            </c:numRef>
          </c:val>
          <c:smooth val="0"/>
          <c:extLst>
            <c:ext xmlns:c16="http://schemas.microsoft.com/office/drawing/2014/chart" uri="{C3380CC4-5D6E-409C-BE32-E72D297353CC}">
              <c16:uniqueId val="{0000002D-2F4A-4CA0-8A13-FDAE38A0ACE3}"/>
            </c:ext>
          </c:extLst>
        </c:ser>
        <c:ser>
          <c:idx val="4"/>
          <c:order val="4"/>
          <c:tx>
            <c:strRef>
              <c:f>Sheet1!$F$1</c:f>
              <c:strCache>
                <c:ptCount val="1"/>
                <c:pt idx="0">
                  <c:v>Other food crops grown under cover</c:v>
                </c:pt>
              </c:strCache>
            </c:strRef>
          </c:tx>
          <c:spPr>
            <a:ln w="28575" cap="rnd">
              <a:solidFill>
                <a:schemeClr val="accent5"/>
              </a:solidFill>
              <a:round/>
            </a:ln>
            <a:effectLst/>
          </c:spPr>
          <c:marker>
            <c:symbol val="none"/>
          </c:marker>
          <c:dLbls>
            <c:dLbl>
              <c:idx val="0"/>
              <c:layout>
                <c:manualLayout>
                  <c:x val="-3.1704095112285335E-2"/>
                  <c:y val="-2.470224623721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F-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30-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31-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32-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33-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34-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35-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36-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37-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00-C96D-447A-BB51-BFB36C28F0A6}"/>
                </c:ext>
              </c:extLst>
            </c:dLbl>
            <c:dLbl>
              <c:idx val="11"/>
              <c:delete val="1"/>
              <c:extLst>
                <c:ext xmlns:c15="http://schemas.microsoft.com/office/drawing/2012/chart" uri="{CE6537A1-D6FC-4f65-9D91-7224C49458BB}"/>
                <c:ext xmlns:c16="http://schemas.microsoft.com/office/drawing/2014/chart" uri="{C3380CC4-5D6E-409C-BE32-E72D297353CC}">
                  <c16:uniqueId val="{00000004-5DE7-4A97-95F9-7112919C07F5}"/>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0">
                  <c:v>50</c:v>
                </c:pt>
                <c:pt idx="1">
                  <c:v>62</c:v>
                </c:pt>
                <c:pt idx="2">
                  <c:v>78</c:v>
                </c:pt>
                <c:pt idx="3">
                  <c:v>82</c:v>
                </c:pt>
                <c:pt idx="4">
                  <c:v>111</c:v>
                </c:pt>
                <c:pt idx="5">
                  <c:v>99</c:v>
                </c:pt>
                <c:pt idx="6">
                  <c:v>90</c:v>
                </c:pt>
                <c:pt idx="7">
                  <c:v>401</c:v>
                </c:pt>
                <c:pt idx="8">
                  <c:v>1870</c:v>
                </c:pt>
                <c:pt idx="9">
                  <c:v>3883</c:v>
                </c:pt>
                <c:pt idx="10">
                  <c:v>5043</c:v>
                </c:pt>
                <c:pt idx="11">
                  <c:v>4977</c:v>
                </c:pt>
                <c:pt idx="12">
                  <c:v>4918</c:v>
                </c:pt>
              </c:numCache>
            </c:numRef>
          </c:val>
          <c:smooth val="0"/>
          <c:extLst>
            <c:ext xmlns:c16="http://schemas.microsoft.com/office/drawing/2014/chart" uri="{C3380CC4-5D6E-409C-BE32-E72D297353CC}">
              <c16:uniqueId val="{00000038-2F4A-4CA0-8A13-FDAE38A0ACE3}"/>
            </c:ext>
          </c:extLst>
        </c:ser>
        <c:dLbls>
          <c:dLblPos val="r"/>
          <c:showLegendKey val="0"/>
          <c:showVal val="1"/>
          <c:showCatName val="0"/>
          <c:showSerName val="0"/>
          <c:showPercent val="0"/>
          <c:showBubbleSize val="0"/>
        </c:dLbls>
        <c:smooth val="0"/>
        <c:axId val="357262056"/>
        <c:axId val="357260096"/>
      </c:lineChart>
      <c:catAx>
        <c:axId val="35726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357260096"/>
        <c:crosses val="autoZero"/>
        <c:auto val="1"/>
        <c:lblAlgn val="ctr"/>
        <c:lblOffset val="100"/>
        <c:noMultiLvlLbl val="0"/>
      </c:catAx>
      <c:valAx>
        <c:axId val="357260096"/>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35726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7385886814524782"/>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Sheet1!$A$2:$A$247</c:f>
              <c:strCache>
                <c:ptCount val="246"/>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strCache>
            </c:strRef>
          </c:cat>
          <c:val>
            <c:numRef>
              <c:f>Sheet1!$F$2:$F$247</c:f>
              <c:numCache>
                <c:formatCode>General</c:formatCode>
                <c:ptCount val="2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numCache>
            </c:numRef>
          </c:val>
          <c:extLst>
            <c:ext xmlns:c16="http://schemas.microsoft.com/office/drawing/2014/chart" uri="{C3380CC4-5D6E-409C-BE32-E72D297353CC}">
              <c16:uniqueId val="{00000000-AA08-4BD5-A3D6-076CE110B0AE}"/>
            </c:ext>
          </c:extLst>
        </c:ser>
        <c:dLbls>
          <c:showLegendKey val="0"/>
          <c:showVal val="0"/>
          <c:showCatName val="0"/>
          <c:showSerName val="0"/>
          <c:showPercent val="0"/>
          <c:showBubbleSize val="0"/>
        </c:dLbls>
        <c:gapWidth val="0"/>
        <c:axId val="380285664"/>
        <c:axId val="380281744"/>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Sheet1!$A$2:$A$247</c:f>
              <c:strCache>
                <c:ptCount val="246"/>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strCache>
            </c:strRef>
          </c:cat>
          <c:val>
            <c:numRef>
              <c:f>Sheet1!$B$2:$B$247</c:f>
              <c:numCache>
                <c:formatCode>0.0%</c:formatCode>
                <c:ptCount val="246"/>
                <c:pt idx="0">
                  <c:v>4.9000000000000002E-2</c:v>
                </c:pt>
                <c:pt idx="1">
                  <c:v>4.9000000000000002E-2</c:v>
                </c:pt>
                <c:pt idx="2">
                  <c:v>0.05</c:v>
                </c:pt>
                <c:pt idx="3">
                  <c:v>0.05</c:v>
                </c:pt>
                <c:pt idx="4">
                  <c:v>5.0999999999999997E-2</c:v>
                </c:pt>
                <c:pt idx="5">
                  <c:v>5.0999999999999997E-2</c:v>
                </c:pt>
                <c:pt idx="6">
                  <c:v>5.2000000000000005E-2</c:v>
                </c:pt>
                <c:pt idx="7">
                  <c:v>5.2999999999999999E-2</c:v>
                </c:pt>
                <c:pt idx="8">
                  <c:v>5.2999999999999999E-2</c:v>
                </c:pt>
                <c:pt idx="9">
                  <c:v>5.2999999999999999E-2</c:v>
                </c:pt>
                <c:pt idx="10">
                  <c:v>5.4000000000000006E-2</c:v>
                </c:pt>
                <c:pt idx="11">
                  <c:v>5.4000000000000006E-2</c:v>
                </c:pt>
                <c:pt idx="12">
                  <c:v>5.5999999999999994E-2</c:v>
                </c:pt>
                <c:pt idx="13">
                  <c:v>5.7000000000000002E-2</c:v>
                </c:pt>
                <c:pt idx="14">
                  <c:v>5.7999999999999996E-2</c:v>
                </c:pt>
                <c:pt idx="15">
                  <c:v>5.9000000000000004E-2</c:v>
                </c:pt>
                <c:pt idx="16">
                  <c:v>0.06</c:v>
                </c:pt>
                <c:pt idx="17">
                  <c:v>6.0999999999999999E-2</c:v>
                </c:pt>
                <c:pt idx="18">
                  <c:v>6.2E-2</c:v>
                </c:pt>
                <c:pt idx="19">
                  <c:v>6.4000000000000001E-2</c:v>
                </c:pt>
                <c:pt idx="20">
                  <c:v>6.6000000000000003E-2</c:v>
                </c:pt>
                <c:pt idx="21">
                  <c:v>6.8000000000000005E-2</c:v>
                </c:pt>
                <c:pt idx="22">
                  <c:v>7.0999999999999994E-2</c:v>
                </c:pt>
                <c:pt idx="23">
                  <c:v>7.2999999999999995E-2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7.2999999999999995E-2</c:v>
                </c:pt>
                <c:pt idx="32">
                  <c:v>7.2999999999999995E-2</c:v>
                </c:pt>
                <c:pt idx="33">
                  <c:v>7.2999999999999995E-2</c:v>
                </c:pt>
                <c:pt idx="34">
                  <c:v>7.2999999999999995E-2</c:v>
                </c:pt>
                <c:pt idx="35">
                  <c:v>7.2999999999999995E-2</c:v>
                </c:pt>
                <c:pt idx="36">
                  <c:v>7.400000000000001E-2</c:v>
                </c:pt>
                <c:pt idx="37">
                  <c:v>7.400000000000001E-2</c:v>
                </c:pt>
                <c:pt idx="38">
                  <c:v>7.4999999999999997E-2</c:v>
                </c:pt>
                <c:pt idx="39">
                  <c:v>7.4999999999999997E-2</c:v>
                </c:pt>
                <c:pt idx="40">
                  <c:v>7.5999999999999998E-2</c:v>
                </c:pt>
                <c:pt idx="41">
                  <c:v>7.5999999999999998E-2</c:v>
                </c:pt>
                <c:pt idx="42">
                  <c:v>7.5999999999999998E-2</c:v>
                </c:pt>
                <c:pt idx="43">
                  <c:v>7.4999999999999997E-2</c:v>
                </c:pt>
                <c:pt idx="44">
                  <c:v>7.400000000000001E-2</c:v>
                </c:pt>
                <c:pt idx="45">
                  <c:v>7.2999999999999995E-2</c:v>
                </c:pt>
                <c:pt idx="46">
                  <c:v>7.2000000000000008E-2</c:v>
                </c:pt>
                <c:pt idx="47">
                  <c:v>7.0000000000000007E-2</c:v>
                </c:pt>
                <c:pt idx="48">
                  <c:v>6.9000000000000006E-2</c:v>
                </c:pt>
                <c:pt idx="49">
                  <c:v>6.8000000000000005E-2</c:v>
                </c:pt>
                <c:pt idx="50">
                  <c:v>6.6000000000000003E-2</c:v>
                </c:pt>
                <c:pt idx="51">
                  <c:v>6.5000000000000002E-2</c:v>
                </c:pt>
                <c:pt idx="52">
                  <c:v>6.4000000000000001E-2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5.5999999999999994E-2</c:v>
                </c:pt>
                <c:pt idx="66">
                  <c:v>5.5999999999999994E-2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5.0999999999999997E-2</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4.5999999999999999E-2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8.900000000000001E-2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5.9000000000000004E-2</c:v>
                </c:pt>
                <c:pt idx="179">
                  <c:v>5.7999999999999996E-2</c:v>
                </c:pt>
                <c:pt idx="180">
                  <c:v>5.7999999999999996E-2</c:v>
                </c:pt>
                <c:pt idx="181">
                  <c:v>5.7000000000000002E-2</c:v>
                </c:pt>
                <c:pt idx="182">
                  <c:v>5.7000000000000002E-2</c:v>
                </c:pt>
                <c:pt idx="183">
                  <c:v>5.7000000000000002E-2</c:v>
                </c:pt>
                <c:pt idx="184">
                  <c:v>5.7000000000000002E-2</c:v>
                </c:pt>
                <c:pt idx="185">
                  <c:v>5.5999999999999994E-2</c:v>
                </c:pt>
                <c:pt idx="186">
                  <c:v>5.5999999999999994E-2</c:v>
                </c:pt>
                <c:pt idx="187">
                  <c:v>5.5999999999999994E-2</c:v>
                </c:pt>
                <c:pt idx="188">
                  <c:v>5.5999999999999994E-2</c:v>
                </c:pt>
                <c:pt idx="189">
                  <c:v>5.5999999999999994E-2</c:v>
                </c:pt>
                <c:pt idx="190">
                  <c:v>5.5999999999999994E-2</c:v>
                </c:pt>
                <c:pt idx="191">
                  <c:v>5.5E-2</c:v>
                </c:pt>
                <c:pt idx="192">
                  <c:v>5.5E-2</c:v>
                </c:pt>
                <c:pt idx="193">
                  <c:v>5.5E-2</c:v>
                </c:pt>
                <c:pt idx="194">
                  <c:v>5.4000000000000006E-2</c:v>
                </c:pt>
                <c:pt idx="195">
                  <c:v>5.4000000000000006E-2</c:v>
                </c:pt>
                <c:pt idx="196">
                  <c:v>5.4000000000000006E-2</c:v>
                </c:pt>
                <c:pt idx="197">
                  <c:v>5.2999999999999999E-2</c:v>
                </c:pt>
                <c:pt idx="198">
                  <c:v>5.2999999999999999E-2</c:v>
                </c:pt>
                <c:pt idx="199">
                  <c:v>5.2000000000000005E-2</c:v>
                </c:pt>
                <c:pt idx="200">
                  <c:v>5.0999999999999997E-2</c:v>
                </c:pt>
                <c:pt idx="201">
                  <c:v>5.0999999999999997E-2</c:v>
                </c:pt>
                <c:pt idx="202">
                  <c:v>0.05</c:v>
                </c:pt>
                <c:pt idx="203">
                  <c:v>4.9000000000000002E-2</c:v>
                </c:pt>
                <c:pt idx="204">
                  <c:v>4.9000000000000002E-2</c:v>
                </c:pt>
                <c:pt idx="205">
                  <c:v>4.8000000000000001E-2</c:v>
                </c:pt>
                <c:pt idx="206">
                  <c:v>4.8000000000000001E-2</c:v>
                </c:pt>
                <c:pt idx="207">
                  <c:v>4.7E-2</c:v>
                </c:pt>
                <c:pt idx="208">
                  <c:v>4.7E-2</c:v>
                </c:pt>
                <c:pt idx="209">
                  <c:v>4.7E-2</c:v>
                </c:pt>
                <c:pt idx="210">
                  <c:v>4.7E-2</c:v>
                </c:pt>
                <c:pt idx="211">
                  <c:v>4.7E-2</c:v>
                </c:pt>
                <c:pt idx="212">
                  <c:v>4.7E-2</c:v>
                </c:pt>
                <c:pt idx="213">
                  <c:v>4.5999999999999999E-2</c:v>
                </c:pt>
                <c:pt idx="214">
                  <c:v>4.5999999999999999E-2</c:v>
                </c:pt>
                <c:pt idx="215">
                  <c:v>4.5999999999999999E-2</c:v>
                </c:pt>
                <c:pt idx="216">
                  <c:v>4.5999999999999999E-2</c:v>
                </c:pt>
                <c:pt idx="217">
                  <c:v>4.4999999999999998E-2</c:v>
                </c:pt>
                <c:pt idx="218">
                  <c:v>4.4999999999999998E-2</c:v>
                </c:pt>
                <c:pt idx="219">
                  <c:v>4.4999999999999998E-2</c:v>
                </c:pt>
                <c:pt idx="220">
                  <c:v>4.4000000000000004E-2</c:v>
                </c:pt>
                <c:pt idx="221">
                  <c:v>4.4000000000000004E-2</c:v>
                </c:pt>
                <c:pt idx="222">
                  <c:v>4.4000000000000004E-2</c:v>
                </c:pt>
                <c:pt idx="223">
                  <c:v>4.4000000000000004E-2</c:v>
                </c:pt>
                <c:pt idx="224">
                  <c:v>4.4000000000000004E-2</c:v>
                </c:pt>
                <c:pt idx="225">
                  <c:v>4.4000000000000004E-2</c:v>
                </c:pt>
                <c:pt idx="226">
                  <c:v>4.4999999999999998E-2</c:v>
                </c:pt>
                <c:pt idx="227">
                  <c:v>4.4999999999999998E-2</c:v>
                </c:pt>
                <c:pt idx="228">
                  <c:v>4.4999999999999998E-2</c:v>
                </c:pt>
                <c:pt idx="229">
                  <c:v>4.4999999999999998E-2</c:v>
                </c:pt>
                <c:pt idx="230">
                  <c:v>4.4999999999999998E-2</c:v>
                </c:pt>
                <c:pt idx="231">
                  <c:v>4.4000000000000004E-2</c:v>
                </c:pt>
                <c:pt idx="232">
                  <c:v>4.4000000000000004E-2</c:v>
                </c:pt>
                <c:pt idx="233">
                  <c:v>4.2999999999999997E-2</c:v>
                </c:pt>
                <c:pt idx="234">
                  <c:v>4.2000000000000003E-2</c:v>
                </c:pt>
                <c:pt idx="235">
                  <c:v>4.2000000000000003E-2</c:v>
                </c:pt>
                <c:pt idx="236">
                  <c:v>4.0999999999999995E-2</c:v>
                </c:pt>
                <c:pt idx="237">
                  <c:v>0.04</c:v>
                </c:pt>
                <c:pt idx="238">
                  <c:v>0.04</c:v>
                </c:pt>
                <c:pt idx="239">
                  <c:v>0.04</c:v>
                </c:pt>
                <c:pt idx="240">
                  <c:v>3.9E-2</c:v>
                </c:pt>
                <c:pt idx="241">
                  <c:v>3.7999999999999999E-2</c:v>
                </c:pt>
                <c:pt idx="242">
                  <c:v>5.0999999999999997E-2</c:v>
                </c:pt>
                <c:pt idx="243">
                  <c:v>0.16300000000000001</c:v>
                </c:pt>
                <c:pt idx="244">
                  <c:v>0.151</c:v>
                </c:pt>
                <c:pt idx="245">
                  <c:v>9.8000000000000004E-2</c:v>
                </c:pt>
              </c:numCache>
            </c:numRef>
          </c:val>
          <c:smooth val="0"/>
          <c:extLst>
            <c:ext xmlns:c16="http://schemas.microsoft.com/office/drawing/2014/chart" uri="{C3380CC4-5D6E-409C-BE32-E72D297353CC}">
              <c16:uniqueId val="{00000001-AA08-4BD5-A3D6-076CE110B0AE}"/>
            </c:ext>
          </c:extLst>
        </c:ser>
        <c:ser>
          <c:idx val="1"/>
          <c:order val="1"/>
          <c:tx>
            <c:strRef>
              <c:f>Sheet1!$C$1</c:f>
              <c:strCache>
                <c:ptCount val="1"/>
                <c:pt idx="0">
                  <c:v>U.S.</c:v>
                </c:pt>
              </c:strCache>
            </c:strRef>
          </c:tx>
          <c:spPr>
            <a:ln w="47625">
              <a:solidFill>
                <a:srgbClr val="003366"/>
              </a:solidFill>
            </a:ln>
          </c:spPr>
          <c:marker>
            <c:symbol val="none"/>
          </c:marker>
          <c:cat>
            <c:strRef>
              <c:f>Sheet1!$A$2:$A$247</c:f>
              <c:strCache>
                <c:ptCount val="246"/>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strCache>
            </c:strRef>
          </c:cat>
          <c:val>
            <c:numRef>
              <c:f>Sheet1!$C$2:$C$247</c:f>
              <c:numCache>
                <c:formatCode>0.0%</c:formatCode>
                <c:ptCount val="246"/>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7.2000000000000008E-2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6.0999999999999999E-2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5.5999999999999994E-2</c:v>
                </c:pt>
                <c:pt idx="185">
                  <c:v>5.2999999999999999E-2</c:v>
                </c:pt>
                <c:pt idx="186">
                  <c:v>5.2000000000000005E-2</c:v>
                </c:pt>
                <c:pt idx="187">
                  <c:v>5.0999999999999997E-2</c:v>
                </c:pt>
                <c:pt idx="188">
                  <c:v>0.05</c:v>
                </c:pt>
                <c:pt idx="189">
                  <c:v>0.05</c:v>
                </c:pt>
                <c:pt idx="190">
                  <c:v>5.0999999999999997E-2</c:v>
                </c:pt>
                <c:pt idx="191">
                  <c:v>0.05</c:v>
                </c:pt>
                <c:pt idx="192">
                  <c:v>4.9000000000000002E-2</c:v>
                </c:pt>
                <c:pt idx="193">
                  <c:v>4.9000000000000002E-2</c:v>
                </c:pt>
                <c:pt idx="194">
                  <c:v>0.05</c:v>
                </c:pt>
                <c:pt idx="195">
                  <c:v>0.05</c:v>
                </c:pt>
                <c:pt idx="196">
                  <c:v>4.8000000000000001E-2</c:v>
                </c:pt>
                <c:pt idx="197">
                  <c:v>4.9000000000000002E-2</c:v>
                </c:pt>
                <c:pt idx="198">
                  <c:v>4.8000000000000001E-2</c:v>
                </c:pt>
                <c:pt idx="199">
                  <c:v>4.9000000000000002E-2</c:v>
                </c:pt>
                <c:pt idx="200">
                  <c:v>0.05</c:v>
                </c:pt>
                <c:pt idx="201">
                  <c:v>4.9000000000000002E-2</c:v>
                </c:pt>
                <c:pt idx="202">
                  <c:v>4.7E-2</c:v>
                </c:pt>
                <c:pt idx="203">
                  <c:v>4.7E-2</c:v>
                </c:pt>
                <c:pt idx="204">
                  <c:v>4.7E-2</c:v>
                </c:pt>
                <c:pt idx="205">
                  <c:v>4.5999999999999999E-2</c:v>
                </c:pt>
                <c:pt idx="206">
                  <c:v>4.4000000000000004E-2</c:v>
                </c:pt>
                <c:pt idx="207">
                  <c:v>4.4000000000000004E-2</c:v>
                </c:pt>
                <c:pt idx="208">
                  <c:v>4.4000000000000004E-2</c:v>
                </c:pt>
                <c:pt idx="209">
                  <c:v>4.2999999999999997E-2</c:v>
                </c:pt>
                <c:pt idx="210">
                  <c:v>4.2999999999999997E-2</c:v>
                </c:pt>
                <c:pt idx="211">
                  <c:v>4.4000000000000004E-2</c:v>
                </c:pt>
                <c:pt idx="212">
                  <c:v>4.2000000000000003E-2</c:v>
                </c:pt>
                <c:pt idx="213">
                  <c:v>4.0999999999999995E-2</c:v>
                </c:pt>
                <c:pt idx="214">
                  <c:v>4.2000000000000003E-2</c:v>
                </c:pt>
                <c:pt idx="215">
                  <c:v>4.0999999999999995E-2</c:v>
                </c:pt>
                <c:pt idx="216">
                  <c:v>4.0999999999999995E-2</c:v>
                </c:pt>
                <c:pt idx="217">
                  <c:v>4.0999999999999995E-2</c:v>
                </c:pt>
                <c:pt idx="218">
                  <c:v>0.04</c:v>
                </c:pt>
                <c:pt idx="219">
                  <c:v>0.04</c:v>
                </c:pt>
                <c:pt idx="220">
                  <c:v>3.7999999999999999E-2</c:v>
                </c:pt>
                <c:pt idx="221">
                  <c:v>0.04</c:v>
                </c:pt>
                <c:pt idx="222">
                  <c:v>3.7999999999999999E-2</c:v>
                </c:pt>
                <c:pt idx="223">
                  <c:v>3.7999999999999999E-2</c:v>
                </c:pt>
                <c:pt idx="224">
                  <c:v>3.7000000000000005E-2</c:v>
                </c:pt>
                <c:pt idx="225">
                  <c:v>3.7999999999999999E-2</c:v>
                </c:pt>
                <c:pt idx="226">
                  <c:v>3.7000000000000005E-2</c:v>
                </c:pt>
                <c:pt idx="227">
                  <c:v>3.9E-2</c:v>
                </c:pt>
                <c:pt idx="228">
                  <c:v>0.04</c:v>
                </c:pt>
                <c:pt idx="229">
                  <c:v>3.7999999999999999E-2</c:v>
                </c:pt>
                <c:pt idx="230">
                  <c:v>3.7999999999999999E-2</c:v>
                </c:pt>
                <c:pt idx="231">
                  <c:v>3.6000000000000004E-2</c:v>
                </c:pt>
                <c:pt idx="232">
                  <c:v>3.6000000000000004E-2</c:v>
                </c:pt>
                <c:pt idx="233">
                  <c:v>3.7000000000000005E-2</c:v>
                </c:pt>
                <c:pt idx="234">
                  <c:v>3.7000000000000005E-2</c:v>
                </c:pt>
                <c:pt idx="235">
                  <c:v>3.7000000000000005E-2</c:v>
                </c:pt>
                <c:pt idx="236">
                  <c:v>3.5000000000000003E-2</c:v>
                </c:pt>
                <c:pt idx="237">
                  <c:v>3.6000000000000004E-2</c:v>
                </c:pt>
                <c:pt idx="238">
                  <c:v>3.5000000000000003E-2</c:v>
                </c:pt>
                <c:pt idx="239">
                  <c:v>3.5000000000000003E-2</c:v>
                </c:pt>
                <c:pt idx="240">
                  <c:v>3.6000000000000004E-2</c:v>
                </c:pt>
                <c:pt idx="241">
                  <c:v>3.5000000000000003E-2</c:v>
                </c:pt>
                <c:pt idx="242">
                  <c:v>4.4000000000000004E-2</c:v>
                </c:pt>
                <c:pt idx="243">
                  <c:v>0.14699999999999999</c:v>
                </c:pt>
                <c:pt idx="244">
                  <c:v>0.13300000000000001</c:v>
                </c:pt>
                <c:pt idx="245">
                  <c:v>0.111</c:v>
                </c:pt>
              </c:numCache>
            </c:numRef>
          </c:val>
          <c:smooth val="0"/>
          <c:extLst>
            <c:ext xmlns:c16="http://schemas.microsoft.com/office/drawing/2014/chart" uri="{C3380CC4-5D6E-409C-BE32-E72D297353CC}">
              <c16:uniqueId val="{00000002-AA08-4BD5-A3D6-076CE110B0AE}"/>
            </c:ext>
          </c:extLst>
        </c:ser>
        <c:ser>
          <c:idx val="2"/>
          <c:order val="2"/>
          <c:tx>
            <c:strRef>
              <c:f>Sheet1!$D$1</c:f>
              <c:strCache>
                <c:ptCount val="1"/>
                <c:pt idx="0">
                  <c:v>Seattle-Bellevue-Everett MSA</c:v>
                </c:pt>
              </c:strCache>
            </c:strRef>
          </c:tx>
          <c:spPr>
            <a:ln w="47625">
              <a:solidFill>
                <a:srgbClr val="6C7728"/>
              </a:solidFill>
            </a:ln>
          </c:spPr>
          <c:marker>
            <c:symbol val="none"/>
          </c:marker>
          <c:cat>
            <c:strRef>
              <c:f>Sheet1!$A$2:$A$247</c:f>
              <c:strCache>
                <c:ptCount val="246"/>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strCache>
            </c:strRef>
          </c:cat>
          <c:val>
            <c:numRef>
              <c:f>Sheet1!$D$2:$D$247</c:f>
              <c:numCache>
                <c:formatCode>0.0%</c:formatCode>
                <c:ptCount val="246"/>
                <c:pt idx="0">
                  <c:v>3.7999999999999999E-2</c:v>
                </c:pt>
                <c:pt idx="1">
                  <c:v>3.7999999999999999E-2</c:v>
                </c:pt>
                <c:pt idx="2">
                  <c:v>3.7000000000000005E-2</c:v>
                </c:pt>
                <c:pt idx="3">
                  <c:v>3.7000000000000005E-2</c:v>
                </c:pt>
                <c:pt idx="4">
                  <c:v>3.7000000000000005E-2</c:v>
                </c:pt>
                <c:pt idx="5">
                  <c:v>3.7999999999999999E-2</c:v>
                </c:pt>
                <c:pt idx="6">
                  <c:v>3.7999999999999999E-2</c:v>
                </c:pt>
                <c:pt idx="7">
                  <c:v>3.7999999999999999E-2</c:v>
                </c:pt>
                <c:pt idx="8">
                  <c:v>3.7999999999999999E-2</c:v>
                </c:pt>
                <c:pt idx="9">
                  <c:v>3.7999999999999999E-2</c:v>
                </c:pt>
                <c:pt idx="10">
                  <c:v>3.9E-2</c:v>
                </c:pt>
                <c:pt idx="11">
                  <c:v>3.9E-2</c:v>
                </c:pt>
                <c:pt idx="12">
                  <c:v>0.04</c:v>
                </c:pt>
                <c:pt idx="13">
                  <c:v>4.2000000000000003E-2</c:v>
                </c:pt>
                <c:pt idx="14">
                  <c:v>4.2999999999999997E-2</c:v>
                </c:pt>
                <c:pt idx="15">
                  <c:v>4.4000000000000004E-2</c:v>
                </c:pt>
                <c:pt idx="16">
                  <c:v>4.5999999999999999E-2</c:v>
                </c:pt>
                <c:pt idx="17">
                  <c:v>4.7E-2</c:v>
                </c:pt>
                <c:pt idx="18">
                  <c:v>4.8000000000000001E-2</c:v>
                </c:pt>
                <c:pt idx="19">
                  <c:v>0.05</c:v>
                </c:pt>
                <c:pt idx="20">
                  <c:v>5.2000000000000005E-2</c:v>
                </c:pt>
                <c:pt idx="21">
                  <c:v>5.4000000000000006E-2</c:v>
                </c:pt>
                <c:pt idx="22">
                  <c:v>5.7000000000000002E-2</c:v>
                </c:pt>
                <c:pt idx="23">
                  <c:v>5.9000000000000004E-2</c:v>
                </c:pt>
                <c:pt idx="24">
                  <c:v>6.0999999999999999E-2</c:v>
                </c:pt>
                <c:pt idx="25">
                  <c:v>6.3E-2</c:v>
                </c:pt>
                <c:pt idx="26">
                  <c:v>6.3E-2</c:v>
                </c:pt>
                <c:pt idx="27">
                  <c:v>6.4000000000000001E-2</c:v>
                </c:pt>
                <c:pt idx="28">
                  <c:v>6.4000000000000001E-2</c:v>
                </c:pt>
                <c:pt idx="29">
                  <c:v>6.4000000000000001E-2</c:v>
                </c:pt>
                <c:pt idx="30">
                  <c:v>6.4000000000000001E-2</c:v>
                </c:pt>
                <c:pt idx="31">
                  <c:v>6.4000000000000001E-2</c:v>
                </c:pt>
                <c:pt idx="32">
                  <c:v>6.4000000000000001E-2</c:v>
                </c:pt>
                <c:pt idx="33">
                  <c:v>6.5000000000000002E-2</c:v>
                </c:pt>
                <c:pt idx="34">
                  <c:v>6.5000000000000002E-2</c:v>
                </c:pt>
                <c:pt idx="35">
                  <c:v>6.5000000000000002E-2</c:v>
                </c:pt>
                <c:pt idx="36">
                  <c:v>6.6000000000000003E-2</c:v>
                </c:pt>
                <c:pt idx="37">
                  <c:v>6.6000000000000003E-2</c:v>
                </c:pt>
                <c:pt idx="38">
                  <c:v>6.6000000000000003E-2</c:v>
                </c:pt>
                <c:pt idx="39">
                  <c:v>6.6000000000000003E-2</c:v>
                </c:pt>
                <c:pt idx="40">
                  <c:v>6.6000000000000003E-2</c:v>
                </c:pt>
                <c:pt idx="41">
                  <c:v>6.5000000000000002E-2</c:v>
                </c:pt>
                <c:pt idx="42">
                  <c:v>6.5000000000000002E-2</c:v>
                </c:pt>
                <c:pt idx="43">
                  <c:v>6.4000000000000001E-2</c:v>
                </c:pt>
                <c:pt idx="44">
                  <c:v>6.2E-2</c:v>
                </c:pt>
                <c:pt idx="45">
                  <c:v>6.0999999999999999E-2</c:v>
                </c:pt>
                <c:pt idx="46">
                  <c:v>5.9000000000000004E-2</c:v>
                </c:pt>
                <c:pt idx="47">
                  <c:v>5.7999999999999996E-2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4.8000000000000001E-2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4.0999999999999995E-2</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8.5999999999999993E-2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7.0000000000000007E-2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4.9000000000000002E-2</c:v>
                </c:pt>
                <c:pt idx="169">
                  <c:v>4.9000000000000002E-2</c:v>
                </c:pt>
                <c:pt idx="170">
                  <c:v>4.9000000000000002E-2</c:v>
                </c:pt>
                <c:pt idx="171">
                  <c:v>4.8000000000000001E-2</c:v>
                </c:pt>
                <c:pt idx="172">
                  <c:v>4.8000000000000001E-2</c:v>
                </c:pt>
                <c:pt idx="173">
                  <c:v>4.7E-2</c:v>
                </c:pt>
                <c:pt idx="174">
                  <c:v>4.5999999999999999E-2</c:v>
                </c:pt>
                <c:pt idx="175">
                  <c:v>4.4999999999999998E-2</c:v>
                </c:pt>
                <c:pt idx="176">
                  <c:v>4.4000000000000004E-2</c:v>
                </c:pt>
                <c:pt idx="177">
                  <c:v>4.2999999999999997E-2</c:v>
                </c:pt>
                <c:pt idx="178">
                  <c:v>4.2999999999999997E-2</c:v>
                </c:pt>
                <c:pt idx="179">
                  <c:v>4.2000000000000003E-2</c:v>
                </c:pt>
                <c:pt idx="180">
                  <c:v>4.4000000000000004E-2</c:v>
                </c:pt>
                <c:pt idx="181">
                  <c:v>4.2999999999999997E-2</c:v>
                </c:pt>
                <c:pt idx="182">
                  <c:v>4.2999999999999997E-2</c:v>
                </c:pt>
                <c:pt idx="183">
                  <c:v>4.2999999999999997E-2</c:v>
                </c:pt>
                <c:pt idx="184">
                  <c:v>4.2999999999999997E-2</c:v>
                </c:pt>
                <c:pt idx="185">
                  <c:v>4.2000000000000003E-2</c:v>
                </c:pt>
                <c:pt idx="186">
                  <c:v>4.2000000000000003E-2</c:v>
                </c:pt>
                <c:pt idx="187">
                  <c:v>4.2000000000000003E-2</c:v>
                </c:pt>
                <c:pt idx="188">
                  <c:v>4.2000000000000003E-2</c:v>
                </c:pt>
                <c:pt idx="189">
                  <c:v>4.2000000000000003E-2</c:v>
                </c:pt>
                <c:pt idx="190">
                  <c:v>4.2000000000000003E-2</c:v>
                </c:pt>
                <c:pt idx="191">
                  <c:v>4.2000000000000003E-2</c:v>
                </c:pt>
                <c:pt idx="192">
                  <c:v>4.2000000000000003E-2</c:v>
                </c:pt>
                <c:pt idx="193">
                  <c:v>4.0999999999999995E-2</c:v>
                </c:pt>
                <c:pt idx="194">
                  <c:v>4.0999999999999995E-2</c:v>
                </c:pt>
                <c:pt idx="195">
                  <c:v>4.0999999999999995E-2</c:v>
                </c:pt>
                <c:pt idx="196">
                  <c:v>0.04</c:v>
                </c:pt>
                <c:pt idx="197">
                  <c:v>0.04</c:v>
                </c:pt>
                <c:pt idx="198">
                  <c:v>3.9E-2</c:v>
                </c:pt>
                <c:pt idx="199">
                  <c:v>3.9E-2</c:v>
                </c:pt>
                <c:pt idx="200">
                  <c:v>3.7999999999999999E-2</c:v>
                </c:pt>
                <c:pt idx="201">
                  <c:v>3.7999999999999999E-2</c:v>
                </c:pt>
                <c:pt idx="202">
                  <c:v>3.7000000000000005E-2</c:v>
                </c:pt>
                <c:pt idx="203">
                  <c:v>3.7000000000000005E-2</c:v>
                </c:pt>
                <c:pt idx="204">
                  <c:v>3.7000000000000005E-2</c:v>
                </c:pt>
                <c:pt idx="205">
                  <c:v>3.6000000000000004E-2</c:v>
                </c:pt>
                <c:pt idx="206">
                  <c:v>3.6000000000000004E-2</c:v>
                </c:pt>
                <c:pt idx="207">
                  <c:v>3.6000000000000004E-2</c:v>
                </c:pt>
                <c:pt idx="208">
                  <c:v>3.6000000000000004E-2</c:v>
                </c:pt>
                <c:pt idx="209">
                  <c:v>3.6000000000000004E-2</c:v>
                </c:pt>
                <c:pt idx="210">
                  <c:v>3.6000000000000004E-2</c:v>
                </c:pt>
                <c:pt idx="211">
                  <c:v>3.6000000000000004E-2</c:v>
                </c:pt>
                <c:pt idx="212">
                  <c:v>3.6000000000000004E-2</c:v>
                </c:pt>
                <c:pt idx="213">
                  <c:v>3.5000000000000003E-2</c:v>
                </c:pt>
                <c:pt idx="214">
                  <c:v>3.5000000000000003E-2</c:v>
                </c:pt>
                <c:pt idx="215">
                  <c:v>3.5000000000000003E-2</c:v>
                </c:pt>
                <c:pt idx="216">
                  <c:v>3.4000000000000002E-2</c:v>
                </c:pt>
                <c:pt idx="217">
                  <c:v>3.4000000000000002E-2</c:v>
                </c:pt>
                <c:pt idx="218">
                  <c:v>3.4000000000000002E-2</c:v>
                </c:pt>
                <c:pt idx="219">
                  <c:v>3.3000000000000002E-2</c:v>
                </c:pt>
                <c:pt idx="220">
                  <c:v>3.3000000000000002E-2</c:v>
                </c:pt>
                <c:pt idx="221">
                  <c:v>3.2000000000000001E-2</c:v>
                </c:pt>
                <c:pt idx="222">
                  <c:v>3.2000000000000001E-2</c:v>
                </c:pt>
                <c:pt idx="223">
                  <c:v>3.2000000000000001E-2</c:v>
                </c:pt>
                <c:pt idx="224">
                  <c:v>3.1E-2</c:v>
                </c:pt>
                <c:pt idx="225">
                  <c:v>3.1E-2</c:v>
                </c:pt>
                <c:pt idx="226">
                  <c:v>3.1E-2</c:v>
                </c:pt>
                <c:pt idx="227">
                  <c:v>3.1E-2</c:v>
                </c:pt>
                <c:pt idx="228">
                  <c:v>3.1E-2</c:v>
                </c:pt>
                <c:pt idx="229">
                  <c:v>3.1E-2</c:v>
                </c:pt>
                <c:pt idx="230">
                  <c:v>0.03</c:v>
                </c:pt>
                <c:pt idx="231">
                  <c:v>0.03</c:v>
                </c:pt>
                <c:pt idx="232">
                  <c:v>2.8999999999999998E-2</c:v>
                </c:pt>
                <c:pt idx="233">
                  <c:v>2.8999999999999998E-2</c:v>
                </c:pt>
                <c:pt idx="234">
                  <c:v>2.7999999999999997E-2</c:v>
                </c:pt>
                <c:pt idx="235">
                  <c:v>2.7999999999999997E-2</c:v>
                </c:pt>
                <c:pt idx="236">
                  <c:v>2.7000000000000003E-2</c:v>
                </c:pt>
                <c:pt idx="237">
                  <c:v>2.7000000000000003E-2</c:v>
                </c:pt>
                <c:pt idx="238">
                  <c:v>2.7000000000000003E-2</c:v>
                </c:pt>
                <c:pt idx="239">
                  <c:v>2.7000000000000003E-2</c:v>
                </c:pt>
                <c:pt idx="240">
                  <c:v>2.6000000000000002E-2</c:v>
                </c:pt>
                <c:pt idx="241">
                  <c:v>2.6000000000000002E-2</c:v>
                </c:pt>
                <c:pt idx="242">
                  <c:v>5.5999999999999994E-2</c:v>
                </c:pt>
                <c:pt idx="243">
                  <c:v>0.14499999999999999</c:v>
                </c:pt>
                <c:pt idx="244">
                  <c:v>0.14499999999999999</c:v>
                </c:pt>
                <c:pt idx="245">
                  <c:v>9.3000000000000013E-2</c:v>
                </c:pt>
              </c:numCache>
            </c:numRef>
          </c:val>
          <c:smooth val="0"/>
          <c:extLst>
            <c:ext xmlns:c16="http://schemas.microsoft.com/office/drawing/2014/chart" uri="{C3380CC4-5D6E-409C-BE32-E72D297353CC}">
              <c16:uniqueId val="{00000003-AA08-4BD5-A3D6-076CE110B0AE}"/>
            </c:ext>
          </c:extLst>
        </c:ser>
        <c:dLbls>
          <c:showLegendKey val="0"/>
          <c:showVal val="0"/>
          <c:showCatName val="0"/>
          <c:showSerName val="0"/>
          <c:showPercent val="0"/>
          <c:showBubbleSize val="0"/>
        </c:dLbls>
        <c:marker val="1"/>
        <c:smooth val="0"/>
        <c:axId val="380282136"/>
        <c:axId val="380283312"/>
      </c:lineChart>
      <c:catAx>
        <c:axId val="380282136"/>
        <c:scaling>
          <c:orientation val="minMax"/>
        </c:scaling>
        <c:delete val="0"/>
        <c:axPos val="b"/>
        <c:numFmt formatCode="General" sourceLinked="0"/>
        <c:majorTickMark val="out"/>
        <c:minorTickMark val="none"/>
        <c:tickLblPos val="nextTo"/>
        <c:txPr>
          <a:bodyPr rot="0"/>
          <a:lstStyle/>
          <a:p>
            <a:pPr>
              <a:defRPr sz="1400" b="1">
                <a:solidFill>
                  <a:schemeClr val="bg1"/>
                </a:solidFill>
              </a:defRPr>
            </a:pPr>
            <a:endParaRPr lang="en-US"/>
          </a:p>
        </c:txPr>
        <c:crossAx val="380283312"/>
        <c:crosses val="autoZero"/>
        <c:auto val="1"/>
        <c:lblAlgn val="ctr"/>
        <c:lblOffset val="100"/>
        <c:tickLblSkip val="24"/>
        <c:tickMarkSkip val="24"/>
        <c:noMultiLvlLbl val="0"/>
      </c:catAx>
      <c:valAx>
        <c:axId val="380283312"/>
        <c:scaling>
          <c:orientation val="minMax"/>
        </c:scaling>
        <c:delete val="0"/>
        <c:axPos val="l"/>
        <c:majorGridlines>
          <c:spPr>
            <a:ln>
              <a:solidFill>
                <a:schemeClr val="bg1"/>
              </a:solidFill>
            </a:ln>
          </c:spPr>
        </c:majorGridlines>
        <c:title>
          <c:tx>
            <c:rich>
              <a:bodyPr rot="-5400000" vert="horz"/>
              <a:lstStyle/>
              <a:p>
                <a:pPr>
                  <a:defRPr sz="1400">
                    <a:solidFill>
                      <a:schemeClr val="bg1"/>
                    </a:solidFill>
                  </a:defRPr>
                </a:pPr>
                <a:r>
                  <a:rPr lang="en-US" sz="1400" dirty="0">
                    <a:solidFill>
                      <a:schemeClr val="bg1"/>
                    </a:solidFill>
                  </a:rPr>
                  <a:t>Unemployment rate (%)</a:t>
                </a:r>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solidFill>
                  <a:schemeClr val="bg1"/>
                </a:solidFill>
              </a:defRPr>
            </a:pPr>
            <a:endParaRPr lang="en-US"/>
          </a:p>
        </c:txPr>
        <c:crossAx val="380282136"/>
        <c:crosses val="autoZero"/>
        <c:crossBetween val="between"/>
      </c:valAx>
      <c:valAx>
        <c:axId val="380281744"/>
        <c:scaling>
          <c:orientation val="minMax"/>
          <c:max val="1"/>
          <c:min val="0"/>
        </c:scaling>
        <c:delete val="0"/>
        <c:axPos val="r"/>
        <c:numFmt formatCode="General" sourceLinked="1"/>
        <c:majorTickMark val="none"/>
        <c:minorTickMark val="none"/>
        <c:tickLblPos val="none"/>
        <c:crossAx val="380285664"/>
        <c:crosses val="max"/>
        <c:crossBetween val="between"/>
      </c:valAx>
      <c:catAx>
        <c:axId val="380285664"/>
        <c:scaling>
          <c:orientation val="minMax"/>
        </c:scaling>
        <c:delete val="1"/>
        <c:axPos val="b"/>
        <c:numFmt formatCode="General" sourceLinked="1"/>
        <c:majorTickMark val="out"/>
        <c:minorTickMark val="none"/>
        <c:tickLblPos val="nextTo"/>
        <c:crossAx val="380281744"/>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0.32536</cdr:x>
      <cdr:y>0.06254</cdr:y>
    </cdr:to>
    <cdr:sp macro="" textlink="">
      <cdr:nvSpPr>
        <cdr:cNvPr id="12" name="Text Placeholder 3"/>
        <cdr:cNvSpPr>
          <a:spLocks xmlns:a="http://schemas.openxmlformats.org/drawingml/2006/main" noGrp="1"/>
        </cdr:cNvSpPr>
      </cdr:nvSpPr>
      <cdr:spPr>
        <a:xfrm xmlns:a="http://schemas.openxmlformats.org/drawingml/2006/main">
          <a:off x="0" y="0"/>
          <a:ext cx="2246312" cy="304800"/>
        </a:xfrm>
        <a:prstGeom xmlns:a="http://schemas.openxmlformats.org/drawingml/2006/main" prst="rect">
          <a:avLst/>
        </a:prstGeom>
      </cdr:spPr>
      <cdr:txBody>
        <a:bodyPr xmlns:a="http://schemas.openxmlformats.org/drawingml/2006/main" vert="horz"/>
        <a:lstStyle xmlns:a="http://schemas.openxmlformats.org/drawingml/2006/main">
          <a:lvl1pPr marL="0" indent="0" algn="l" rtl="0" eaLnBrk="0" fontAlgn="base" hangingPunct="0">
            <a:spcBef>
              <a:spcPct val="20000"/>
            </a:spcBef>
            <a:spcAft>
              <a:spcPct val="0"/>
            </a:spcAft>
            <a:buNone/>
            <a:defRPr sz="1400">
              <a:solidFill>
                <a:srgbClr val="003366"/>
              </a:solidFill>
              <a:latin typeface="Arial"/>
              <a:ea typeface="ＭＳ Ｐゴシック" charset="-128"/>
              <a:cs typeface="ＭＳ Ｐゴシック" charset="-128"/>
            </a:defRPr>
          </a:lvl1pPr>
          <a:lvl2pPr marL="457200" indent="0" algn="l" rtl="0" eaLnBrk="0" fontAlgn="base" hangingPunct="0">
            <a:spcBef>
              <a:spcPct val="20000"/>
            </a:spcBef>
            <a:spcAft>
              <a:spcPct val="0"/>
            </a:spcAft>
            <a:buNone/>
            <a:defRPr sz="1200">
              <a:solidFill>
                <a:srgbClr val="003366"/>
              </a:solidFill>
              <a:latin typeface="Arial"/>
              <a:ea typeface="ＭＳ Ｐゴシック" charset="-128"/>
            </a:defRPr>
          </a:lvl2pPr>
          <a:lvl3pPr marL="914400" indent="0" algn="l" rtl="0" eaLnBrk="0" fontAlgn="base" hangingPunct="0">
            <a:spcBef>
              <a:spcPct val="20000"/>
            </a:spcBef>
            <a:spcAft>
              <a:spcPct val="0"/>
            </a:spcAft>
            <a:buNone/>
            <a:defRPr sz="1000">
              <a:solidFill>
                <a:srgbClr val="003366"/>
              </a:solidFill>
              <a:latin typeface="Arial"/>
              <a:ea typeface="ＭＳ Ｐゴシック" charset="-128"/>
            </a:defRPr>
          </a:lvl3pPr>
          <a:lvl4pPr marL="1371600" indent="0" algn="l" rtl="0" eaLnBrk="0" fontAlgn="base" hangingPunct="0">
            <a:spcBef>
              <a:spcPct val="20000"/>
            </a:spcBef>
            <a:spcAft>
              <a:spcPct val="0"/>
            </a:spcAft>
            <a:buNone/>
            <a:defRPr sz="900">
              <a:solidFill>
                <a:srgbClr val="003366"/>
              </a:solidFill>
              <a:latin typeface="Arial"/>
              <a:ea typeface="ＭＳ Ｐゴシック" charset="-128"/>
            </a:defRPr>
          </a:lvl4pPr>
          <a:lvl5pPr marL="1828800" indent="0" algn="l" rtl="0" eaLnBrk="0" fontAlgn="base" hangingPunct="0">
            <a:spcBef>
              <a:spcPct val="20000"/>
            </a:spcBef>
            <a:spcAft>
              <a:spcPct val="0"/>
            </a:spcAft>
            <a:buNone/>
            <a:defRPr sz="900">
              <a:solidFill>
                <a:srgbClr val="003366"/>
              </a:solidFill>
              <a:latin typeface="Arial"/>
              <a:ea typeface="ＭＳ Ｐゴシック" charset="-128"/>
            </a:defRPr>
          </a:lvl5pPr>
          <a:lvl6pPr marL="2286000" indent="0" algn="l" rtl="0" fontAlgn="base">
            <a:spcBef>
              <a:spcPct val="20000"/>
            </a:spcBef>
            <a:spcAft>
              <a:spcPct val="0"/>
            </a:spcAft>
            <a:buNone/>
            <a:defRPr sz="900">
              <a:solidFill>
                <a:srgbClr val="003366"/>
              </a:solidFill>
              <a:latin typeface="Arial"/>
              <a:ea typeface="ＭＳ Ｐゴシック" charset="-128"/>
            </a:defRPr>
          </a:lvl6pPr>
          <a:lvl7pPr marL="2743200" indent="0" algn="l" rtl="0" fontAlgn="base">
            <a:spcBef>
              <a:spcPct val="20000"/>
            </a:spcBef>
            <a:spcAft>
              <a:spcPct val="0"/>
            </a:spcAft>
            <a:buNone/>
            <a:defRPr sz="900">
              <a:solidFill>
                <a:srgbClr val="003366"/>
              </a:solidFill>
              <a:latin typeface="Arial"/>
              <a:ea typeface="ＭＳ Ｐゴシック" charset="-128"/>
            </a:defRPr>
          </a:lvl7pPr>
          <a:lvl8pPr marL="3200400" indent="0" algn="l" rtl="0" fontAlgn="base">
            <a:spcBef>
              <a:spcPct val="20000"/>
            </a:spcBef>
            <a:spcAft>
              <a:spcPct val="0"/>
            </a:spcAft>
            <a:buNone/>
            <a:defRPr sz="900">
              <a:solidFill>
                <a:srgbClr val="003366"/>
              </a:solidFill>
              <a:latin typeface="Arial"/>
              <a:ea typeface="ＭＳ Ｐゴシック" charset="-128"/>
            </a:defRPr>
          </a:lvl8pPr>
          <a:lvl9pPr marL="3657600" indent="0" algn="l" rtl="0" fontAlgn="base">
            <a:spcBef>
              <a:spcPct val="20000"/>
            </a:spcBef>
            <a:spcAft>
              <a:spcPct val="0"/>
            </a:spcAft>
            <a:buNone/>
            <a:defRPr sz="900">
              <a:solidFill>
                <a:srgbClr val="003366"/>
              </a:solidFill>
              <a:latin typeface="Arial"/>
              <a:ea typeface="ＭＳ Ｐゴシック" charset="-128"/>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10/19/2020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dirty="0"/>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10/19/2020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dirty="0"/>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measure of state economic conditions is the number of jobs across the state in businesses and government. </a:t>
            </a:r>
          </a:p>
          <a:p>
            <a:endParaRPr lang="en-US" dirty="0"/>
          </a:p>
          <a:p>
            <a:r>
              <a:rPr lang="en-US" dirty="0"/>
              <a:t>On a monthly basis, business establishments and governments are surveyed to generate these estimates.</a:t>
            </a:r>
          </a:p>
          <a:p>
            <a:r>
              <a:rPr lang="en-US" dirty="0"/>
              <a:t> </a:t>
            </a:r>
          </a:p>
          <a:p>
            <a:r>
              <a:rPr lang="en-US" dirty="0"/>
              <a:t>On several charts you will see the words seasonally adjusted. This is done to account for events that regularly occur that influence employment, such as holidays, schools in session and weather.</a:t>
            </a:r>
          </a:p>
          <a:p>
            <a:endParaRPr lang="en-US" dirty="0"/>
          </a:p>
          <a:p>
            <a:r>
              <a:rPr lang="en-US" dirty="0"/>
              <a:t>key points to be gathered from the chart.</a:t>
            </a:r>
          </a:p>
          <a:p>
            <a:endParaRPr lang="en-US" dirty="0"/>
          </a:p>
          <a:p>
            <a:r>
              <a:rPr lang="en-US" dirty="0"/>
              <a:t>554,00 jobs were lost between February 2020 and April 2020.  </a:t>
            </a:r>
          </a:p>
          <a:p>
            <a:r>
              <a:rPr lang="en-US" dirty="0"/>
              <a:t>217,400 jobs were gained between April2020 and June 2020</a:t>
            </a:r>
          </a:p>
          <a:p>
            <a:endParaRPr lang="en-US" b="0" dirty="0">
              <a:solidFill>
                <a:srgbClr val="FF0000"/>
              </a:solidFill>
            </a:endParaRPr>
          </a:p>
          <a:p>
            <a:r>
              <a:rPr lang="en-US" b="0" dirty="0">
                <a:solidFill>
                  <a:srgbClr val="FF0000"/>
                </a:solidFill>
              </a:rPr>
              <a:t>Number of nonfarm</a:t>
            </a:r>
            <a:r>
              <a:rPr lang="en-US" b="0" baseline="0" dirty="0">
                <a:solidFill>
                  <a:srgbClr val="FF0000"/>
                </a:solidFill>
              </a:rPr>
              <a:t> jobs stands at 3,176,900 as of JUNE 2020</a:t>
            </a:r>
            <a:endParaRPr lang="en-US" dirty="0"/>
          </a:p>
          <a:p>
            <a:r>
              <a:rPr lang="en-US" b="1" dirty="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11</a:t>
            </a:fld>
            <a:endParaRPr lang="en-US" dirty="0"/>
          </a:p>
        </p:txBody>
      </p:sp>
    </p:spTree>
    <p:extLst>
      <p:ext uri="{BB962C8B-B14F-4D97-AF65-F5344CB8AC3E}">
        <p14:creationId xmlns:p14="http://schemas.microsoft.com/office/powerpoint/2010/main" val="202610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rate = Employment</a:t>
            </a:r>
            <a:r>
              <a:rPr lang="en-US" baseline="0" dirty="0"/>
              <a:t> as a percent of the civilian non-institutional population – How much of the population is employed?</a:t>
            </a:r>
          </a:p>
          <a:p>
            <a:r>
              <a:rPr lang="en-US" baseline="0" dirty="0"/>
              <a:t>Since 2014 we have seen the employment rate slowly increasing until February 2020. Between February and April the employment rate for WA has dropped from 62.8% to 55.0%.  As of June 2020 the employment to population ratio for WA is at 58.4% compared to 54.6% for the nation.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12</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2019 to June 2020 the state has lost 290,700 nonfarm jobs</a:t>
            </a:r>
          </a:p>
          <a:p>
            <a:r>
              <a:rPr lang="en-US" dirty="0"/>
              <a:t>The</a:t>
            </a:r>
            <a:r>
              <a:rPr lang="en-US" baseline="0" dirty="0"/>
              <a:t> CES nonfarm employment information is released every month. Y/Y = June 2020 to June 2019</a:t>
            </a:r>
          </a:p>
          <a:p>
            <a:endParaRPr lang="en-US" baseline="0" dirty="0"/>
          </a:p>
          <a:p>
            <a:r>
              <a:rPr lang="en-US" baseline="0" dirty="0"/>
              <a:t>Accommodation and food services (down 93,200 jobs Y/Y) and Government (down 39,300 Y/Y) experienced the largest over the year decreases</a:t>
            </a:r>
          </a:p>
          <a:p>
            <a:r>
              <a:rPr lang="en-US" baseline="0" dirty="0"/>
              <a:t>Professional, scientific and technical services was the only super sector with a increase in employment year over year (+3,900)</a:t>
            </a:r>
          </a:p>
          <a:p>
            <a:endParaRPr lang="en-US" baseline="0" dirty="0"/>
          </a:p>
        </p:txBody>
      </p:sp>
      <p:sp>
        <p:nvSpPr>
          <p:cNvPr id="4" name="Slide Number Placeholder 3"/>
          <p:cNvSpPr>
            <a:spLocks noGrp="1"/>
          </p:cNvSpPr>
          <p:nvPr>
            <p:ph type="sldNum" sz="quarter" idx="10"/>
          </p:nvPr>
        </p:nvSpPr>
        <p:spPr/>
        <p:txBody>
          <a:bodyPr/>
          <a:lstStyle/>
          <a:p>
            <a:fld id="{6E18988C-EF3D-9948-9D63-1CA95CB04962}" type="slidenum">
              <a:rPr lang="en-US" smtClean="0"/>
              <a:t>13</a:t>
            </a:fld>
            <a:endParaRPr lang="en-US" dirty="0"/>
          </a:p>
        </p:txBody>
      </p:sp>
    </p:spTree>
    <p:extLst>
      <p:ext uri="{BB962C8B-B14F-4D97-AF65-F5344CB8AC3E}">
        <p14:creationId xmlns:p14="http://schemas.microsoft.com/office/powerpoint/2010/main" val="233228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14</a:t>
            </a:fld>
            <a:endParaRPr lang="en-US" dirty="0"/>
          </a:p>
        </p:txBody>
      </p:sp>
    </p:spTree>
    <p:extLst>
      <p:ext uri="{BB962C8B-B14F-4D97-AF65-F5344CB8AC3E}">
        <p14:creationId xmlns:p14="http://schemas.microsoft.com/office/powerpoint/2010/main" val="22939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a:t>
            </a:r>
            <a:r>
              <a:rPr lang="en-US" baseline="0" dirty="0"/>
              <a:t> </a:t>
            </a:r>
          </a:p>
          <a:p>
            <a:pPr marL="171450" indent="-171450">
              <a:buFont typeface="Arial" panose="020B0604020202020204" pitchFamily="34" charset="0"/>
              <a:buChar char="•"/>
            </a:pPr>
            <a:r>
              <a:rPr lang="en-US" baseline="0" dirty="0"/>
              <a:t>historical average annual area covered employment levels from 2007 to 2019</a:t>
            </a:r>
          </a:p>
          <a:p>
            <a:pPr marL="171450" indent="-171450">
              <a:buFont typeface="Arial" panose="020B0604020202020204" pitchFamily="34" charset="0"/>
              <a:buChar char="•"/>
            </a:pPr>
            <a:r>
              <a:rPr lang="en-US" baseline="0" dirty="0"/>
              <a:t>Agricultural reporting area employment aggregates to the statewide total.</a:t>
            </a:r>
          </a:p>
          <a:p>
            <a:pPr marL="171450" indent="-171450">
              <a:buFont typeface="Arial" panose="020B0604020202020204" pitchFamily="34" charset="0"/>
              <a:buChar char="•"/>
            </a:pPr>
            <a:r>
              <a:rPr lang="en-US" baseline="0" dirty="0"/>
              <a:t>Average annual agricultural employment has a very slight linear trend.</a:t>
            </a:r>
            <a:endParaRPr lang="en-US" dirty="0"/>
          </a:p>
          <a:p>
            <a:endParaRPr lang="en-US" dirty="0"/>
          </a:p>
          <a:p>
            <a:r>
              <a:rPr lang="en-US" dirty="0"/>
              <a:t>Since 2007, total average annual agricultural covered employment in Washington state has grown</a:t>
            </a:r>
            <a:r>
              <a:rPr lang="en-US" baseline="0" dirty="0"/>
              <a:t> from 75,756 to 96,047 in 2019.</a:t>
            </a:r>
          </a:p>
          <a:p>
            <a:endParaRPr lang="en-US" dirty="0"/>
          </a:p>
          <a:p>
            <a:r>
              <a:rPr lang="en-US" dirty="0"/>
              <a:t>Beginning</a:t>
            </a:r>
            <a:r>
              <a:rPr lang="en-US" baseline="0" dirty="0"/>
              <a:t> in 2011, a</a:t>
            </a:r>
            <a:r>
              <a:rPr lang="en-US" dirty="0"/>
              <a:t>gricultural</a:t>
            </a:r>
            <a:r>
              <a:rPr lang="en-US" baseline="0" dirty="0"/>
              <a:t> r</a:t>
            </a:r>
            <a:r>
              <a:rPr lang="en-US" dirty="0"/>
              <a:t>eporting</a:t>
            </a:r>
            <a:r>
              <a:rPr lang="en-US" baseline="0" dirty="0"/>
              <a:t> area South Central area 2 (an aggregation of Yakima and Klickitat counties) has increased the magnitude of it’s employment share of the statewide agricultural sector over time, while the other reporting area’s agricultural employment shares have remained relatively constant.  The agricultural sector in South Central Area 2 has increased average employment by around 10,000 since 2017, an increase of over 43% between 2007 and 2019.  </a:t>
            </a:r>
          </a:p>
          <a:p>
            <a:endParaRPr lang="en-US" baseline="0" dirty="0"/>
          </a:p>
        </p:txBody>
      </p:sp>
      <p:sp>
        <p:nvSpPr>
          <p:cNvPr id="4" name="Slide Number Placeholder 3"/>
          <p:cNvSpPr>
            <a:spLocks noGrp="1"/>
          </p:cNvSpPr>
          <p:nvPr>
            <p:ph type="sldNum" sz="quarter" idx="10"/>
          </p:nvPr>
        </p:nvSpPr>
        <p:spPr/>
        <p:txBody>
          <a:bodyPr/>
          <a:lstStyle/>
          <a:p>
            <a:fld id="{DA754C9B-B635-4C68-A0CA-093A49503A58}" type="slidenum">
              <a:rPr lang="en-US" smtClean="0"/>
              <a:t>15</a:t>
            </a:fld>
            <a:endParaRPr lang="en-US" dirty="0"/>
          </a:p>
        </p:txBody>
      </p:sp>
    </p:spTree>
    <p:extLst>
      <p:ext uri="{BB962C8B-B14F-4D97-AF65-F5344CB8AC3E}">
        <p14:creationId xmlns:p14="http://schemas.microsoft.com/office/powerpoint/2010/main" val="207132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shows:</a:t>
            </a:r>
          </a:p>
          <a:p>
            <a:pPr marL="171450" indent="-171450">
              <a:buFont typeface="Arial" panose="020B0604020202020204" pitchFamily="34" charset="0"/>
              <a:buChar char="•"/>
            </a:pPr>
            <a:r>
              <a:rPr lang="en-US" baseline="0" dirty="0"/>
              <a:t>Historical statewide covered average annual industry employment of the top five largest agricultural industries in Washington state with regard to employment levels.</a:t>
            </a:r>
            <a:endParaRPr lang="en-US" dirty="0"/>
          </a:p>
          <a:p>
            <a:endParaRPr lang="en-US" dirty="0"/>
          </a:p>
          <a:p>
            <a:r>
              <a:rPr lang="en-US" dirty="0"/>
              <a:t>All of the industries presented have seen as least some</a:t>
            </a:r>
            <a:r>
              <a:rPr lang="en-US" baseline="0" dirty="0"/>
              <a:t> historical growth with Apple Orchards having the largest historical level of employment,</a:t>
            </a:r>
            <a:endParaRPr lang="en-US" dirty="0"/>
          </a:p>
          <a:p>
            <a:r>
              <a:rPr lang="en-US" dirty="0"/>
              <a:t>Other food crops grown under</a:t>
            </a:r>
            <a:r>
              <a:rPr lang="en-US" baseline="0" dirty="0"/>
              <a:t> cover shows a steep rise in average annual employment beginning in 2014. This rise could be due to the legalization of recreational marijuana use, which occurred during 2012. </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16</a:t>
            </a:fld>
            <a:endParaRPr lang="en-US" dirty="0"/>
          </a:p>
        </p:txBody>
      </p:sp>
    </p:spTree>
    <p:extLst>
      <p:ext uri="{BB962C8B-B14F-4D97-AF65-F5344CB8AC3E}">
        <p14:creationId xmlns:p14="http://schemas.microsoft.com/office/powerpoint/2010/main" val="98484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this chart compare the unemployment rates for the U.S., the state of Washington</a:t>
            </a:r>
            <a:r>
              <a:rPr lang="en-US" baseline="0" dirty="0"/>
              <a:t> and </a:t>
            </a:r>
            <a:r>
              <a:rPr lang="en-US" dirty="0"/>
              <a:t>the Seattle-Bellevue-Everett MSA</a:t>
            </a:r>
          </a:p>
          <a:p>
            <a:r>
              <a:rPr lang="en-US" dirty="0"/>
              <a:t>The unemployment rate more than doubled for the state from February2020 to April 2020 and have reverted back since April but still remain above unemployment rates during the prior recession, going from a high of 16.3% in April20 to 9.8% in June20.   </a:t>
            </a:r>
          </a:p>
          <a:p>
            <a:endParaRPr lang="en-US" dirty="0"/>
          </a:p>
          <a:p>
            <a:r>
              <a:rPr lang="en-US" dirty="0"/>
              <a:t>State</a:t>
            </a:r>
            <a:r>
              <a:rPr lang="en-US" baseline="0" dirty="0"/>
              <a:t> Unemployment Rate (June 2020) = 9.8%</a:t>
            </a:r>
          </a:p>
          <a:p>
            <a:r>
              <a:rPr lang="en-US" baseline="0" dirty="0"/>
              <a:t>Seattle MSA (Apr20) = 9.3%</a:t>
            </a:r>
          </a:p>
          <a:p>
            <a:r>
              <a:rPr lang="en-US" baseline="0" dirty="0"/>
              <a:t>U.S. (Jun20) = 11.1%</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17</a:t>
            </a:fld>
            <a:endParaRPr lang="en-US" dirty="0"/>
          </a:p>
        </p:txBody>
      </p:sp>
    </p:spTree>
    <p:extLst>
      <p:ext uri="{BB962C8B-B14F-4D97-AF65-F5344CB8AC3E}">
        <p14:creationId xmlns:p14="http://schemas.microsoft.com/office/powerpoint/2010/main" val="239610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Divergent unemployment trends across the state. </a:t>
            </a:r>
            <a:r>
              <a:rPr lang="en-US" dirty="0"/>
              <a:t>In</a:t>
            </a:r>
            <a:r>
              <a:rPr lang="en-US" baseline="0" dirty="0"/>
              <a:t> June 2020, there were 14 counties in April with a UI rate above 10% (not seasonally adjusted) – 6 counties had unemployment rates below 8%.  Eastern counties have not experienced the big increases around the unemployment rate that the westside counties are experiencing </a:t>
            </a:r>
          </a:p>
          <a:p>
            <a:endParaRPr lang="en-US" baseline="0" dirty="0"/>
          </a:p>
          <a:p>
            <a:r>
              <a:rPr lang="en-US" baseline="0" dirty="0"/>
              <a:t>Whitman county had the lowest rate (6.1%)</a:t>
            </a:r>
          </a:p>
          <a:p>
            <a:r>
              <a:rPr lang="en-US" baseline="0" dirty="0"/>
              <a:t>Grays Harbor and Ferry county had the highest unemployment rates (12.4%)</a:t>
            </a:r>
          </a:p>
        </p:txBody>
      </p:sp>
      <p:sp>
        <p:nvSpPr>
          <p:cNvPr id="5" name="Slide Number Placeholder 4"/>
          <p:cNvSpPr>
            <a:spLocks noGrp="1"/>
          </p:cNvSpPr>
          <p:nvPr>
            <p:ph type="sldNum" sz="quarter" idx="10"/>
          </p:nvPr>
        </p:nvSpPr>
        <p:spPr/>
        <p:txBody>
          <a:bodyPr/>
          <a:lstStyle/>
          <a:p>
            <a:fld id="{4BC27833-4EA7-47EF-B851-468675FED348}" type="slidenum">
              <a:rPr lang="en-US" smtClean="0"/>
              <a:t>18</a:t>
            </a:fld>
            <a:endParaRPr lang="en-US" dirty="0"/>
          </a:p>
        </p:txBody>
      </p:sp>
    </p:spTree>
    <p:extLst>
      <p:ext uri="{BB962C8B-B14F-4D97-AF65-F5344CB8AC3E}">
        <p14:creationId xmlns:p14="http://schemas.microsoft.com/office/powerpoint/2010/main" val="35669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alternative measures of labor underutilization</a:t>
            </a:r>
            <a:r>
              <a:rPr lang="en-US" baseline="0" dirty="0"/>
              <a:t> – These broader unemployment rate measures look at different segments of unemployed workers over the past 12 months compared to the same measure over the previous period.  </a:t>
            </a:r>
          </a:p>
          <a:p>
            <a:endParaRPr lang="en-US" dirty="0"/>
          </a:p>
          <a:p>
            <a:r>
              <a:rPr lang="en-US" dirty="0"/>
              <a:t>Definitions for the economic characteristics underlying three broader measures of labor underutilization are worth mentioning here. </a:t>
            </a:r>
          </a:p>
          <a:p>
            <a:r>
              <a:rPr lang="en-US" dirty="0"/>
              <a:t>Discouraged workers (U-4, U-5, and U-6 measures) are persons who are not in the labor force, want and are available for work, and had looked for a job sometime in the prior 12 months. They are not counted as unemployed because they had not searched for work in the prior 4 weeks, for the specific reason that they believed no jobs were available for them. </a:t>
            </a:r>
          </a:p>
          <a:p>
            <a:r>
              <a:rPr lang="en-US" dirty="0"/>
              <a:t>The marginally attached (U-5 and U-6 measures) are a group that includes discouraged workers. The criteria for the marginally attached are the same as for discouraged workers, with the exception that any reason could have been cited for the lack of job search in the prior 4 weeks. Persons employed part time for economic reasons (U-6 measure) are those working less than 35 hours per week who want to work full time, are available to do so, and gave an economic reason (their hours had been cut back or they were unable to find a full-time job) for working part time. These individuals are sometimes referred to as involuntary part-time workers.</a:t>
            </a:r>
          </a:p>
          <a:p>
            <a:endParaRPr lang="en-US" dirty="0"/>
          </a:p>
          <a:p>
            <a:r>
              <a:rPr lang="en-US" dirty="0"/>
              <a:t>Generally, all six measures of labor underutilization move together over time, including across business cycles. Similarly, states that have low unemployment rates tend to have low values for the other five measures; the reverse is true for states with high unemployment rates.</a:t>
            </a:r>
            <a:r>
              <a:rPr lang="en-US" baseline="0" dirty="0"/>
              <a:t> </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19</a:t>
            </a:fld>
            <a:endParaRPr lang="en-US" dirty="0"/>
          </a:p>
        </p:txBody>
      </p:sp>
    </p:spTree>
    <p:extLst>
      <p:ext uri="{BB962C8B-B14F-4D97-AF65-F5344CB8AC3E}">
        <p14:creationId xmlns:p14="http://schemas.microsoft.com/office/powerpoint/2010/main" val="426759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20</a:t>
            </a:fld>
            <a:endParaRPr lang="en-US" dirty="0"/>
          </a:p>
        </p:txBody>
      </p:sp>
    </p:spTree>
    <p:extLst>
      <p:ext uri="{BB962C8B-B14F-4D97-AF65-F5344CB8AC3E}">
        <p14:creationId xmlns:p14="http://schemas.microsoft.com/office/powerpoint/2010/main" val="317939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3</a:t>
            </a:fld>
            <a:endParaRPr lang="en-US" dirty="0"/>
          </a:p>
        </p:txBody>
      </p:sp>
    </p:spTree>
    <p:extLst>
      <p:ext uri="{BB962C8B-B14F-4D97-AF65-F5344CB8AC3E}">
        <p14:creationId xmlns:p14="http://schemas.microsoft.com/office/powerpoint/2010/main" val="29512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dirty="0">
                <a:solidFill>
                  <a:schemeClr val="tx1"/>
                </a:solidFill>
                <a:effectLst/>
                <a:latin typeface="+mn-lt"/>
                <a:ea typeface="+mn-ea"/>
                <a:cs typeface="+mn-cs"/>
              </a:rPr>
              <a:t>Mar 7</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 August 1st</a:t>
            </a:r>
          </a:p>
          <a:p>
            <a:pPr lvl="0"/>
            <a:r>
              <a:rPr lang="en-US" sz="1200" b="0" i="0" u="none" strike="noStrike" kern="1200" dirty="0">
                <a:solidFill>
                  <a:schemeClr val="tx1"/>
                </a:solidFill>
                <a:effectLst/>
                <a:latin typeface="+mn-lt"/>
                <a:ea typeface="+mn-ea"/>
                <a:cs typeface="+mn-cs"/>
              </a:rPr>
              <a:t>State benefits:  $2.9b</a:t>
            </a:r>
          </a:p>
          <a:p>
            <a:pPr lvl="0"/>
            <a:r>
              <a:rPr lang="en-US" sz="1200" b="0" i="0" u="none" strike="noStrike" kern="1200" dirty="0">
                <a:solidFill>
                  <a:schemeClr val="tx1"/>
                </a:solidFill>
                <a:effectLst/>
                <a:latin typeface="+mn-lt"/>
                <a:ea typeface="+mn-ea"/>
                <a:cs typeface="+mn-cs"/>
              </a:rPr>
              <a:t>Federal benefits $6.3b</a:t>
            </a:r>
            <a:endParaRPr lang="en-US" sz="1200" b="1" i="0" u="none" strike="noStrike" kern="1200" dirty="0">
              <a:solidFill>
                <a:schemeClr val="tx1"/>
              </a:solidFill>
              <a:effectLst/>
              <a:latin typeface="+mn-lt"/>
              <a:ea typeface="+mn-ea"/>
              <a:cs typeface="+mn-cs"/>
            </a:endParaRPr>
          </a:p>
          <a:p>
            <a:pPr lvl="0"/>
            <a:endParaRPr lang="en-US" sz="1200" b="1" i="0" u="none" strike="noStrik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total of 1,287,949 distinct individuals have filed for unemployment benefits since March 7th</a:t>
            </a:r>
          </a:p>
          <a:p>
            <a:pPr lvl="0"/>
            <a:r>
              <a:rPr lang="en-US" sz="1200" kern="1200" dirty="0">
                <a:solidFill>
                  <a:schemeClr val="tx1"/>
                </a:solidFill>
                <a:effectLst/>
                <a:latin typeface="+mn-lt"/>
                <a:ea typeface="+mn-ea"/>
                <a:cs typeface="+mn-cs"/>
              </a:rPr>
              <a:t>ESD has paid out over $9.2 billion in benefits</a:t>
            </a:r>
          </a:p>
          <a:p>
            <a:pPr lvl="0"/>
            <a:r>
              <a:rPr lang="en-US" sz="1200" kern="1200" dirty="0">
                <a:solidFill>
                  <a:schemeClr val="tx1"/>
                </a:solidFill>
                <a:effectLst/>
                <a:latin typeface="+mn-lt"/>
                <a:ea typeface="+mn-ea"/>
                <a:cs typeface="+mn-cs"/>
              </a:rPr>
              <a:t>985,689 individuals who have filed an initial claim have been paid</a:t>
            </a:r>
          </a:p>
          <a:p>
            <a:pPr lvl="0"/>
            <a:endParaRPr lang="en-US" sz="1200" b="1" i="0" u="none" strike="noStrike" kern="1200" dirty="0">
              <a:solidFill>
                <a:schemeClr val="tx1"/>
              </a:solidFill>
              <a:effectLst/>
              <a:latin typeface="+mn-lt"/>
              <a:ea typeface="+mn-ea"/>
              <a:cs typeface="+mn-cs"/>
            </a:endParaRP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Claims paid if for all entitlement programs –Source:  UI dashboard – payments by issued date</a:t>
            </a: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Benefit Paid</a:t>
            </a:r>
            <a:r>
              <a:rPr lang="en-US" dirty="0"/>
              <a:t> </a:t>
            </a:r>
            <a:r>
              <a:rPr lang="en-US" b="1" dirty="0"/>
              <a:t>by entitlement (March 7</a:t>
            </a:r>
            <a:r>
              <a:rPr lang="en-US" b="1" baseline="30000" dirty="0"/>
              <a:t>th</a:t>
            </a:r>
            <a:r>
              <a:rPr lang="en-US" b="1" dirty="0"/>
              <a:t> – August 1</a:t>
            </a:r>
            <a:r>
              <a:rPr lang="en-US" b="1" baseline="30000" dirty="0"/>
              <a:t>st</a:t>
            </a:r>
            <a:r>
              <a:rPr lang="en-US" b="1" dirty="0"/>
              <a:t>)</a:t>
            </a:r>
          </a:p>
          <a:p>
            <a:pPr lvl="0"/>
            <a:r>
              <a:rPr lang="en-US" sz="1200" b="0" i="0" u="none" strike="noStrike" kern="1200" dirty="0">
                <a:solidFill>
                  <a:schemeClr val="tx1"/>
                </a:solidFill>
                <a:effectLst/>
                <a:latin typeface="+mn-lt"/>
                <a:ea typeface="+mn-ea"/>
                <a:cs typeface="+mn-cs"/>
              </a:rPr>
              <a:t>-UI</a:t>
            </a:r>
            <a:r>
              <a:rPr lang="en-US" dirty="0"/>
              <a:t> </a:t>
            </a:r>
            <a:r>
              <a:rPr lang="en-US" sz="1200" b="0" i="0" u="none" strike="noStrike" kern="1200" dirty="0">
                <a:solidFill>
                  <a:schemeClr val="tx1"/>
                </a:solidFill>
                <a:effectLst/>
                <a:latin typeface="+mn-lt"/>
                <a:ea typeface="+mn-ea"/>
                <a:cs typeface="+mn-cs"/>
              </a:rPr>
              <a:t> $2,881,473,323 </a:t>
            </a:r>
          </a:p>
          <a:p>
            <a:pPr lvl="0"/>
            <a:r>
              <a:rPr lang="en-US" sz="1200" b="0" i="0" u="none" strike="noStrike" kern="1200" dirty="0">
                <a:solidFill>
                  <a:schemeClr val="tx1"/>
                </a:solidFill>
                <a:effectLst/>
                <a:latin typeface="+mn-lt"/>
                <a:ea typeface="+mn-ea"/>
                <a:cs typeface="+mn-cs"/>
              </a:rPr>
              <a:t>-FPUC</a:t>
            </a:r>
            <a:r>
              <a:rPr lang="en-US" dirty="0"/>
              <a:t> </a:t>
            </a:r>
            <a:r>
              <a:rPr lang="en-US" sz="1200" b="0" i="0" u="none" strike="noStrike" kern="1200" dirty="0">
                <a:solidFill>
                  <a:schemeClr val="tx1"/>
                </a:solidFill>
                <a:effectLst/>
                <a:latin typeface="+mn-lt"/>
                <a:ea typeface="+mn-ea"/>
                <a:cs typeface="+mn-cs"/>
              </a:rPr>
              <a:t> $5,497,258,955 </a:t>
            </a:r>
          </a:p>
          <a:p>
            <a:pPr lvl="0"/>
            <a:r>
              <a:rPr lang="en-US" sz="1200" b="0" i="0" u="none" strike="noStrike" kern="1200" dirty="0">
                <a:solidFill>
                  <a:schemeClr val="tx1"/>
                </a:solidFill>
                <a:effectLst/>
                <a:latin typeface="+mn-lt"/>
                <a:ea typeface="+mn-ea"/>
                <a:cs typeface="+mn-cs"/>
              </a:rPr>
              <a:t>-PEUC  $147,725,794 </a:t>
            </a:r>
          </a:p>
          <a:p>
            <a:pPr lvl="0"/>
            <a:r>
              <a:rPr lang="en-US" sz="1200" b="0" i="0" u="none" strike="noStrike" kern="1200" dirty="0">
                <a:solidFill>
                  <a:schemeClr val="tx1"/>
                </a:solidFill>
                <a:effectLst/>
                <a:latin typeface="+mn-lt"/>
                <a:ea typeface="+mn-ea"/>
                <a:cs typeface="+mn-cs"/>
              </a:rPr>
              <a:t>-PUA</a:t>
            </a:r>
            <a:r>
              <a:rPr lang="en-US" dirty="0"/>
              <a:t> </a:t>
            </a:r>
            <a:r>
              <a:rPr lang="en-US" sz="1200" b="0" i="0" u="none" strike="noStrike" kern="1200" dirty="0">
                <a:solidFill>
                  <a:schemeClr val="tx1"/>
                </a:solidFill>
                <a:effectLst/>
                <a:latin typeface="+mn-lt"/>
                <a:ea typeface="+mn-ea"/>
                <a:cs typeface="+mn-cs"/>
              </a:rPr>
              <a:t> $732,640,371 </a:t>
            </a:r>
          </a:p>
          <a:p>
            <a:pPr lvl="0"/>
            <a:r>
              <a:rPr lang="en-US" sz="1200" b="0" i="0" u="none" strike="noStrike" kern="1200" dirty="0">
                <a:solidFill>
                  <a:schemeClr val="tx1"/>
                </a:solidFill>
                <a:effectLst/>
                <a:latin typeface="+mn-lt"/>
                <a:ea typeface="+mn-ea"/>
                <a:cs typeface="+mn-cs"/>
              </a:rPr>
              <a:t>-RTAA</a:t>
            </a:r>
            <a:r>
              <a:rPr lang="en-US" dirty="0"/>
              <a:t> </a:t>
            </a:r>
            <a:r>
              <a:rPr lang="en-US" sz="1200" b="0" i="0" u="none" strike="noStrike" kern="1200" dirty="0">
                <a:solidFill>
                  <a:schemeClr val="tx1"/>
                </a:solidFill>
                <a:effectLst/>
                <a:latin typeface="+mn-lt"/>
                <a:ea typeface="+mn-ea"/>
                <a:cs typeface="+mn-cs"/>
              </a:rPr>
              <a:t>  $20,382 </a:t>
            </a:r>
          </a:p>
          <a:p>
            <a:pPr lvl="0"/>
            <a:r>
              <a:rPr lang="en-US" sz="1200" b="0" i="0" u="none" strike="noStrike" kern="1200" dirty="0">
                <a:solidFill>
                  <a:schemeClr val="tx1"/>
                </a:solidFill>
                <a:effectLst/>
                <a:latin typeface="+mn-lt"/>
                <a:ea typeface="+mn-ea"/>
                <a:cs typeface="+mn-cs"/>
              </a:rPr>
              <a:t>-TB</a:t>
            </a:r>
            <a:r>
              <a:rPr lang="en-US" dirty="0"/>
              <a:t> </a:t>
            </a:r>
            <a:r>
              <a:rPr lang="en-US" sz="1200" b="0" i="0" u="none" strike="noStrike" kern="1200" dirty="0">
                <a:solidFill>
                  <a:schemeClr val="tx1"/>
                </a:solidFill>
                <a:effectLst/>
                <a:latin typeface="+mn-lt"/>
                <a:ea typeface="+mn-ea"/>
                <a:cs typeface="+mn-cs"/>
              </a:rPr>
              <a:t> $2,459,837  </a:t>
            </a:r>
          </a:p>
          <a:p>
            <a:pPr lvl="0"/>
            <a:r>
              <a:rPr lang="en-US" sz="1200" b="0" i="0" u="none" strike="noStrike" kern="1200" dirty="0">
                <a:solidFill>
                  <a:schemeClr val="tx1"/>
                </a:solidFill>
                <a:effectLst/>
                <a:latin typeface="+mn-lt"/>
                <a:ea typeface="+mn-ea"/>
                <a:cs typeface="+mn-cs"/>
              </a:rPr>
              <a:t>-TRA</a:t>
            </a:r>
            <a:r>
              <a:rPr lang="en-US" dirty="0"/>
              <a:t> </a:t>
            </a:r>
            <a:r>
              <a:rPr lang="en-US" sz="1200" b="0" i="0" u="none" strike="noStrike" kern="1200" dirty="0">
                <a:solidFill>
                  <a:schemeClr val="tx1"/>
                </a:solidFill>
                <a:effectLst/>
                <a:latin typeface="+mn-lt"/>
                <a:ea typeface="+mn-ea"/>
                <a:cs typeface="+mn-cs"/>
              </a:rPr>
              <a:t> $4,005,980 </a:t>
            </a:r>
          </a:p>
          <a:p>
            <a:pPr lvl="0"/>
            <a:r>
              <a:rPr lang="en-US" sz="1200" b="0" i="0" u="none" strike="noStrike" kern="1200" dirty="0">
                <a:solidFill>
                  <a:schemeClr val="tx1"/>
                </a:solidFill>
                <a:effectLst/>
                <a:latin typeface="+mn-lt"/>
                <a:ea typeface="+mn-ea"/>
                <a:cs typeface="+mn-cs"/>
              </a:rPr>
              <a:t>-PEB (</a:t>
            </a:r>
            <a:r>
              <a:rPr lang="en-US" sz="1200" b="0" i="0" u="none" strike="noStrike" kern="1200" dirty="0" err="1">
                <a:solidFill>
                  <a:schemeClr val="tx1"/>
                </a:solidFill>
                <a:effectLst/>
                <a:latin typeface="+mn-lt"/>
                <a:ea typeface="+mn-ea"/>
                <a:cs typeface="+mn-cs"/>
              </a:rPr>
              <a:t>ExtendedBenefits</a:t>
            </a:r>
            <a:r>
              <a:rPr lang="en-US" sz="1200" b="0" i="0" u="none" strike="noStrike" kern="1200" dirty="0">
                <a:solidFill>
                  <a:schemeClr val="tx1"/>
                </a:solidFill>
                <a:effectLst/>
                <a:latin typeface="+mn-lt"/>
                <a:ea typeface="+mn-ea"/>
                <a:cs typeface="+mn-cs"/>
              </a:rPr>
              <a:t>) $ 7,458,418  </a:t>
            </a:r>
            <a:endParaRPr lang="en-US" sz="1200" b="1" i="0" u="none" strike="noStrike"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4</a:t>
            </a:fld>
            <a:endParaRPr lang="en-US"/>
          </a:p>
        </p:txBody>
      </p:sp>
    </p:spTree>
    <p:extLst>
      <p:ext uri="{BB962C8B-B14F-4D97-AF65-F5344CB8AC3E}">
        <p14:creationId xmlns:p14="http://schemas.microsoft.com/office/powerpoint/2010/main" val="125082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ETA 2112</a:t>
            </a:r>
          </a:p>
          <a:p>
            <a:r>
              <a:rPr lang="en-US" dirty="0"/>
              <a:t>August 5</a:t>
            </a:r>
            <a:r>
              <a:rPr lang="en-US" baseline="30000" dirty="0"/>
              <a:t>th</a:t>
            </a:r>
            <a:r>
              <a:rPr lang="en-US" dirty="0"/>
              <a:t> was the unofficial trust fund balance provided by Treasury - $2.6 billion</a:t>
            </a:r>
          </a:p>
          <a:p>
            <a:endParaRPr lang="en-US" dirty="0"/>
          </a:p>
          <a:p>
            <a:r>
              <a:rPr lang="en-US" sz="1200" b="1" kern="1200" dirty="0">
                <a:solidFill>
                  <a:schemeClr val="tx1"/>
                </a:solidFill>
                <a:effectLst/>
                <a:latin typeface="+mn-lt"/>
                <a:ea typeface="+mn-ea"/>
                <a:cs typeface="+mn-cs"/>
              </a:rPr>
              <a:t>Total CARES Act Payments 3-7 to 8-1</a:t>
            </a:r>
          </a:p>
          <a:p>
            <a:r>
              <a:rPr lang="en-US" sz="1200" kern="1200" dirty="0">
                <a:solidFill>
                  <a:schemeClr val="tx1"/>
                </a:solidFill>
                <a:effectLst/>
                <a:latin typeface="+mn-lt"/>
                <a:ea typeface="+mn-ea"/>
                <a:cs typeface="+mn-cs"/>
              </a:rPr>
              <a:t>$2.9 billion paid out of UI trust fund between March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August 1st </a:t>
            </a:r>
          </a:p>
          <a:p>
            <a:endParaRPr lang="en-US" sz="1200"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Benefit Paid</a:t>
            </a:r>
            <a:r>
              <a:rPr lang="en-US" dirty="0"/>
              <a:t> </a:t>
            </a:r>
            <a:r>
              <a:rPr lang="en-US" b="1" dirty="0"/>
              <a:t>by entitlement</a:t>
            </a:r>
          </a:p>
          <a:p>
            <a:pPr lvl="0"/>
            <a:r>
              <a:rPr lang="en-US" sz="1200" b="0" i="0" u="none" strike="noStrike" kern="1200" dirty="0">
                <a:solidFill>
                  <a:schemeClr val="tx1"/>
                </a:solidFill>
                <a:effectLst/>
                <a:latin typeface="+mn-lt"/>
                <a:ea typeface="+mn-ea"/>
                <a:cs typeface="+mn-cs"/>
              </a:rPr>
              <a:t>-UI</a:t>
            </a:r>
            <a:r>
              <a:rPr lang="en-US" dirty="0"/>
              <a:t> </a:t>
            </a:r>
            <a:r>
              <a:rPr lang="en-US" sz="1200" b="0" i="0" u="none" strike="noStrike" kern="1200" dirty="0">
                <a:solidFill>
                  <a:schemeClr val="tx1"/>
                </a:solidFill>
                <a:effectLst/>
                <a:latin typeface="+mn-lt"/>
                <a:ea typeface="+mn-ea"/>
                <a:cs typeface="+mn-cs"/>
              </a:rPr>
              <a:t> $2,881,473,323 </a:t>
            </a:r>
          </a:p>
          <a:p>
            <a:pPr lvl="0"/>
            <a:r>
              <a:rPr lang="en-US" sz="1200" b="0" i="0" u="none" strike="noStrike" kern="1200" dirty="0">
                <a:solidFill>
                  <a:schemeClr val="tx1"/>
                </a:solidFill>
                <a:effectLst/>
                <a:latin typeface="+mn-lt"/>
                <a:ea typeface="+mn-ea"/>
                <a:cs typeface="+mn-cs"/>
              </a:rPr>
              <a:t>-FPUC</a:t>
            </a:r>
            <a:r>
              <a:rPr lang="en-US" dirty="0"/>
              <a:t> </a:t>
            </a:r>
            <a:r>
              <a:rPr lang="en-US" sz="1200" b="0" i="0" u="none" strike="noStrike" kern="1200" dirty="0">
                <a:solidFill>
                  <a:schemeClr val="tx1"/>
                </a:solidFill>
                <a:effectLst/>
                <a:latin typeface="+mn-lt"/>
                <a:ea typeface="+mn-ea"/>
                <a:cs typeface="+mn-cs"/>
              </a:rPr>
              <a:t> $5,497,258,955 </a:t>
            </a:r>
          </a:p>
          <a:p>
            <a:pPr lvl="0"/>
            <a:r>
              <a:rPr lang="en-US" sz="1200" b="0" i="0" u="none" strike="noStrike" kern="1200" dirty="0">
                <a:solidFill>
                  <a:schemeClr val="tx1"/>
                </a:solidFill>
                <a:effectLst/>
                <a:latin typeface="+mn-lt"/>
                <a:ea typeface="+mn-ea"/>
                <a:cs typeface="+mn-cs"/>
              </a:rPr>
              <a:t>-PEUC  $147,725,794 </a:t>
            </a:r>
          </a:p>
          <a:p>
            <a:pPr lvl="0"/>
            <a:r>
              <a:rPr lang="en-US" sz="1200" b="0" i="0" u="none" strike="noStrike" kern="1200" dirty="0">
                <a:solidFill>
                  <a:schemeClr val="tx1"/>
                </a:solidFill>
                <a:effectLst/>
                <a:latin typeface="+mn-lt"/>
                <a:ea typeface="+mn-ea"/>
                <a:cs typeface="+mn-cs"/>
              </a:rPr>
              <a:t>-PUA</a:t>
            </a:r>
            <a:r>
              <a:rPr lang="en-US" dirty="0"/>
              <a:t> </a:t>
            </a:r>
            <a:r>
              <a:rPr lang="en-US" sz="1200" b="0" i="0" u="none" strike="noStrike" kern="1200" dirty="0">
                <a:solidFill>
                  <a:schemeClr val="tx1"/>
                </a:solidFill>
                <a:effectLst/>
                <a:latin typeface="+mn-lt"/>
                <a:ea typeface="+mn-ea"/>
                <a:cs typeface="+mn-cs"/>
              </a:rPr>
              <a:t> $732,640,371 </a:t>
            </a:r>
          </a:p>
          <a:p>
            <a:pPr lvl="0"/>
            <a:r>
              <a:rPr lang="en-US" sz="1200" b="0" i="0" u="none" strike="noStrike" kern="1200" dirty="0">
                <a:solidFill>
                  <a:schemeClr val="tx1"/>
                </a:solidFill>
                <a:effectLst/>
                <a:latin typeface="+mn-lt"/>
                <a:ea typeface="+mn-ea"/>
                <a:cs typeface="+mn-cs"/>
              </a:rPr>
              <a:t>-RTAA</a:t>
            </a:r>
            <a:r>
              <a:rPr lang="en-US" dirty="0"/>
              <a:t> </a:t>
            </a:r>
            <a:r>
              <a:rPr lang="en-US" sz="1200" b="0" i="0" u="none" strike="noStrike" kern="1200" dirty="0">
                <a:solidFill>
                  <a:schemeClr val="tx1"/>
                </a:solidFill>
                <a:effectLst/>
                <a:latin typeface="+mn-lt"/>
                <a:ea typeface="+mn-ea"/>
                <a:cs typeface="+mn-cs"/>
              </a:rPr>
              <a:t>  $20,382 </a:t>
            </a:r>
          </a:p>
          <a:p>
            <a:pPr lvl="0"/>
            <a:r>
              <a:rPr lang="en-US" sz="1200" b="0" i="0" u="none" strike="noStrike" kern="1200" dirty="0">
                <a:solidFill>
                  <a:schemeClr val="tx1"/>
                </a:solidFill>
                <a:effectLst/>
                <a:latin typeface="+mn-lt"/>
                <a:ea typeface="+mn-ea"/>
                <a:cs typeface="+mn-cs"/>
              </a:rPr>
              <a:t>-TB</a:t>
            </a:r>
            <a:r>
              <a:rPr lang="en-US" dirty="0"/>
              <a:t> </a:t>
            </a:r>
            <a:r>
              <a:rPr lang="en-US" sz="1200" b="0" i="0" u="none" strike="noStrike" kern="1200" dirty="0">
                <a:solidFill>
                  <a:schemeClr val="tx1"/>
                </a:solidFill>
                <a:effectLst/>
                <a:latin typeface="+mn-lt"/>
                <a:ea typeface="+mn-ea"/>
                <a:cs typeface="+mn-cs"/>
              </a:rPr>
              <a:t> $2,459,837  </a:t>
            </a:r>
          </a:p>
          <a:p>
            <a:pPr lvl="0"/>
            <a:r>
              <a:rPr lang="en-US" sz="1200" b="0" i="0" u="none" strike="noStrike" kern="1200" dirty="0">
                <a:solidFill>
                  <a:schemeClr val="tx1"/>
                </a:solidFill>
                <a:effectLst/>
                <a:latin typeface="+mn-lt"/>
                <a:ea typeface="+mn-ea"/>
                <a:cs typeface="+mn-cs"/>
              </a:rPr>
              <a:t>-TRA</a:t>
            </a:r>
            <a:r>
              <a:rPr lang="en-US" dirty="0"/>
              <a:t> </a:t>
            </a:r>
            <a:r>
              <a:rPr lang="en-US" sz="1200" b="0" i="0" u="none" strike="noStrike" kern="1200" dirty="0">
                <a:solidFill>
                  <a:schemeClr val="tx1"/>
                </a:solidFill>
                <a:effectLst/>
                <a:latin typeface="+mn-lt"/>
                <a:ea typeface="+mn-ea"/>
                <a:cs typeface="+mn-cs"/>
              </a:rPr>
              <a:t> $4,005,980 </a:t>
            </a:r>
          </a:p>
          <a:p>
            <a:pPr lvl="0"/>
            <a:r>
              <a:rPr lang="en-US" sz="1200" b="0" i="0" u="none" strike="noStrike" kern="1200" dirty="0">
                <a:solidFill>
                  <a:schemeClr val="tx1"/>
                </a:solidFill>
                <a:effectLst/>
                <a:latin typeface="+mn-lt"/>
                <a:ea typeface="+mn-ea"/>
                <a:cs typeface="+mn-cs"/>
              </a:rPr>
              <a:t>-PEB (</a:t>
            </a:r>
            <a:r>
              <a:rPr lang="en-US" sz="1200" b="0" i="0" u="none" strike="noStrike" kern="1200" dirty="0" err="1">
                <a:solidFill>
                  <a:schemeClr val="tx1"/>
                </a:solidFill>
                <a:effectLst/>
                <a:latin typeface="+mn-lt"/>
                <a:ea typeface="+mn-ea"/>
                <a:cs typeface="+mn-cs"/>
              </a:rPr>
              <a:t>ExtendedBenefits</a:t>
            </a:r>
            <a:r>
              <a:rPr lang="en-US" sz="1200" b="0" i="0" u="none" strike="noStrike" kern="1200" dirty="0">
                <a:solidFill>
                  <a:schemeClr val="tx1"/>
                </a:solidFill>
                <a:effectLst/>
                <a:latin typeface="+mn-lt"/>
                <a:ea typeface="+mn-ea"/>
                <a:cs typeface="+mn-cs"/>
              </a:rPr>
              <a:t>) $ 7,458,418  </a:t>
            </a:r>
            <a:endParaRPr lang="en-US" sz="1200" b="1"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UI Trust Fund balance as of August 5th was $2.6 billion.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state portion of the UI that has been paid from 3/1 until 5/20 was $1,428,692,833.01. *This does not include the file that was released last night (since I report as of the previous day). Last night’s file adds an additional $119,791,842.34 – which will be on tomorrow’s report.</a:t>
            </a:r>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5</a:t>
            </a:fld>
            <a:endParaRPr lang="en-US"/>
          </a:p>
        </p:txBody>
      </p:sp>
    </p:spTree>
    <p:extLst>
      <p:ext uri="{BB962C8B-B14F-4D97-AF65-F5344CB8AC3E}">
        <p14:creationId xmlns:p14="http://schemas.microsoft.com/office/powerpoint/2010/main" val="104589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650% higher now (1,000% higher at peak) </a:t>
            </a:r>
          </a:p>
        </p:txBody>
      </p:sp>
      <p:sp>
        <p:nvSpPr>
          <p:cNvPr id="4" name="Slide Number Placeholder 3"/>
          <p:cNvSpPr>
            <a:spLocks noGrp="1"/>
          </p:cNvSpPr>
          <p:nvPr>
            <p:ph type="sldNum" sz="quarter" idx="5"/>
          </p:nvPr>
        </p:nvSpPr>
        <p:spPr/>
        <p:txBody>
          <a:bodyPr/>
          <a:lstStyle/>
          <a:p>
            <a:fld id="{6E18988C-EF3D-9948-9D63-1CA95CB04962}" type="slidenum">
              <a:rPr lang="en-US" smtClean="0"/>
              <a:t>6</a:t>
            </a:fld>
            <a:endParaRPr lang="en-US" dirty="0"/>
          </a:p>
        </p:txBody>
      </p:sp>
    </p:spTree>
    <p:extLst>
      <p:ext uri="{BB962C8B-B14F-4D97-AF65-F5344CB8AC3E}">
        <p14:creationId xmlns:p14="http://schemas.microsoft.com/office/powerpoint/2010/main" val="213585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7</a:t>
            </a:fld>
            <a:endParaRPr lang="en-US" dirty="0"/>
          </a:p>
        </p:txBody>
      </p:sp>
    </p:spTree>
    <p:extLst>
      <p:ext uri="{BB962C8B-B14F-4D97-AF65-F5344CB8AC3E}">
        <p14:creationId xmlns:p14="http://schemas.microsoft.com/office/powerpoint/2010/main" val="81294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8</a:t>
            </a:fld>
            <a:endParaRPr lang="en-US" dirty="0"/>
          </a:p>
        </p:txBody>
      </p:sp>
    </p:spTree>
    <p:extLst>
      <p:ext uri="{BB962C8B-B14F-4D97-AF65-F5344CB8AC3E}">
        <p14:creationId xmlns:p14="http://schemas.microsoft.com/office/powerpoint/2010/main" val="24300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 maximum tax cap is 6.0% for most employers.  </a:t>
            </a:r>
          </a:p>
        </p:txBody>
      </p:sp>
      <p:sp>
        <p:nvSpPr>
          <p:cNvPr id="4" name="Slide Number Placeholder 3"/>
          <p:cNvSpPr>
            <a:spLocks noGrp="1"/>
          </p:cNvSpPr>
          <p:nvPr>
            <p:ph type="sldNum" sz="quarter" idx="5"/>
          </p:nvPr>
        </p:nvSpPr>
        <p:spPr/>
        <p:txBody>
          <a:bodyPr/>
          <a:lstStyle/>
          <a:p>
            <a:fld id="{DA754C9B-B635-4C68-A0CA-093A49503A58}" type="slidenum">
              <a:rPr lang="en-US" smtClean="0"/>
              <a:t>9</a:t>
            </a:fld>
            <a:endParaRPr lang="en-US" dirty="0"/>
          </a:p>
        </p:txBody>
      </p:sp>
    </p:spTree>
    <p:extLst>
      <p:ext uri="{BB962C8B-B14F-4D97-AF65-F5344CB8AC3E}">
        <p14:creationId xmlns:p14="http://schemas.microsoft.com/office/powerpoint/2010/main" val="273303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look at different segments of WA labor market :</a:t>
            </a:r>
          </a:p>
          <a:p>
            <a:endParaRPr lang="en-US" dirty="0"/>
          </a:p>
          <a:p>
            <a:r>
              <a:rPr lang="en-US" dirty="0"/>
              <a:t>554,00 jobs were lost between February 2020 and April 2020.  </a:t>
            </a:r>
          </a:p>
          <a:p>
            <a:r>
              <a:rPr lang="en-US" dirty="0"/>
              <a:t>217,400 jobs were gained between April2020 and June 2020</a:t>
            </a:r>
          </a:p>
          <a:p>
            <a:pPr marL="171450" indent="-171450">
              <a:buFont typeface="Arial" panose="020B0604020202020204" pitchFamily="34" charset="0"/>
              <a:buChar char="•"/>
            </a:pPr>
            <a:endParaRPr lang="en-US" baseline="0" dirty="0"/>
          </a:p>
          <a:p>
            <a:r>
              <a:rPr lang="en-US" baseline="0" dirty="0"/>
              <a:t>Accommodation and food services (down 93,200 jobs Y/Y)</a:t>
            </a:r>
          </a:p>
          <a:p>
            <a:pPr marL="457200" lvl="1" indent="0">
              <a:buFont typeface="Arial" panose="020B0604020202020204" pitchFamily="34" charset="0"/>
              <a:buNone/>
            </a:pPr>
            <a:endParaRPr lang="en-US" baseline="0" dirty="0"/>
          </a:p>
          <a:p>
            <a:pPr marL="0" indent="0">
              <a:buFont typeface="Arial" panose="020B0604020202020204" pitchFamily="34" charset="0"/>
              <a:buNone/>
            </a:pPr>
            <a:r>
              <a:rPr lang="en-US" baseline="0" dirty="0"/>
              <a:t>WA unemployment rate – June 2020 (9.8% -SA)</a:t>
            </a:r>
          </a:p>
          <a:p>
            <a:pPr marL="0" indent="0">
              <a:buFont typeface="Arial" panose="020B0604020202020204" pitchFamily="34" charset="0"/>
              <a:buNone/>
            </a:pPr>
            <a:r>
              <a:rPr lang="en-US" baseline="0" dirty="0"/>
              <a:t>US unemployment rate – June 2020 (11.1% - SA)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10</a:t>
            </a:fld>
            <a:endParaRPr lang="en-US" dirty="0"/>
          </a:p>
        </p:txBody>
      </p:sp>
    </p:spTree>
    <p:extLst>
      <p:ext uri="{BB962C8B-B14F-4D97-AF65-F5344CB8AC3E}">
        <p14:creationId xmlns:p14="http://schemas.microsoft.com/office/powerpoint/2010/main" val="3847536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5.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5.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5.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113179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4005961"/>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74925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8417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9966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99099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244146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41721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8586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45447345"/>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4641438"/>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75538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8836699"/>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581747794"/>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71382479"/>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828890720"/>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934363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935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6115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0572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5523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637428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7203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712656615"/>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4288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16796920"/>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6590117"/>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892222"/>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4109795151"/>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797262057"/>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78769408"/>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392065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7544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3408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17851448"/>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45772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59377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8443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09161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34960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173288051"/>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0184119"/>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3489263"/>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833450142"/>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022222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627781"/>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57494681"/>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456641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814785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1342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996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129510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11451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79373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3477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8381072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191535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8145158"/>
      </p:ext>
    </p:extLst>
  </p:cSld>
  <p:clrMapOvr>
    <a:masterClrMapping/>
  </p:clrMapOvr>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359424"/>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82862024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062061821"/>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6037418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395957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589211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8970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56964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538025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5891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83893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28077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04050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008476124"/>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0895498"/>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005364"/>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97419214"/>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90850733"/>
      </p:ext>
    </p:extLst>
  </p:cSld>
  <p:clrMapOvr>
    <a:masterClrMapping/>
  </p:clrMapOvr>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445203872"/>
      </p:ext>
    </p:extLst>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51385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166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79454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2607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03700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4746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53392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650857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11235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813810998"/>
      </p:ext>
    </p:extLst>
  </p:cSld>
  <p:clrMapOvr>
    <a:masterClrMapping/>
  </p:clrMapOvr>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9356266"/>
      </p:ext>
    </p:extLst>
  </p:cSld>
  <p:clrMapOvr>
    <a:masterClrMapping/>
  </p:clrMapOvr>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932415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57322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5022801"/>
      </p:ext>
    </p:extLst>
  </p:cSld>
  <p:clrMapOvr>
    <a:masterClrMapping/>
  </p:clrMapOvr>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00287346"/>
      </p:ext>
    </p:extLst>
  </p:cSld>
  <p:clrMapOvr>
    <a:masterClrMapping/>
  </p:clrMapOvr>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54720762"/>
      </p:ext>
    </p:extLst>
  </p:cSld>
  <p:clrMapOvr>
    <a:masterClrMapping/>
  </p:clrMapOvr>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202494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98799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2988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22361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55460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5008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298514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12257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93476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24453565"/>
      </p:ext>
    </p:extLst>
  </p:cSld>
  <p:clrMapOvr>
    <a:masterClrMapping/>
  </p:clrMapOvr>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8666619"/>
      </p:ext>
    </p:extLst>
  </p:cSld>
  <p:clrMapOvr>
    <a:masterClrMapping/>
  </p:clrMapOvr>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8577166"/>
      </p:ext>
    </p:extLst>
  </p:cSld>
  <p:clrMapOvr>
    <a:masterClrMapping/>
  </p:clrMapOvr>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20231299"/>
      </p:ext>
    </p:extLst>
  </p:cSld>
  <p:clrMapOvr>
    <a:masterClrMapping/>
  </p:clrMapOvr>
  <p:hf sldNum="0"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184716961"/>
      </p:ext>
    </p:extLst>
  </p:cSld>
  <p:clrMapOvr>
    <a:masterClrMapping/>
  </p:clrMapOvr>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74920859"/>
      </p:ext>
    </p:extLst>
  </p:cSld>
  <p:clrMapOvr>
    <a:masterClrMapping/>
  </p:clrMapOvr>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04594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47866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50900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18475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726104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459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08116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60010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28049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102049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99689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75223071"/>
      </p:ext>
    </p:extLst>
  </p:cSld>
  <p:clrMapOvr>
    <a:masterClrMapping/>
  </p:clrMapOvr>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3961123"/>
      </p:ext>
    </p:extLst>
  </p:cSld>
  <p:clrMapOvr>
    <a:masterClrMapping/>
  </p:clrMapOvr>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956236"/>
      </p:ext>
    </p:extLst>
  </p:cSld>
  <p:clrMapOvr>
    <a:masterClrMapping/>
  </p:clrMapOvr>
  <p:hf sldNum="0"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84537708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89048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246124341"/>
      </p:ext>
    </p:extLst>
  </p:cSld>
  <p:clrMapOvr>
    <a:masterClrMapping/>
  </p:clrMapOvr>
  <p:hf sldNum="0"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7295293"/>
      </p:ext>
    </p:extLst>
  </p:cSld>
  <p:clrMapOvr>
    <a:masterClrMapping/>
  </p:clrMapOvr>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325561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10911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1297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07614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91083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520855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01992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054999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65015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6432946"/>
      </p:ext>
    </p:extLst>
  </p:cSld>
  <p:clrMapOvr>
    <a:masterClrMapping/>
  </p:clrMapOvr>
  <p:hf sldNum="0"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8955525"/>
      </p:ext>
    </p:extLst>
  </p:cSld>
  <p:clrMapOvr>
    <a:masterClrMapping/>
  </p:clrMapOvr>
  <p:hf sldNum="0"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0935585"/>
      </p:ext>
    </p:extLst>
  </p:cSld>
  <p:clrMapOvr>
    <a:masterClrMapping/>
  </p:clrMapOvr>
  <p:hf sldNum="0"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583257284"/>
      </p:ext>
    </p:extLst>
  </p:cSld>
  <p:clrMapOvr>
    <a:masterClrMapping/>
  </p:clrMapOvr>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787912481"/>
      </p:ext>
    </p:extLst>
  </p:cSld>
  <p:clrMapOvr>
    <a:masterClrMapping/>
  </p:clrMapOvr>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16272638"/>
      </p:ext>
    </p:extLst>
  </p:cSld>
  <p:clrMapOvr>
    <a:masterClrMapping/>
  </p:clrMapOvr>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47082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70436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18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0772080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537065096"/>
      </p:ext>
    </p:extLst>
  </p:cSld>
  <p:clrMapOvr>
    <a:masterClrMapping/>
  </p:clrMapOvr>
  <p:hf sldNum="0"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8176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11266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1288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67504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477614161"/>
      </p:ext>
    </p:extLst>
  </p:cSld>
  <p:clrMapOvr>
    <a:masterClrMapping/>
  </p:clrMapOvr>
  <p:hf sldNum="0"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9215477"/>
      </p:ext>
    </p:extLst>
  </p:cSld>
  <p:clrMapOvr>
    <a:masterClrMapping/>
  </p:clrMapOvr>
  <p:hf sldNum="0"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0992619"/>
      </p:ext>
    </p:extLst>
  </p:cSld>
  <p:clrMapOvr>
    <a:masterClrMapping/>
  </p:clrMapOvr>
  <p:hf sldNum="0"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032467774"/>
      </p:ext>
    </p:extLst>
  </p:cSld>
  <p:clrMapOvr>
    <a:masterClrMapping/>
  </p:clrMapOvr>
  <p:hf sldNum="0"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5608896"/>
      </p:ext>
    </p:extLst>
  </p:cSld>
  <p:clrMapOvr>
    <a:masterClrMapping/>
  </p:clrMapOvr>
  <p:hf sldNum="0"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45620833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6604632"/>
      </p:ext>
    </p:extLst>
  </p:cSld>
  <p:clrMapOvr>
    <a:masterClrMapping/>
  </p:clrMapOvr>
  <p:hf sldNum="0"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80818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160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259277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50058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714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25290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61765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235841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1432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64992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4666442"/>
      </p:ext>
    </p:extLst>
  </p:cSld>
  <p:clrMapOvr>
    <a:masterClrMapping/>
  </p:clrMapOvr>
  <p:hf sldNum="0"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007053488"/>
      </p:ext>
    </p:extLst>
  </p:cSld>
  <p:clrMapOvr>
    <a:masterClrMapping/>
  </p:clrMapOvr>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2397911"/>
      </p:ext>
    </p:extLst>
  </p:cSld>
  <p:clrMapOvr>
    <a:masterClrMapping/>
  </p:clrMapOvr>
  <p:hf sldNum="0"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6655298"/>
      </p:ext>
    </p:extLst>
  </p:cSld>
  <p:clrMapOvr>
    <a:masterClrMapping/>
  </p:clrMapOvr>
  <p:hf sldNum="0"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647064559"/>
      </p:ext>
    </p:extLst>
  </p:cSld>
  <p:clrMapOvr>
    <a:masterClrMapping/>
  </p:clrMapOvr>
  <p:hf sldNum="0"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354881714"/>
      </p:ext>
    </p:extLst>
  </p:cSld>
  <p:clrMapOvr>
    <a:masterClrMapping/>
  </p:clrMapOvr>
  <p:hf sldNum="0"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205934672"/>
      </p:ext>
    </p:extLst>
  </p:cSld>
  <p:clrMapOvr>
    <a:masterClrMapping/>
  </p:clrMapOvr>
  <p:hf sldNum="0"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46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81343829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727611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1362774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91654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8451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49523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7364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84858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80707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42929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82550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6537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82196379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20292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11678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22652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391126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1737578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0493041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556632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098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0295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37363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21000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8795020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22927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02977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13295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54159327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816589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12599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7799111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12017341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8769755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629707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821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1943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877931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5520549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72461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99460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659674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057865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9217957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075794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1525232"/>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25950049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183725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23961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8066492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106423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81848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1616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06399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10158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23187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075616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84335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838122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902866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968123"/>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77076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168611874"/>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064045450"/>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488266885"/>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697916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98505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295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10/19/2020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61249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10/19/2020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261864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65813738"/>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10/19/2020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10161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99666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123342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10/19/2020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420800345"/>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7070121"/>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2246450"/>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436749095"/>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00070513"/>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10/19/2020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441023715"/>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10/19/2020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048099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1.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1.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image" Target="../media/image1.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6" Type="http://schemas.openxmlformats.org/officeDocument/2006/relationships/image" Target="../media/image1.pn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1.png"/><Relationship Id="rId2" Type="http://schemas.openxmlformats.org/officeDocument/2006/relationships/slideLayout" Target="../slideLayouts/slideLayout184.xml"/><Relationship Id="rId16" Type="http://schemas.openxmlformats.org/officeDocument/2006/relationships/theme" Target="../theme/theme1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image" Target="../media/image1.pn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theme" Target="../theme/theme15.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6" Type="http://schemas.openxmlformats.org/officeDocument/2006/relationships/image" Target="../media/image1.png"/><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theme" Target="../theme/theme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18" Type="http://schemas.openxmlformats.org/officeDocument/2006/relationships/image" Target="../media/image1.png"/><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theme" Target="../theme/theme17.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image" Target="../media/image1.png"/><Relationship Id="rId2" Type="http://schemas.openxmlformats.org/officeDocument/2006/relationships/slideLayout" Target="../slideLayouts/slideLayout243.xml"/><Relationship Id="rId16" Type="http://schemas.openxmlformats.org/officeDocument/2006/relationships/theme" Target="../theme/theme18.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1.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7398175"/>
      </p:ext>
    </p:extLst>
  </p:cSld>
  <p:clrMap bg1="dk1" tx1="lt1" bg2="dk2" tx2="lt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580186"/>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4512959"/>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1644599"/>
      </p:ext>
    </p:extLst>
  </p:cSld>
  <p:clrMap bg1="dk1" tx1="lt1" bg2="dk2" tx2="lt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9743418"/>
      </p:ext>
    </p:extLst>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9995135"/>
      </p:ext>
    </p:extLst>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7454574"/>
      </p:ext>
    </p:extLst>
  </p:cSld>
  <p:clrMap bg1="dk1" tx1="lt1" bg2="dk2"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4441453"/>
      </p:ext>
    </p:extLst>
  </p:cSld>
  <p:clrMap bg1="dk1" tx1="lt1" bg2="dk2" tx2="lt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7778630"/>
      </p:ext>
    </p:extLst>
  </p:cSld>
  <p:clrMap bg1="dk1" tx1="lt1" bg2="dk2"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095" r:id="rId15"/>
    <p:sldLayoutId id="2147484096"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9611909"/>
      </p:ext>
    </p:extLst>
  </p:cSld>
  <p:clrMap bg1="dk1" tx1="lt1" bg2="dk2"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7612782"/>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9025795"/>
      </p:ext>
    </p:extLst>
  </p:cSld>
  <p:clrMap bg1="dk1" tx1="lt1" bg2="dk2" tx2="lt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3321100"/>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6549637"/>
      </p:ext>
    </p:extLst>
  </p:cSld>
  <p:clrMap bg1="dk1" tx1="lt1" bg2="dk2" tx2="lt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9939506"/>
      </p:ext>
    </p:extLst>
  </p:cSld>
  <p:clrMap bg1="dk1" tx1="lt1" bg2="dk2"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536659"/>
      </p:ext>
    </p:extLst>
  </p:cSld>
  <p:clrMap bg1="dk1" tx1="lt1" bg2="dk2" tx2="lt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3463146"/>
      </p:ext>
    </p:extLst>
  </p:cSld>
  <p:clrMap bg1="dk1" tx1="lt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10/19/2020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937362"/>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4.xml"/><Relationship Id="rId1" Type="http://schemas.openxmlformats.org/officeDocument/2006/relationships/themeOverride" Target="../theme/themeOverride10.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6.xml"/><Relationship Id="rId1" Type="http://schemas.openxmlformats.org/officeDocument/2006/relationships/themeOverride" Target="../theme/themeOverride1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8.xml"/><Relationship Id="rId1" Type="http://schemas.openxmlformats.org/officeDocument/2006/relationships/themeOverride" Target="../theme/themeOverride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2.xml"/><Relationship Id="rId1" Type="http://schemas.openxmlformats.org/officeDocument/2006/relationships/themeOverride" Target="../theme/themeOverride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6.xml"/><Relationship Id="rId1" Type="http://schemas.openxmlformats.org/officeDocument/2006/relationships/themeOverride" Target="../theme/themeOverride1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0.xml"/><Relationship Id="rId1" Type="http://schemas.openxmlformats.org/officeDocument/2006/relationships/themeOverride" Target="../theme/themeOverride1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7.xml"/><Relationship Id="rId1" Type="http://schemas.openxmlformats.org/officeDocument/2006/relationships/themeOverride" Target="../theme/themeOverride1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9.xml"/><Relationship Id="rId1" Type="http://schemas.openxmlformats.org/officeDocument/2006/relationships/themeOverride" Target="../theme/themeOverride1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8.xml"/><Relationship Id="rId1" Type="http://schemas.openxmlformats.org/officeDocument/2006/relationships/themeOverride" Target="../theme/themeOverride18.xml"/><Relationship Id="rId4" Type="http://schemas.openxmlformats.org/officeDocument/2006/relationships/hyperlink" Target="mailto:Steven.ross@ESD.W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4.xml"/><Relationship Id="rId1" Type="http://schemas.openxmlformats.org/officeDocument/2006/relationships/themeOverride" Target="../theme/themeOverride4.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themeOverride" Target="../theme/themeOverride5.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0.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7.xml"/><Relationship Id="rId1" Type="http://schemas.openxmlformats.org/officeDocument/2006/relationships/themeOverride" Target="../theme/themeOverride9.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6689437" y="4303399"/>
            <a:ext cx="5273964" cy="1015663"/>
          </a:xfrm>
          <a:prstGeom prst="rect">
            <a:avLst/>
          </a:prstGeom>
          <a:noFill/>
        </p:spPr>
        <p:txBody>
          <a:bodyPr wrap="square" rtlCol="0">
            <a:spAutoFit/>
          </a:bodyPr>
          <a:lstStyle/>
          <a:p>
            <a:pPr algn="r"/>
            <a:r>
              <a:rPr lang="en-US" sz="2000">
                <a:solidFill>
                  <a:schemeClr val="tx2">
                    <a:lumMod val="75000"/>
                  </a:schemeClr>
                </a:solidFill>
                <a:latin typeface="+mj-lt"/>
              </a:rPr>
              <a:t>August 17, </a:t>
            </a:r>
            <a:r>
              <a:rPr lang="en-US" sz="2000" dirty="0">
                <a:solidFill>
                  <a:schemeClr val="tx2">
                    <a:lumMod val="75000"/>
                  </a:schemeClr>
                </a:solidFill>
                <a:latin typeface="+mj-lt"/>
              </a:rPr>
              <a:t>2020</a:t>
            </a:r>
          </a:p>
          <a:p>
            <a:pPr algn="r"/>
            <a:r>
              <a:rPr lang="en-US" sz="2000" dirty="0">
                <a:solidFill>
                  <a:schemeClr val="tx2">
                    <a:lumMod val="75000"/>
                  </a:schemeClr>
                </a:solidFill>
                <a:latin typeface="+mj-lt"/>
              </a:rPr>
              <a:t>Employment Services Advisory Committee</a:t>
            </a:r>
          </a:p>
        </p:txBody>
      </p:sp>
      <p:sp>
        <p:nvSpPr>
          <p:cNvPr id="2" name="Rectangle 1"/>
          <p:cNvSpPr/>
          <p:nvPr/>
        </p:nvSpPr>
        <p:spPr>
          <a:xfrm>
            <a:off x="-1419875" y="2613992"/>
            <a:ext cx="10116614" cy="1169551"/>
          </a:xfrm>
          <a:prstGeom prst="rect">
            <a:avLst/>
          </a:prstGeom>
        </p:spPr>
        <p:txBody>
          <a:bodyPr wrap="square">
            <a:spAutoFit/>
          </a:bodyPr>
          <a:lstStyle/>
          <a:p>
            <a:pPr algn="r"/>
            <a:r>
              <a:rPr lang="en-US" sz="3500" dirty="0">
                <a:latin typeface="+mj-lt"/>
                <a:ea typeface="+mj-ea"/>
                <a:cs typeface="+mj-cs"/>
              </a:rPr>
              <a:t>Washington’s Trust Fund and</a:t>
            </a:r>
          </a:p>
          <a:p>
            <a:pPr algn="r"/>
            <a:r>
              <a:rPr lang="en-US" sz="3500" dirty="0">
                <a:latin typeface="+mj-lt"/>
                <a:ea typeface="+mj-ea"/>
                <a:cs typeface="+mj-cs"/>
              </a:rPr>
              <a:t>State of the labor market</a:t>
            </a: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Washington’s Labor Market</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
        <p:nvSpPr>
          <p:cNvPr id="5" name="Rectangle 4">
            <a:extLst>
              <a:ext uri="{FF2B5EF4-FFF2-40B4-BE49-F238E27FC236}">
                <a16:creationId xmlns:a16="http://schemas.microsoft.com/office/drawing/2014/main" id="{EA870A20-8DC2-4168-86DA-6A85A24A4152}"/>
              </a:ext>
            </a:extLst>
          </p:cNvPr>
          <p:cNvSpPr/>
          <p:nvPr/>
        </p:nvSpPr>
        <p:spPr>
          <a:xfrm>
            <a:off x="811696" y="2266814"/>
            <a:ext cx="8312426" cy="3170099"/>
          </a:xfrm>
          <a:prstGeom prst="rect">
            <a:avLst/>
          </a:prstGeom>
        </p:spPr>
        <p:txBody>
          <a:bodyPr wrap="square">
            <a:spAutoFit/>
          </a:bodyPr>
          <a:lstStyle/>
          <a:p>
            <a:pPr marL="285750" indent="-285750">
              <a:buSzPct val="125000"/>
              <a:buFont typeface="Wingdings" panose="05000000000000000000" pitchFamily="2" charset="2"/>
              <a:buChar char="§"/>
            </a:pPr>
            <a:r>
              <a:rPr lang="en-US" sz="2000" dirty="0">
                <a:solidFill>
                  <a:schemeClr val="accent2"/>
                </a:solidFill>
              </a:rPr>
              <a:t>From February 2020 through April 2020 554,000 nonfarm jobs have been lost.</a:t>
            </a:r>
          </a:p>
          <a:p>
            <a:pPr marL="285750" indent="-285750">
              <a:buSzPct val="125000"/>
              <a:buFont typeface="Wingdings" panose="05000000000000000000" pitchFamily="2" charset="2"/>
              <a:buChar char="§"/>
            </a:pPr>
            <a:r>
              <a:rPr lang="en-US" sz="2000" dirty="0">
                <a:solidFill>
                  <a:schemeClr val="accent2"/>
                </a:solidFill>
              </a:rPr>
              <a:t>217,400 jobs were gained between April2020 and June 2020</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The accommodation and food services sector has lost the most jobs over the year (-93,200 jobs).</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Divergent unemployment trends across the state.</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Washington Unemployment rate tracking lower than the U.S.</a:t>
            </a:r>
          </a:p>
        </p:txBody>
      </p:sp>
    </p:spTree>
    <p:extLst>
      <p:ext uri="{BB962C8B-B14F-4D97-AF65-F5344CB8AC3E}">
        <p14:creationId xmlns:p14="http://schemas.microsoft.com/office/powerpoint/2010/main" val="1823129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a:t>Nonfarm employment in Washington</a:t>
            </a:r>
            <a:endParaRPr lang="en-US" sz="3100" b="1" dirty="0">
              <a:solidFill>
                <a:srgbClr val="003A3F"/>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931118258"/>
              </p:ext>
            </p:extLst>
          </p:nvPr>
        </p:nvGraphicFramePr>
        <p:xfrm>
          <a:off x="205868" y="1835068"/>
          <a:ext cx="10324804" cy="487618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701331" y="6474156"/>
            <a:ext cx="7829341" cy="253916"/>
          </a:xfrm>
          <a:prstGeom prst="rect">
            <a:avLst/>
          </a:prstGeom>
        </p:spPr>
        <p:txBody>
          <a:bodyPr wrap="square">
            <a:spAutoFit/>
          </a:bodyPr>
          <a:lstStyle/>
          <a:p>
            <a:r>
              <a:rPr lang="en-US" sz="1050" i="1" dirty="0">
                <a:solidFill>
                  <a:schemeClr val="bg1">
                    <a:lumMod val="50000"/>
                  </a:schemeClr>
                </a:solidFill>
              </a:rPr>
              <a:t>Source: Employment Security Department/WITS, U.S. Bureau of Labor Statistics, Current Employment Statistics, Seasonally Adjusted</a:t>
            </a:r>
          </a:p>
        </p:txBody>
      </p:sp>
    </p:spTree>
    <p:extLst>
      <p:ext uri="{BB962C8B-B14F-4D97-AF65-F5344CB8AC3E}">
        <p14:creationId xmlns:p14="http://schemas.microsoft.com/office/powerpoint/2010/main" val="3752845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2469" y="0"/>
            <a:ext cx="8229600" cy="1447800"/>
          </a:xfrm>
          <a:prstGeom prst="rect">
            <a:avLst/>
          </a:prstGeom>
        </p:spPr>
        <p:txBody>
          <a:bodyPr anchor="ctr">
            <a:normAutofit/>
          </a:bodyPr>
          <a:lstStyle/>
          <a:p>
            <a:pPr algn="ctr"/>
            <a:r>
              <a:rPr lang="en-US" sz="3200" b="1" dirty="0">
                <a:solidFill>
                  <a:srgbClr val="003A3F"/>
                </a:solidFill>
              </a:rPr>
              <a:t>Employment rates</a:t>
            </a:r>
          </a:p>
        </p:txBody>
      </p:sp>
      <p:sp>
        <p:nvSpPr>
          <p:cNvPr id="5" name="TextBox 4"/>
          <p:cNvSpPr txBox="1"/>
          <p:nvPr/>
        </p:nvSpPr>
        <p:spPr>
          <a:xfrm>
            <a:off x="2143380" y="1117153"/>
            <a:ext cx="8229600" cy="836126"/>
          </a:xfrm>
          <a:prstGeom prst="rect">
            <a:avLst/>
          </a:prstGeom>
          <a:noFill/>
        </p:spPr>
        <p:txBody>
          <a:bodyPr wrap="square" rtlCol="0">
            <a:spAutoFit/>
          </a:bodyPr>
          <a:lstStyle/>
          <a:p>
            <a:pPr algn="ctr">
              <a:lnSpc>
                <a:spcPts val="2900"/>
              </a:lnSpc>
              <a:spcAft>
                <a:spcPts val="400"/>
              </a:spcAft>
            </a:pPr>
            <a:r>
              <a:rPr lang="en-US" sz="2800" b="1" dirty="0">
                <a:solidFill>
                  <a:srgbClr val="CC6600"/>
                </a:solidFill>
                <a:latin typeface="+mj-lt"/>
                <a:ea typeface="+mj-ea"/>
                <a:cs typeface="+mj-cs"/>
              </a:rPr>
              <a:t>Employment rates for both the nation and Washington dropped below 60 percent</a:t>
            </a: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solidFill>
                  <a:schemeClr val="bg1"/>
                </a:solidFill>
              </a:rPr>
              <a:t>Source: Employment Security Department/LMPA; U.S. Bureau of Labor Statistics, Local Area Unemployment Statistics – Seasonally Adjusted. U.S. recessions are shaded in gray.</a:t>
            </a:r>
          </a:p>
        </p:txBody>
      </p:sp>
      <p:pic>
        <p:nvPicPr>
          <p:cNvPr id="8" name="Picture 7">
            <a:extLst>
              <a:ext uri="{FF2B5EF4-FFF2-40B4-BE49-F238E27FC236}">
                <a16:creationId xmlns:a16="http://schemas.microsoft.com/office/drawing/2014/main" id="{4890F18A-9956-4F2B-B29C-5FBD3BFBDED0}"/>
              </a:ext>
            </a:extLst>
          </p:cNvPr>
          <p:cNvPicPr>
            <a:picLocks noChangeAspect="1"/>
          </p:cNvPicPr>
          <p:nvPr/>
        </p:nvPicPr>
        <p:blipFill>
          <a:blip r:embed="rId4"/>
          <a:stretch>
            <a:fillRect/>
          </a:stretch>
        </p:blipFill>
        <p:spPr>
          <a:xfrm>
            <a:off x="1168199" y="2130462"/>
            <a:ext cx="9393121" cy="4159640"/>
          </a:xfrm>
          <a:prstGeom prst="rect">
            <a:avLst/>
          </a:prstGeom>
        </p:spPr>
      </p:pic>
    </p:spTree>
    <p:extLst>
      <p:ext uri="{BB962C8B-B14F-4D97-AF65-F5344CB8AC3E}">
        <p14:creationId xmlns:p14="http://schemas.microsoft.com/office/powerpoint/2010/main" val="5702887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2800" b="1" dirty="0"/>
              <a:t>Current Employment Statistics </a:t>
            </a:r>
            <a:br>
              <a:rPr lang="en-US" sz="2800" b="1" dirty="0"/>
            </a:br>
            <a:r>
              <a:rPr lang="en-US" sz="2800" b="1" dirty="0"/>
              <a:t>Year over year employment change by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4080526"/>
              </p:ext>
            </p:extLst>
          </p:nvPr>
        </p:nvGraphicFramePr>
        <p:xfrm>
          <a:off x="585952" y="2129625"/>
          <a:ext cx="10515600" cy="434453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solidFill>
                  <a:schemeClr val="bg1"/>
                </a:solidFill>
              </a:rPr>
              <a:t>Source: Employment Security Department/WITS, U.S. Bureau of Labor Statistics, Current Employment Statistics, Seasonally Adjusted</a:t>
            </a:r>
          </a:p>
        </p:txBody>
      </p:sp>
    </p:spTree>
    <p:extLst>
      <p:ext uri="{BB962C8B-B14F-4D97-AF65-F5344CB8AC3E}">
        <p14:creationId xmlns:p14="http://schemas.microsoft.com/office/powerpoint/2010/main" val="1155981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10AB-1CA1-4883-8973-62201B92BAE4}"/>
              </a:ext>
            </a:extLst>
          </p:cNvPr>
          <p:cNvSpPr>
            <a:spLocks noGrp="1"/>
          </p:cNvSpPr>
          <p:nvPr>
            <p:ph type="title"/>
          </p:nvPr>
        </p:nvSpPr>
        <p:spPr/>
        <p:txBody>
          <a:bodyPr>
            <a:normAutofit/>
          </a:bodyPr>
          <a:lstStyle/>
          <a:p>
            <a:r>
              <a:rPr lang="en-US" sz="3200" b="1" dirty="0"/>
              <a:t>Washington state agricultural reporting areas</a:t>
            </a:r>
          </a:p>
        </p:txBody>
      </p:sp>
      <p:pic>
        <p:nvPicPr>
          <p:cNvPr id="4" name="Content Placeholder 4" descr="\\esd1floly\teams\2213LMPAProgramEvaluationResearchAnalysis\Ag - Annual report\2017 Ag report\2016-Ag-Rptg-Area-Map_WorkSource-Ofcs_W.png">
            <a:extLst>
              <a:ext uri="{FF2B5EF4-FFF2-40B4-BE49-F238E27FC236}">
                <a16:creationId xmlns:a16="http://schemas.microsoft.com/office/drawing/2014/main" id="{20BC92B5-B3DB-4E34-ACD2-6A2E44EC7F9D}"/>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4080" y="2246596"/>
            <a:ext cx="8648083" cy="4013758"/>
          </a:xfrm>
          <a:prstGeom prst="rect">
            <a:avLst/>
          </a:prstGeom>
          <a:noFill/>
          <a:ln>
            <a:noFill/>
          </a:ln>
        </p:spPr>
      </p:pic>
    </p:spTree>
    <p:extLst>
      <p:ext uri="{BB962C8B-B14F-4D97-AF65-F5344CB8AC3E}">
        <p14:creationId xmlns:p14="http://schemas.microsoft.com/office/powerpoint/2010/main" val="3781289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Agricultural employment in Washington state and reporting areas</a:t>
            </a:r>
          </a:p>
        </p:txBody>
      </p:sp>
      <p:graphicFrame>
        <p:nvGraphicFramePr>
          <p:cNvPr id="11" name="Content Placeholder 8">
            <a:extLst>
              <a:ext uri="{FF2B5EF4-FFF2-40B4-BE49-F238E27FC236}">
                <a16:creationId xmlns:a16="http://schemas.microsoft.com/office/drawing/2014/main" id="{103AC8D7-840D-4D3E-AEB3-40A3B9873453}"/>
              </a:ext>
            </a:extLst>
          </p:cNvPr>
          <p:cNvGraphicFramePr>
            <a:graphicFrameLocks noGrp="1"/>
          </p:cNvGraphicFramePr>
          <p:nvPr>
            <p:ph idx="1"/>
            <p:extLst>
              <p:ext uri="{D42A27DB-BD31-4B8C-83A1-F6EECF244321}">
                <p14:modId xmlns:p14="http://schemas.microsoft.com/office/powerpoint/2010/main" val="2914988526"/>
              </p:ext>
            </p:extLst>
          </p:nvPr>
        </p:nvGraphicFramePr>
        <p:xfrm>
          <a:off x="334082" y="1912863"/>
          <a:ext cx="10864519"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
        <p:nvSpPr>
          <p:cNvPr id="10"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Clr>
                <a:srgbClr val="CC6600"/>
              </a:buClr>
              <a:buNone/>
            </a:pPr>
            <a:r>
              <a:rPr lang="en-US" sz="1100" b="0" dirty="0">
                <a:solidFill>
                  <a:schemeClr val="bg1"/>
                </a:solidFill>
                <a:cs typeface="Arial" panose="020B0604020202020204" pitchFamily="34" charset="0"/>
              </a:rPr>
              <a:t>Source: Employment Security Department/LMEA; U.S. Bureau of Labor Statistics, QCEW</a:t>
            </a:r>
          </a:p>
          <a:p>
            <a:endParaRPr lang="en-US" sz="2400" b="0" dirty="0"/>
          </a:p>
          <a:p>
            <a:endParaRPr lang="en-US" b="0" kern="0" dirty="0"/>
          </a:p>
        </p:txBody>
      </p:sp>
    </p:spTree>
    <p:extLst>
      <p:ext uri="{BB962C8B-B14F-4D97-AF65-F5344CB8AC3E}">
        <p14:creationId xmlns:p14="http://schemas.microsoft.com/office/powerpoint/2010/main" val="1795706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p:txBody>
          <a:bodyPr/>
          <a:lstStyle/>
          <a:p>
            <a:r>
              <a:rPr lang="en-US" dirty="0"/>
              <a:t>Agricultural industry employment in Washington state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72624839"/>
              </p:ext>
            </p:extLst>
          </p:nvPr>
        </p:nvGraphicFramePr>
        <p:xfrm>
          <a:off x="680320" y="2068830"/>
          <a:ext cx="9890545" cy="4000374"/>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QCEW</a:t>
            </a:r>
          </a:p>
          <a:p>
            <a:endParaRPr lang="en-US" sz="2400" b="0" dirty="0"/>
          </a:p>
          <a:p>
            <a:endParaRPr lang="en-US" b="0" kern="0" dirty="0"/>
          </a:p>
        </p:txBody>
      </p:sp>
    </p:spTree>
    <p:extLst>
      <p:ext uri="{BB962C8B-B14F-4D97-AF65-F5344CB8AC3E}">
        <p14:creationId xmlns:p14="http://schemas.microsoft.com/office/powerpoint/2010/main" val="3982518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a:xfrm>
            <a:off x="2692001" y="759250"/>
            <a:ext cx="5046109" cy="1080938"/>
          </a:xfrm>
        </p:spPr>
        <p:txBody>
          <a:bodyPr/>
          <a:lstStyle/>
          <a:p>
            <a:r>
              <a:rPr lang="en-US" dirty="0"/>
              <a:t>Unemployment rates</a:t>
            </a:r>
          </a:p>
        </p:txBody>
      </p:sp>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Local Area Unemployment Statistics</a:t>
            </a:r>
          </a:p>
          <a:p>
            <a:endParaRPr lang="en-US" sz="2400" b="0" dirty="0"/>
          </a:p>
          <a:p>
            <a:endParaRPr lang="en-US" b="0" kern="0" dirty="0"/>
          </a:p>
        </p:txBody>
      </p:sp>
      <p:graphicFrame>
        <p:nvGraphicFramePr>
          <p:cNvPr id="7" name="Chart 6">
            <a:extLst>
              <a:ext uri="{FF2B5EF4-FFF2-40B4-BE49-F238E27FC236}">
                <a16:creationId xmlns:a16="http://schemas.microsoft.com/office/drawing/2014/main" id="{F623FBB3-E251-4974-A192-BC82D3D8CD57}"/>
              </a:ext>
            </a:extLst>
          </p:cNvPr>
          <p:cNvGraphicFramePr/>
          <p:nvPr>
            <p:extLst>
              <p:ext uri="{D42A27DB-BD31-4B8C-83A1-F6EECF244321}">
                <p14:modId xmlns:p14="http://schemas.microsoft.com/office/powerpoint/2010/main" val="1168788904"/>
              </p:ext>
            </p:extLst>
          </p:nvPr>
        </p:nvGraphicFramePr>
        <p:xfrm>
          <a:off x="407809" y="2004060"/>
          <a:ext cx="10158883" cy="4282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598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2566" y="145156"/>
            <a:ext cx="8896944" cy="1035800"/>
          </a:xfrm>
        </p:spPr>
        <p:txBody>
          <a:bodyPr>
            <a:normAutofit/>
          </a:bodyPr>
          <a:lstStyle/>
          <a:p>
            <a:r>
              <a:rPr lang="en-US" sz="4000" b="1" dirty="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6534161" cy="261610"/>
          </a:xfrm>
          <a:prstGeom prst="rect">
            <a:avLst/>
          </a:prstGeom>
          <a:noFill/>
        </p:spPr>
        <p:txBody>
          <a:bodyPr wrap="none" rtlCol="0">
            <a:spAutoFit/>
          </a:bodyPr>
          <a:lstStyle/>
          <a:p>
            <a:r>
              <a:rPr lang="en-US" sz="1100" dirty="0">
                <a:solidFill>
                  <a:schemeClr val="bg1"/>
                </a:solidFill>
              </a:rPr>
              <a:t>Source: Employment Security Department/LMPA; U.S. Bureau of Labor Statistics, LAUS not seasonally adjusted.</a:t>
            </a:r>
          </a:p>
        </p:txBody>
      </p:sp>
      <p:pic>
        <p:nvPicPr>
          <p:cNvPr id="6" name="Picture 5" descr="A close up of a map&#10;&#10;Description automatically generated">
            <a:extLst>
              <a:ext uri="{FF2B5EF4-FFF2-40B4-BE49-F238E27FC236}">
                <a16:creationId xmlns:a16="http://schemas.microsoft.com/office/drawing/2014/main" id="{70433E4B-DDE6-4484-9707-057FEE78CF14}"/>
              </a:ext>
            </a:extLst>
          </p:cNvPr>
          <p:cNvPicPr>
            <a:picLocks noChangeAspect="1"/>
          </p:cNvPicPr>
          <p:nvPr/>
        </p:nvPicPr>
        <p:blipFill>
          <a:blip r:embed="rId4"/>
          <a:stretch>
            <a:fillRect/>
          </a:stretch>
        </p:blipFill>
        <p:spPr>
          <a:xfrm>
            <a:off x="1082566" y="1071106"/>
            <a:ext cx="8244314" cy="5295404"/>
          </a:xfrm>
          <a:prstGeom prst="rect">
            <a:avLst/>
          </a:prstGeom>
        </p:spPr>
      </p:pic>
    </p:spTree>
    <p:extLst>
      <p:ext uri="{BB962C8B-B14F-4D97-AF65-F5344CB8AC3E}">
        <p14:creationId xmlns:p14="http://schemas.microsoft.com/office/powerpoint/2010/main" val="194057572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the unemployment rate</a:t>
            </a:r>
            <a:br>
              <a:rPr lang="en-US" dirty="0"/>
            </a:br>
            <a:r>
              <a:rPr lang="en-US" sz="3100" b="1" dirty="0">
                <a:solidFill>
                  <a:srgbClr val="003A3F"/>
                </a:solidFill>
              </a:rPr>
              <a:t>Alternative measures of labor underutilization</a:t>
            </a:r>
            <a:endParaRPr lang="en-US" sz="3100" dirty="0"/>
          </a:p>
        </p:txBody>
      </p:sp>
      <p:sp>
        <p:nvSpPr>
          <p:cNvPr id="10" name="TextBox 9"/>
          <p:cNvSpPr txBox="1"/>
          <p:nvPr/>
        </p:nvSpPr>
        <p:spPr>
          <a:xfrm>
            <a:off x="680321" y="6492240"/>
            <a:ext cx="5546711" cy="261610"/>
          </a:xfrm>
          <a:prstGeom prst="rect">
            <a:avLst/>
          </a:prstGeom>
          <a:noFill/>
        </p:spPr>
        <p:txBody>
          <a:bodyPr wrap="none" rtlCol="0">
            <a:spAutoFit/>
          </a:bodyPr>
          <a:lstStyle/>
          <a:p>
            <a:r>
              <a:rPr lang="en-US" sz="1100" dirty="0">
                <a:solidFill>
                  <a:schemeClr val="bg1"/>
                </a:solidFill>
              </a:rPr>
              <a:t>Source: U.S. Bureau of Labor Statistics, Alternative measures of labor underutilization by state</a:t>
            </a:r>
          </a:p>
        </p:txBody>
      </p:sp>
      <p:pic>
        <p:nvPicPr>
          <p:cNvPr id="3" name="Picture 2">
            <a:extLst>
              <a:ext uri="{FF2B5EF4-FFF2-40B4-BE49-F238E27FC236}">
                <a16:creationId xmlns:a16="http://schemas.microsoft.com/office/drawing/2014/main" id="{B372C0D1-B16A-4529-BC9B-0DCE123BB214}"/>
              </a:ext>
            </a:extLst>
          </p:cNvPr>
          <p:cNvPicPr>
            <a:picLocks noChangeAspect="1"/>
          </p:cNvPicPr>
          <p:nvPr/>
        </p:nvPicPr>
        <p:blipFill>
          <a:blip r:embed="rId4"/>
          <a:stretch>
            <a:fillRect/>
          </a:stretch>
        </p:blipFill>
        <p:spPr>
          <a:xfrm>
            <a:off x="680321" y="2083419"/>
            <a:ext cx="7789309" cy="4408821"/>
          </a:xfrm>
          <a:prstGeom prst="rect">
            <a:avLst/>
          </a:prstGeom>
        </p:spPr>
      </p:pic>
    </p:spTree>
    <p:extLst>
      <p:ext uri="{BB962C8B-B14F-4D97-AF65-F5344CB8AC3E}">
        <p14:creationId xmlns:p14="http://schemas.microsoft.com/office/powerpoint/2010/main" val="2921593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5320-D9E4-413B-9560-716AC92492DE}"/>
              </a:ext>
            </a:extLst>
          </p:cNvPr>
          <p:cNvSpPr>
            <a:spLocks noGrp="1"/>
          </p:cNvSpPr>
          <p:nvPr>
            <p:ph type="title"/>
          </p:nvPr>
        </p:nvSpPr>
        <p:spPr/>
        <p:txBody>
          <a:bodyPr/>
          <a:lstStyle/>
          <a:p>
            <a:r>
              <a:rPr lang="en-US" dirty="0"/>
              <a:t>Overview</a:t>
            </a:r>
          </a:p>
        </p:txBody>
      </p:sp>
      <p:sp>
        <p:nvSpPr>
          <p:cNvPr id="5" name="Content Placeholder 2">
            <a:extLst>
              <a:ext uri="{FF2B5EF4-FFF2-40B4-BE49-F238E27FC236}">
                <a16:creationId xmlns:a16="http://schemas.microsoft.com/office/drawing/2014/main" id="{EBBC6C5E-5F81-4784-BC53-21AB80660A2A}"/>
              </a:ext>
            </a:extLst>
          </p:cNvPr>
          <p:cNvSpPr>
            <a:spLocks noGrp="1"/>
          </p:cNvSpPr>
          <p:nvPr>
            <p:ph idx="1"/>
          </p:nvPr>
        </p:nvSpPr>
        <p:spPr>
          <a:xfrm>
            <a:off x="680321" y="2336873"/>
            <a:ext cx="9613861" cy="3599316"/>
          </a:xfrm>
        </p:spPr>
        <p:txBody>
          <a:bodyPr>
            <a:normAutofit/>
          </a:bodyPr>
          <a:lstStyle/>
          <a:p>
            <a:r>
              <a:rPr lang="en-US" sz="2800" dirty="0"/>
              <a:t>Breakout of Federal and State Benefits </a:t>
            </a:r>
          </a:p>
          <a:p>
            <a:r>
              <a:rPr lang="en-US" sz="2800" dirty="0"/>
              <a:t>Unemployment Insurance (UI) Trust Fund Update</a:t>
            </a:r>
          </a:p>
          <a:p>
            <a:r>
              <a:rPr lang="en-US" sz="2800" dirty="0"/>
              <a:t>State of the Labor Market</a:t>
            </a:r>
          </a:p>
        </p:txBody>
      </p:sp>
      <p:sp>
        <p:nvSpPr>
          <p:cNvPr id="4" name="Slide Number Placeholder 3">
            <a:extLst>
              <a:ext uri="{FF2B5EF4-FFF2-40B4-BE49-F238E27FC236}">
                <a16:creationId xmlns:a16="http://schemas.microsoft.com/office/drawing/2014/main" id="{DC6B1CD6-8D38-4509-B376-9940C65C7FC5}"/>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1496656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8AC-AB16-4306-92E7-2D82640DCDBC}"/>
              </a:ext>
            </a:extLst>
          </p:cNvPr>
          <p:cNvSpPr>
            <a:spLocks noGrp="1"/>
          </p:cNvSpPr>
          <p:nvPr>
            <p:ph type="title"/>
          </p:nvPr>
        </p:nvSpPr>
        <p:spPr>
          <a:xfrm>
            <a:off x="2364509" y="461818"/>
            <a:ext cx="6964217" cy="1600200"/>
          </a:xfrm>
        </p:spPr>
        <p:txBody>
          <a:bodyPr>
            <a:normAutofit/>
          </a:bodyPr>
          <a:lstStyle/>
          <a:p>
            <a:r>
              <a:rPr lang="en-US" sz="4000" dirty="0"/>
              <a:t>Continue the Conversation</a:t>
            </a:r>
          </a:p>
        </p:txBody>
      </p:sp>
      <p:sp>
        <p:nvSpPr>
          <p:cNvPr id="4" name="Text Placeholder 3">
            <a:extLst>
              <a:ext uri="{FF2B5EF4-FFF2-40B4-BE49-F238E27FC236}">
                <a16:creationId xmlns:a16="http://schemas.microsoft.com/office/drawing/2014/main" id="{C2ADA65A-33B7-46F8-B287-13A2F283EBA8}"/>
              </a:ext>
            </a:extLst>
          </p:cNvPr>
          <p:cNvSpPr>
            <a:spLocks noGrp="1"/>
          </p:cNvSpPr>
          <p:nvPr>
            <p:ph type="body" sz="half" idx="2"/>
          </p:nvPr>
        </p:nvSpPr>
        <p:spPr>
          <a:xfrm>
            <a:off x="2364509" y="2530860"/>
            <a:ext cx="5553937" cy="2766373"/>
          </a:xfrm>
        </p:spPr>
        <p:txBody>
          <a:bodyPr>
            <a:normAutofit/>
          </a:bodyPr>
          <a:lstStyle/>
          <a:p>
            <a:pPr>
              <a:lnSpc>
                <a:spcPct val="100000"/>
              </a:lnSpc>
              <a:spcBef>
                <a:spcPts val="0"/>
              </a:spcBef>
            </a:pPr>
            <a:endParaRPr lang="en-US" sz="2400" dirty="0"/>
          </a:p>
          <a:p>
            <a:pPr>
              <a:lnSpc>
                <a:spcPct val="100000"/>
              </a:lnSpc>
              <a:spcBef>
                <a:spcPts val="0"/>
              </a:spcBef>
            </a:pPr>
            <a:r>
              <a:rPr lang="en-US" sz="2400" dirty="0"/>
              <a:t>Labor Market Information Director Steven Ross</a:t>
            </a:r>
          </a:p>
          <a:p>
            <a:pPr>
              <a:lnSpc>
                <a:spcPct val="100000"/>
              </a:lnSpc>
              <a:spcBef>
                <a:spcPts val="0"/>
              </a:spcBef>
            </a:pPr>
            <a:r>
              <a:rPr lang="en-US" sz="2400" dirty="0">
                <a:hlinkClick r:id="rId4"/>
              </a:rPr>
              <a:t>Steven.ross@ESD.WA.GOV</a:t>
            </a:r>
            <a:r>
              <a:rPr lang="en-US" sz="2400" dirty="0"/>
              <a:t>  </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p:txBody>
      </p:sp>
    </p:spTree>
    <p:extLst>
      <p:ext uri="{BB962C8B-B14F-4D97-AF65-F5344CB8AC3E}">
        <p14:creationId xmlns:p14="http://schemas.microsoft.com/office/powerpoint/2010/main" val="634743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5320-D9E4-413B-9560-716AC92492DE}"/>
              </a:ext>
            </a:extLst>
          </p:cNvPr>
          <p:cNvSpPr>
            <a:spLocks noGrp="1"/>
          </p:cNvSpPr>
          <p:nvPr>
            <p:ph type="title"/>
          </p:nvPr>
        </p:nvSpPr>
        <p:spPr/>
        <p:txBody>
          <a:bodyPr/>
          <a:lstStyle/>
          <a:p>
            <a:r>
              <a:rPr lang="en-US" dirty="0"/>
              <a:t>Unemployment Benefits During Crisis</a:t>
            </a:r>
          </a:p>
        </p:txBody>
      </p:sp>
      <p:sp>
        <p:nvSpPr>
          <p:cNvPr id="5" name="Content Placeholder 2">
            <a:extLst>
              <a:ext uri="{FF2B5EF4-FFF2-40B4-BE49-F238E27FC236}">
                <a16:creationId xmlns:a16="http://schemas.microsoft.com/office/drawing/2014/main" id="{EBBC6C5E-5F81-4784-BC53-21AB80660A2A}"/>
              </a:ext>
            </a:extLst>
          </p:cNvPr>
          <p:cNvSpPr>
            <a:spLocks noGrp="1"/>
          </p:cNvSpPr>
          <p:nvPr>
            <p:ph idx="1"/>
          </p:nvPr>
        </p:nvSpPr>
        <p:spPr>
          <a:xfrm>
            <a:off x="561051" y="2204266"/>
            <a:ext cx="9613861" cy="3997751"/>
          </a:xfrm>
        </p:spPr>
        <p:txBody>
          <a:bodyPr>
            <a:normAutofit/>
          </a:bodyPr>
          <a:lstStyle/>
          <a:p>
            <a:r>
              <a:rPr lang="en-US" sz="2400" dirty="0"/>
              <a:t>State funded</a:t>
            </a:r>
          </a:p>
          <a:p>
            <a:pPr lvl="1">
              <a:buFont typeface="Wingdings" panose="05000000000000000000" pitchFamily="2" charset="2"/>
              <a:buChar char="§"/>
            </a:pPr>
            <a:r>
              <a:rPr lang="en-US" sz="2000" dirty="0"/>
              <a:t>Unemployment Insurance</a:t>
            </a:r>
          </a:p>
          <a:p>
            <a:r>
              <a:rPr lang="en-US" sz="2400" dirty="0"/>
              <a:t>Federally funded</a:t>
            </a:r>
          </a:p>
          <a:p>
            <a:pPr lvl="1">
              <a:buFont typeface="Wingdings" panose="05000000000000000000" pitchFamily="2" charset="2"/>
              <a:buChar char="§"/>
            </a:pPr>
            <a:r>
              <a:rPr lang="en-US" sz="2000" dirty="0"/>
              <a:t>Pandemic Unemployment Assistance (PUA): the expansion to those previously ineligible.</a:t>
            </a:r>
          </a:p>
          <a:p>
            <a:pPr lvl="1">
              <a:buFont typeface="Wingdings" panose="05000000000000000000" pitchFamily="2" charset="2"/>
              <a:buChar char="§"/>
            </a:pPr>
            <a:r>
              <a:rPr lang="en-US" sz="2000" dirty="0"/>
              <a:t>Federal Pandemic Unemployment Compensation (FPUC): Additional $600/week</a:t>
            </a:r>
          </a:p>
          <a:p>
            <a:pPr lvl="1">
              <a:buFont typeface="Wingdings" panose="05000000000000000000" pitchFamily="2" charset="2"/>
              <a:buChar char="§"/>
            </a:pPr>
            <a:r>
              <a:rPr lang="en-US" sz="2000" dirty="0"/>
              <a:t>Pandemic Emergency Unemployment Compensation (PEUC): Additional 13 weeks</a:t>
            </a:r>
          </a:p>
          <a:p>
            <a:pPr lvl="1">
              <a:buFont typeface="Wingdings" panose="05000000000000000000" pitchFamily="2" charset="2"/>
              <a:buChar char="§"/>
            </a:pPr>
            <a:r>
              <a:rPr lang="en-US" sz="2000" dirty="0"/>
              <a:t>Extended Benefits (Up to 20 weeks)</a:t>
            </a:r>
          </a:p>
          <a:p>
            <a:pPr lvl="1">
              <a:buFont typeface="Wingdings" panose="05000000000000000000" pitchFamily="2" charset="2"/>
              <a:buChar char="§"/>
            </a:pPr>
            <a:r>
              <a:rPr lang="en-US" sz="2000" dirty="0"/>
              <a:t>100% SharedWork Reimbursement</a:t>
            </a:r>
          </a:p>
          <a:p>
            <a:pPr lvl="1">
              <a:buFont typeface="Wingdings" panose="05000000000000000000" pitchFamily="2" charset="2"/>
              <a:buChar char="§"/>
            </a:pPr>
            <a:r>
              <a:rPr lang="en-US" sz="2000" dirty="0"/>
              <a:t>100% Waiting Week Reimbursement</a:t>
            </a:r>
          </a:p>
          <a:p>
            <a:pPr lvl="1">
              <a:buFont typeface="Wingdings" panose="05000000000000000000" pitchFamily="2" charset="2"/>
              <a:buChar char="§"/>
            </a:pPr>
            <a:r>
              <a:rPr lang="en-US" sz="2000" dirty="0"/>
              <a:t>50% of Reimbursable Employers Reimbursement</a:t>
            </a:r>
            <a:endParaRPr lang="en-US" sz="2000" dirty="0">
              <a:effectLst/>
            </a:endParaRPr>
          </a:p>
        </p:txBody>
      </p:sp>
      <p:sp>
        <p:nvSpPr>
          <p:cNvPr id="4" name="Slide Number Placeholder 3">
            <a:extLst>
              <a:ext uri="{FF2B5EF4-FFF2-40B4-BE49-F238E27FC236}">
                <a16:creationId xmlns:a16="http://schemas.microsoft.com/office/drawing/2014/main" id="{DC6B1CD6-8D38-4509-B376-9940C65C7FC5}"/>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807400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677E-FAF2-4E60-A4F0-2F0928413E05}"/>
              </a:ext>
            </a:extLst>
          </p:cNvPr>
          <p:cNvSpPr>
            <a:spLocks noGrp="1"/>
          </p:cNvSpPr>
          <p:nvPr>
            <p:ph type="title"/>
          </p:nvPr>
        </p:nvSpPr>
        <p:spPr>
          <a:xfrm>
            <a:off x="576999" y="650031"/>
            <a:ext cx="9613861" cy="1080938"/>
          </a:xfrm>
        </p:spPr>
        <p:txBody>
          <a:bodyPr>
            <a:normAutofit/>
          </a:bodyPr>
          <a:lstStyle/>
          <a:p>
            <a:pPr lvl="0" rtl="0" eaLnBrk="1" latinLnBrk="0" hangingPunct="1"/>
            <a:r>
              <a:rPr lang="en-US" kern="1200" dirty="0">
                <a:effectLst/>
                <a:latin typeface="+mj-lt"/>
                <a:ea typeface="+mn-ea"/>
                <a:cs typeface="+mn-cs"/>
              </a:rPr>
              <a:t>$9.2 Billion </a:t>
            </a:r>
            <a:r>
              <a:rPr lang="en-US" dirty="0">
                <a:latin typeface="+mj-lt"/>
                <a:ea typeface="+mn-ea"/>
                <a:cs typeface="+mn-cs"/>
              </a:rPr>
              <a:t>paid out in benefits since 3/7</a:t>
            </a:r>
            <a:endParaRPr lang="en-US" sz="4800" dirty="0">
              <a:latin typeface="+mj-lt"/>
            </a:endParaRPr>
          </a:p>
        </p:txBody>
      </p:sp>
      <p:sp>
        <p:nvSpPr>
          <p:cNvPr id="3" name="Content Placeholder 2">
            <a:extLst>
              <a:ext uri="{FF2B5EF4-FFF2-40B4-BE49-F238E27FC236}">
                <a16:creationId xmlns:a16="http://schemas.microsoft.com/office/drawing/2014/main" id="{BFB6E8B5-4A0A-49F3-B446-5FBB916A16AB}"/>
              </a:ext>
            </a:extLst>
          </p:cNvPr>
          <p:cNvSpPr>
            <a:spLocks noGrp="1"/>
          </p:cNvSpPr>
          <p:nvPr>
            <p:ph idx="1"/>
          </p:nvPr>
        </p:nvSpPr>
        <p:spPr>
          <a:xfrm>
            <a:off x="370357" y="2087334"/>
            <a:ext cx="9820503" cy="1588700"/>
          </a:xfrm>
        </p:spPr>
        <p:txBody>
          <a:bodyPr>
            <a:normAutofit fontScale="62500" lnSpcReduction="20000"/>
          </a:bodyPr>
          <a:lstStyle/>
          <a:p>
            <a:pPr rtl="0" eaLnBrk="1" latinLnBrk="0" hangingPunct="1"/>
            <a:r>
              <a:rPr lang="en-US" sz="2900" dirty="0">
                <a:solidFill>
                  <a:srgbClr val="A24600"/>
                </a:solidFill>
                <a:latin typeface="+mj-lt"/>
              </a:rPr>
              <a:t>Since the week ending 3/7: $9.2 billion has been paid out in benefit payments between March 7 and August 1st. </a:t>
            </a:r>
            <a:endParaRPr lang="en-US" sz="2300" dirty="0">
              <a:solidFill>
                <a:srgbClr val="A24600"/>
              </a:solidFill>
              <a:latin typeface="+mj-lt"/>
            </a:endParaRPr>
          </a:p>
          <a:p>
            <a:pPr lvl="1"/>
            <a:r>
              <a:rPr lang="en-US" sz="2600" dirty="0"/>
              <a:t>$2.9 billion paid out in state benefits – from the UI trust fund</a:t>
            </a:r>
          </a:p>
          <a:p>
            <a:pPr lvl="1"/>
            <a:r>
              <a:rPr lang="en-US" sz="2600" dirty="0"/>
              <a:t>$6.3 billion paid out in federal benefits (PUA, PEUC, FPUC)</a:t>
            </a:r>
          </a:p>
          <a:p>
            <a:pPr lvl="1"/>
            <a:r>
              <a:rPr lang="en-US" sz="2600" dirty="0"/>
              <a:t>444,580 claims received a benefit payment during the most recent week (week ending 8/1/2020)</a:t>
            </a:r>
          </a:p>
          <a:p>
            <a:pPr lvl="1"/>
            <a:r>
              <a:rPr lang="en-US" sz="2600" dirty="0"/>
              <a:t>985,689 individuals who have filed an initial claim have been paid</a:t>
            </a:r>
          </a:p>
          <a:p>
            <a:endParaRPr lang="en-US" sz="1800" dirty="0"/>
          </a:p>
          <a:p>
            <a:pPr rtl="0" eaLnBrk="1" latinLnBrk="0" hangingPunct="1"/>
            <a:endParaRPr lang="en-US" sz="1800" dirty="0"/>
          </a:p>
        </p:txBody>
      </p:sp>
      <p:sp>
        <p:nvSpPr>
          <p:cNvPr id="4" name="Slide Number Placeholder 3">
            <a:extLst>
              <a:ext uri="{FF2B5EF4-FFF2-40B4-BE49-F238E27FC236}">
                <a16:creationId xmlns:a16="http://schemas.microsoft.com/office/drawing/2014/main" id="{AD084044-6EE0-4250-A10D-3EA56594147B}"/>
              </a:ext>
            </a:extLst>
          </p:cNvPr>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5" name="Picture 4">
            <a:extLst>
              <a:ext uri="{FF2B5EF4-FFF2-40B4-BE49-F238E27FC236}">
                <a16:creationId xmlns:a16="http://schemas.microsoft.com/office/drawing/2014/main" id="{B69CF950-199B-453C-AF19-28C4588F681C}"/>
              </a:ext>
            </a:extLst>
          </p:cNvPr>
          <p:cNvPicPr>
            <a:picLocks noChangeAspect="1"/>
          </p:cNvPicPr>
          <p:nvPr/>
        </p:nvPicPr>
        <p:blipFill>
          <a:blip r:embed="rId4"/>
          <a:stretch>
            <a:fillRect/>
          </a:stretch>
        </p:blipFill>
        <p:spPr>
          <a:xfrm>
            <a:off x="66139" y="3676034"/>
            <a:ext cx="5998501" cy="3098488"/>
          </a:xfrm>
          <a:prstGeom prst="rect">
            <a:avLst/>
          </a:prstGeom>
        </p:spPr>
      </p:pic>
      <p:pic>
        <p:nvPicPr>
          <p:cNvPr id="7" name="Picture 6">
            <a:extLst>
              <a:ext uri="{FF2B5EF4-FFF2-40B4-BE49-F238E27FC236}">
                <a16:creationId xmlns:a16="http://schemas.microsoft.com/office/drawing/2014/main" id="{8E4CAE4B-C083-4B12-A45D-A0846E911517}"/>
              </a:ext>
            </a:extLst>
          </p:cNvPr>
          <p:cNvPicPr>
            <a:picLocks noChangeAspect="1"/>
          </p:cNvPicPr>
          <p:nvPr/>
        </p:nvPicPr>
        <p:blipFill>
          <a:blip r:embed="rId5"/>
          <a:stretch>
            <a:fillRect/>
          </a:stretch>
        </p:blipFill>
        <p:spPr>
          <a:xfrm>
            <a:off x="6127362" y="3679502"/>
            <a:ext cx="5611248" cy="3095020"/>
          </a:xfrm>
          <a:prstGeom prst="rect">
            <a:avLst/>
          </a:prstGeom>
        </p:spPr>
      </p:pic>
    </p:spTree>
    <p:extLst>
      <p:ext uri="{BB962C8B-B14F-4D97-AF65-F5344CB8AC3E}">
        <p14:creationId xmlns:p14="http://schemas.microsoft.com/office/powerpoint/2010/main" val="1257372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lstStyle/>
          <a:p>
            <a:pPr lvl="0" rtl="0" eaLnBrk="1" latinLnBrk="0" hangingPunct="1"/>
            <a:r>
              <a:rPr lang="en-US" dirty="0"/>
              <a:t>Unemployment Insurance Trust fund</a:t>
            </a:r>
          </a:p>
        </p:txBody>
      </p:sp>
      <p:sp>
        <p:nvSpPr>
          <p:cNvPr id="3" name="Content Placeholder 2">
            <a:extLst>
              <a:ext uri="{FF2B5EF4-FFF2-40B4-BE49-F238E27FC236}">
                <a16:creationId xmlns:a16="http://schemas.microsoft.com/office/drawing/2014/main" id="{3DB5AB9B-256C-4459-BBE8-DDCA32CAD285}"/>
              </a:ext>
            </a:extLst>
          </p:cNvPr>
          <p:cNvSpPr>
            <a:spLocks noGrp="1"/>
          </p:cNvSpPr>
          <p:nvPr>
            <p:ph idx="1"/>
          </p:nvPr>
        </p:nvSpPr>
        <p:spPr>
          <a:xfrm>
            <a:off x="680321" y="2178378"/>
            <a:ext cx="9463423" cy="582112"/>
          </a:xfrm>
        </p:spPr>
        <p:txBody>
          <a:bodyPr>
            <a:normAutofit/>
          </a:bodyPr>
          <a:lstStyle/>
          <a:p>
            <a:r>
              <a:rPr lang="en-US" sz="2800" dirty="0"/>
              <a:t>As of August 5th, the </a:t>
            </a:r>
            <a:r>
              <a:rPr lang="en-US" sz="2800" dirty="0">
                <a:effectLst/>
              </a:rPr>
              <a:t>UI trust fund balance was at $2.6 billion  </a:t>
            </a:r>
          </a:p>
          <a:p>
            <a:pPr marL="0" indent="0">
              <a:buNone/>
            </a:pPr>
            <a:endParaRPr lang="en-US" sz="2800" dirty="0">
              <a:effectLst/>
            </a:endParaRPr>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6" name="Picture 5">
            <a:extLst>
              <a:ext uri="{FF2B5EF4-FFF2-40B4-BE49-F238E27FC236}">
                <a16:creationId xmlns:a16="http://schemas.microsoft.com/office/drawing/2014/main" id="{E7C9D9C3-D598-477B-A8CA-BBE77AD49E62}"/>
              </a:ext>
            </a:extLst>
          </p:cNvPr>
          <p:cNvPicPr>
            <a:picLocks noChangeAspect="1"/>
          </p:cNvPicPr>
          <p:nvPr/>
        </p:nvPicPr>
        <p:blipFill>
          <a:blip r:embed="rId4"/>
          <a:stretch>
            <a:fillRect/>
          </a:stretch>
        </p:blipFill>
        <p:spPr>
          <a:xfrm>
            <a:off x="910876" y="2601063"/>
            <a:ext cx="9002312" cy="3883800"/>
          </a:xfrm>
          <a:prstGeom prst="rect">
            <a:avLst/>
          </a:prstGeom>
        </p:spPr>
      </p:pic>
    </p:spTree>
    <p:extLst>
      <p:ext uri="{BB962C8B-B14F-4D97-AF65-F5344CB8AC3E}">
        <p14:creationId xmlns:p14="http://schemas.microsoft.com/office/powerpoint/2010/main" val="891400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A sense of scale: claims and trust fund projections</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680320" y="1798982"/>
            <a:ext cx="9613861" cy="4557367"/>
          </a:xfrm>
        </p:spPr>
        <p:txBody>
          <a:bodyPr>
            <a:normAutofit/>
          </a:bodyPr>
          <a:lstStyle/>
          <a:p>
            <a:pPr marL="0" indent="0">
              <a:buNone/>
            </a:pPr>
            <a:endParaRPr lang="en-US" dirty="0"/>
          </a:p>
          <a:p>
            <a:r>
              <a:rPr lang="en-US" sz="1800" dirty="0"/>
              <a:t>Currently UI is experiencing unprecedented claim volume with over 320,000+ paid claims per week. </a:t>
            </a:r>
          </a:p>
          <a:p>
            <a:r>
              <a:rPr lang="en-US" sz="1800" dirty="0"/>
              <a:t>This is currently 650% higher than the average number of weekly claims paid in 2020 prior to COVID-19. </a:t>
            </a:r>
          </a:p>
          <a:p>
            <a:r>
              <a:rPr lang="en-US" sz="1800" dirty="0"/>
              <a:t>State UI initial claims are down from roughly 139,000 a month to approximately 25,000 for the week ending August 1st. </a:t>
            </a:r>
          </a:p>
          <a:p>
            <a:r>
              <a:rPr lang="en-US" sz="1800" dirty="0"/>
              <a:t>Due to the uncertain future impacts of COVID-19, a lot of uncertainty remains around how long we will continue to experience the high volume of claims.</a:t>
            </a:r>
          </a:p>
          <a:p>
            <a:r>
              <a:rPr lang="en-US" sz="1800" dirty="0"/>
              <a:t>For this reason it is difficult to project when the UI Trust Fund will need to borrow from the federal government in order to remain solvent and continue paying benefits. </a:t>
            </a:r>
          </a:p>
          <a:p>
            <a:r>
              <a:rPr lang="en-US" sz="1800" dirty="0"/>
              <a:t>June trust fund forecast is projecting a UI trust fund loan will be required before the end of 2020.   </a:t>
            </a:r>
          </a:p>
          <a:p>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415078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6D4D-C12B-4638-81EF-30354D5A24D8}"/>
              </a:ext>
            </a:extLst>
          </p:cNvPr>
          <p:cNvSpPr>
            <a:spLocks noGrp="1"/>
          </p:cNvSpPr>
          <p:nvPr>
            <p:ph type="title"/>
          </p:nvPr>
        </p:nvSpPr>
        <p:spPr/>
        <p:txBody>
          <a:bodyPr/>
          <a:lstStyle/>
          <a:p>
            <a:r>
              <a:rPr lang="en-US" dirty="0"/>
              <a:t>Trust fund solvency options</a:t>
            </a:r>
          </a:p>
        </p:txBody>
      </p:sp>
      <p:sp>
        <p:nvSpPr>
          <p:cNvPr id="3" name="Content Placeholder 2">
            <a:extLst>
              <a:ext uri="{FF2B5EF4-FFF2-40B4-BE49-F238E27FC236}">
                <a16:creationId xmlns:a16="http://schemas.microsoft.com/office/drawing/2014/main" id="{5E4D2A59-11F2-400E-9D5E-B3BDDE2875C6}"/>
              </a:ext>
            </a:extLst>
          </p:cNvPr>
          <p:cNvSpPr>
            <a:spLocks noGrp="1"/>
          </p:cNvSpPr>
          <p:nvPr>
            <p:ph idx="1"/>
          </p:nvPr>
        </p:nvSpPr>
        <p:spPr>
          <a:xfrm>
            <a:off x="680321" y="2336873"/>
            <a:ext cx="9613861" cy="3894962"/>
          </a:xfrm>
        </p:spPr>
        <p:txBody>
          <a:bodyPr>
            <a:noAutofit/>
          </a:bodyPr>
          <a:lstStyle/>
          <a:p>
            <a:r>
              <a:rPr lang="en-US" sz="1800" dirty="0"/>
              <a:t>If a state recognizes that it does not have sufficient funds to pay UI benefits over 3 months, the mechanism for receiving a loan from the Department of Labor is straightforward. The state's governor (or the governor's designee) must submit a letter requesting that the U.S. Labor Secretary advance funds to the state account within the Unemployment trust fund. Once the loan is approved by the U.S. Labor Secretary, the funds are placed into the state account in monthly increments.</a:t>
            </a:r>
          </a:p>
          <a:p>
            <a:pPr marL="0" indent="0">
              <a:buNone/>
            </a:pPr>
            <a:endParaRPr lang="en-US" sz="1800" dirty="0"/>
          </a:p>
          <a:p>
            <a:r>
              <a:rPr lang="en-US" sz="1800" dirty="0"/>
              <a:t>The Department of Labor is currently waiving interest payments and the accrual of interest on federal advances (loans) to states to pay unemployment benefits through December 2020.</a:t>
            </a:r>
            <a:r>
              <a:rPr lang="en-US" sz="1800" u="sng" baseline="30000" dirty="0"/>
              <a:t> </a:t>
            </a:r>
          </a:p>
          <a:p>
            <a:pPr marL="0" indent="0">
              <a:buNone/>
            </a:pPr>
            <a:endParaRPr lang="en-US" sz="1800" dirty="0"/>
          </a:p>
          <a:p>
            <a:r>
              <a:rPr lang="en-US" sz="1800" dirty="0"/>
              <a:t>If a state does not repay a loan by November 10 of the second year after the loan, the state becomes subject to a reduction in the amount of the tax credit applied against the federal unemployment tax beginning with the preceding January 1 until the state repays the loan fully.</a:t>
            </a:r>
          </a:p>
        </p:txBody>
      </p:sp>
      <p:sp>
        <p:nvSpPr>
          <p:cNvPr id="4" name="Slide Number Placeholder 3">
            <a:extLst>
              <a:ext uri="{FF2B5EF4-FFF2-40B4-BE49-F238E27FC236}">
                <a16:creationId xmlns:a16="http://schemas.microsoft.com/office/drawing/2014/main" id="{81997C09-78EE-4556-BE24-31A7FC8EB3FF}"/>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23177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Annual Unemployment taxes</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
        <p:nvSpPr>
          <p:cNvPr id="7" name="Rectangle 6">
            <a:extLst>
              <a:ext uri="{FF2B5EF4-FFF2-40B4-BE49-F238E27FC236}">
                <a16:creationId xmlns:a16="http://schemas.microsoft.com/office/drawing/2014/main" id="{E4254181-7C66-4B4B-A266-0FFECEAEA625}"/>
              </a:ext>
            </a:extLst>
          </p:cNvPr>
          <p:cNvSpPr/>
          <p:nvPr/>
        </p:nvSpPr>
        <p:spPr>
          <a:xfrm>
            <a:off x="512594" y="1853429"/>
            <a:ext cx="8432624" cy="5693866"/>
          </a:xfrm>
          <a:prstGeom prst="rect">
            <a:avLst/>
          </a:prstGeom>
        </p:spPr>
        <p:txBody>
          <a:bodyPr wrap="square">
            <a:spAutoFit/>
          </a:bodyPr>
          <a:lstStyle/>
          <a:p>
            <a:endParaRPr lang="en-US" sz="2000" dirty="0">
              <a:solidFill>
                <a:schemeClr val="accent2"/>
              </a:solidFill>
            </a:endParaRPr>
          </a:p>
          <a:p>
            <a:pPr marL="342900" indent="-342900">
              <a:buFont typeface="Arial" panose="020B0604020202020204" pitchFamily="34" charset="0"/>
              <a:buChar char="•"/>
            </a:pPr>
            <a:r>
              <a:rPr lang="en-US" altLang="en-US" dirty="0">
                <a:solidFill>
                  <a:schemeClr val="accent2"/>
                </a:solidFill>
              </a:rPr>
              <a:t>Four components to state UI tax</a:t>
            </a:r>
          </a:p>
          <a:p>
            <a:pPr marL="1257300" lvl="2" indent="-342900">
              <a:buFont typeface="Arial" panose="020B0604020202020204" pitchFamily="34" charset="0"/>
              <a:buChar char="•"/>
            </a:pPr>
            <a:r>
              <a:rPr lang="en-US" altLang="en-US" dirty="0">
                <a:solidFill>
                  <a:schemeClr val="accent2"/>
                </a:solidFill>
              </a:rPr>
              <a:t>Experience rate tax</a:t>
            </a:r>
          </a:p>
          <a:p>
            <a:pPr marL="1257300" lvl="2" indent="-342900">
              <a:buFont typeface="Arial" panose="020B0604020202020204" pitchFamily="34" charset="0"/>
              <a:buChar char="•"/>
            </a:pPr>
            <a:r>
              <a:rPr lang="en-US" altLang="en-US" dirty="0">
                <a:solidFill>
                  <a:schemeClr val="accent2"/>
                </a:solidFill>
              </a:rPr>
              <a:t>Social tax</a:t>
            </a:r>
          </a:p>
          <a:p>
            <a:pPr marL="1257300" lvl="2" indent="-342900">
              <a:buFont typeface="Arial" panose="020B0604020202020204" pitchFamily="34" charset="0"/>
              <a:buChar char="•"/>
            </a:pPr>
            <a:r>
              <a:rPr lang="en-US" altLang="en-US" dirty="0">
                <a:solidFill>
                  <a:schemeClr val="accent2"/>
                </a:solidFill>
              </a:rPr>
              <a:t>Solvency surcharge</a:t>
            </a:r>
          </a:p>
          <a:p>
            <a:pPr marL="1257300" lvl="2" indent="-342900">
              <a:buFont typeface="Arial" panose="020B0604020202020204" pitchFamily="34" charset="0"/>
              <a:buChar char="•"/>
            </a:pPr>
            <a:r>
              <a:rPr lang="en-US" altLang="en-US" dirty="0">
                <a:solidFill>
                  <a:schemeClr val="accent2"/>
                </a:solidFill>
              </a:rPr>
              <a:t>Employment Administrative Fund Tax </a:t>
            </a:r>
          </a:p>
          <a:p>
            <a:pPr marL="1257300" lvl="2" indent="-342900">
              <a:buFont typeface="Arial" panose="020B0604020202020204" pitchFamily="34" charset="0"/>
              <a:buChar char="•"/>
            </a:pPr>
            <a:endParaRPr lang="en-US" altLang="en-US" dirty="0">
              <a:solidFill>
                <a:schemeClr val="accent2"/>
              </a:solidFill>
            </a:endParaRPr>
          </a:p>
          <a:p>
            <a:pPr marL="342900" indent="-342900">
              <a:buFont typeface="Arial" panose="020B0604020202020204" pitchFamily="34" charset="0"/>
              <a:buChar char="•"/>
            </a:pPr>
            <a:r>
              <a:rPr lang="en-US" altLang="en-US" dirty="0">
                <a:solidFill>
                  <a:schemeClr val="accent2"/>
                </a:solidFill>
              </a:rPr>
              <a:t>Experience rate tax is an annual tax calculation based on a ratio of:</a:t>
            </a:r>
          </a:p>
          <a:p>
            <a:pPr marL="800100" lvl="1" indent="-342900">
              <a:buFont typeface="Arial" panose="020B0604020202020204" pitchFamily="34" charset="0"/>
              <a:buChar char="•"/>
            </a:pPr>
            <a:r>
              <a:rPr lang="en-US" altLang="en-US" dirty="0">
                <a:solidFill>
                  <a:schemeClr val="accent2"/>
                </a:solidFill>
              </a:rPr>
              <a:t>Benefit claims charged to the employer over the preceding four years (July through June), and “Taxable wages” reported by the employer. </a:t>
            </a:r>
          </a:p>
          <a:p>
            <a:pPr lvl="1"/>
            <a:endParaRPr lang="en-US" altLang="en-US" dirty="0">
              <a:solidFill>
                <a:schemeClr val="accent2"/>
              </a:solidFill>
            </a:endParaRPr>
          </a:p>
          <a:p>
            <a:pPr marL="342900" indent="-342900">
              <a:buFont typeface="Arial" panose="020B0604020202020204" pitchFamily="34" charset="0"/>
              <a:buChar char="•"/>
            </a:pPr>
            <a:r>
              <a:rPr lang="en-US" altLang="en-US" dirty="0">
                <a:solidFill>
                  <a:schemeClr val="accent2"/>
                </a:solidFill>
              </a:rPr>
              <a:t>Experience tax rates for 2021 will be based upon the experience rating between July 2016 through June of 2020.</a:t>
            </a:r>
          </a:p>
          <a:p>
            <a:endParaRPr lang="en-US" altLang="en-US" dirty="0">
              <a:solidFill>
                <a:schemeClr val="accent2"/>
              </a:solidFill>
            </a:endParaRPr>
          </a:p>
          <a:p>
            <a:pPr marL="342900" indent="-342900">
              <a:buFont typeface="Arial" panose="020B0604020202020204" pitchFamily="34" charset="0"/>
              <a:buChar char="•"/>
            </a:pPr>
            <a:r>
              <a:rPr lang="en-US" altLang="en-US" dirty="0">
                <a:solidFill>
                  <a:schemeClr val="accent2"/>
                </a:solidFill>
              </a:rPr>
              <a:t>Benefits charged during CY 2020 will remain as part an employers experience rated tax calculation until June 2024.</a:t>
            </a:r>
          </a:p>
          <a:p>
            <a:pPr marL="1257300" lvl="2" indent="-342900">
              <a:buFont typeface="Arial" panose="020B0604020202020204" pitchFamily="34" charset="0"/>
              <a:buChar char="•"/>
            </a:pPr>
            <a:endParaRPr lang="en-US" altLang="en-US" dirty="0">
              <a:solidFill>
                <a:schemeClr val="accent2"/>
              </a:solidFill>
            </a:endParaRPr>
          </a:p>
          <a:p>
            <a:endParaRPr lang="en-US" dirty="0">
              <a:solidFill>
                <a:schemeClr val="accent2"/>
              </a:solidFill>
            </a:endParaRPr>
          </a:p>
          <a:p>
            <a:endParaRPr lang="en-US" dirty="0">
              <a:solidFill>
                <a:schemeClr val="accent2"/>
              </a:solidFill>
            </a:endParaRPr>
          </a:p>
          <a:p>
            <a:pPr marL="342900" indent="-342900">
              <a:buFont typeface="Wingdings" panose="05000000000000000000" pitchFamily="2" charset="2"/>
              <a:buChar char="§"/>
            </a:pPr>
            <a:endParaRPr lang="en-US" sz="2000" dirty="0">
              <a:solidFill>
                <a:schemeClr val="accent2"/>
              </a:solidFill>
            </a:endParaRPr>
          </a:p>
        </p:txBody>
      </p:sp>
    </p:spTree>
    <p:extLst>
      <p:ext uri="{BB962C8B-B14F-4D97-AF65-F5344CB8AC3E}">
        <p14:creationId xmlns:p14="http://schemas.microsoft.com/office/powerpoint/2010/main" val="4163899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Annual Unemployment taxes</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
        <p:nvSpPr>
          <p:cNvPr id="7" name="Rectangle 6">
            <a:extLst>
              <a:ext uri="{FF2B5EF4-FFF2-40B4-BE49-F238E27FC236}">
                <a16:creationId xmlns:a16="http://schemas.microsoft.com/office/drawing/2014/main" id="{E4254181-7C66-4B4B-A266-0FFECEAEA625}"/>
              </a:ext>
            </a:extLst>
          </p:cNvPr>
          <p:cNvSpPr/>
          <p:nvPr/>
        </p:nvSpPr>
        <p:spPr>
          <a:xfrm>
            <a:off x="245961" y="1834166"/>
            <a:ext cx="10239822" cy="4431983"/>
          </a:xfrm>
          <a:prstGeom prst="rect">
            <a:avLst/>
          </a:prstGeom>
        </p:spPr>
        <p:txBody>
          <a:bodyPr wrap="square">
            <a:spAutoFit/>
          </a:bodyPr>
          <a:lstStyle/>
          <a:p>
            <a:endParaRPr lang="en-US" sz="1600" dirty="0">
              <a:solidFill>
                <a:schemeClr val="accent2"/>
              </a:solidFill>
            </a:endParaRPr>
          </a:p>
          <a:p>
            <a:pPr marL="285750" indent="-285750">
              <a:buFont typeface="Arial" panose="020B0604020202020204" pitchFamily="34" charset="0"/>
              <a:buChar char="•"/>
            </a:pPr>
            <a:r>
              <a:rPr lang="en-US" altLang="en-US" sz="1600" dirty="0">
                <a:solidFill>
                  <a:schemeClr val="accent2"/>
                </a:solidFill>
              </a:rPr>
              <a:t>A “flat social tax” is annual tax calculation determined by subtracting total taxes paid by employers for the four consecutive quarters preceding the computation date from total unemployment benefits paid to claimants over those same quarters (i.e. July 2019 – June 2020 time period is used to calculate the 2021 calendar year flat social tax factor).</a:t>
            </a:r>
          </a:p>
          <a:p>
            <a:endParaRPr lang="en-US" altLang="en-US" sz="1600" dirty="0">
              <a:solidFill>
                <a:schemeClr val="accent2"/>
              </a:solidFill>
            </a:endParaRPr>
          </a:p>
          <a:p>
            <a:pPr marL="285750" indent="-285750">
              <a:buFont typeface="Arial" panose="020B0604020202020204" pitchFamily="34" charset="0"/>
              <a:buChar char="•"/>
            </a:pPr>
            <a:r>
              <a:rPr lang="en-US" altLang="en-US" sz="1600" dirty="0">
                <a:solidFill>
                  <a:schemeClr val="accent2"/>
                </a:solidFill>
              </a:rPr>
              <a:t>Social tax is further adjusted based upon the trust fund balance and then set for each rate class.</a:t>
            </a:r>
          </a:p>
          <a:p>
            <a:endParaRPr lang="en-US" altLang="en-US" sz="1600" dirty="0">
              <a:solidFill>
                <a:schemeClr val="accent2"/>
              </a:solidFill>
            </a:endParaRPr>
          </a:p>
          <a:p>
            <a:pPr marL="285750" indent="-285750">
              <a:buFont typeface="Arial" panose="020B0604020202020204" pitchFamily="34" charset="0"/>
              <a:buChar char="•"/>
            </a:pPr>
            <a:r>
              <a:rPr lang="en-US" altLang="en-US" sz="1600" dirty="0">
                <a:solidFill>
                  <a:schemeClr val="accent2"/>
                </a:solidFill>
              </a:rPr>
              <a:t>Social tax ceiling of 1.22% passed during the 2010 legislative session.  </a:t>
            </a:r>
          </a:p>
          <a:p>
            <a:pPr marL="285750" indent="-285750">
              <a:buFont typeface="Arial" panose="020B0604020202020204" pitchFamily="34" charset="0"/>
              <a:buChar char="•"/>
            </a:pPr>
            <a:endParaRPr lang="en-US" altLang="en-US" sz="1600" dirty="0">
              <a:solidFill>
                <a:schemeClr val="accent2"/>
              </a:solidFill>
            </a:endParaRPr>
          </a:p>
          <a:p>
            <a:pPr marL="342900" indent="-342900">
              <a:buFont typeface="Arial" panose="020B0604020202020204" pitchFamily="34" charset="0"/>
              <a:buChar char="•"/>
            </a:pPr>
            <a:r>
              <a:rPr lang="en-US" altLang="en-US" sz="1600" dirty="0">
                <a:solidFill>
                  <a:schemeClr val="accent2"/>
                </a:solidFill>
              </a:rPr>
              <a:t>Solvency tax - Additional tax rate added to guarantee the health of the trust fund. Assigned when the trust fund balance has less than seven months of benefits (Solvency surcharge is up to two-tenths of one percent).</a:t>
            </a:r>
          </a:p>
          <a:p>
            <a:pPr marL="342900" indent="-342900">
              <a:buFont typeface="Arial" panose="020B0604020202020204" pitchFamily="34" charset="0"/>
              <a:buChar char="•"/>
            </a:pPr>
            <a:endParaRPr lang="en-US" altLang="en-US" sz="1600" dirty="0">
              <a:solidFill>
                <a:schemeClr val="accent2"/>
              </a:solidFill>
            </a:endParaRPr>
          </a:p>
          <a:p>
            <a:pPr marL="342900" indent="-342900">
              <a:buFont typeface="Arial" panose="020B0604020202020204" pitchFamily="34" charset="0"/>
              <a:buChar char="•"/>
            </a:pPr>
            <a:r>
              <a:rPr lang="en-US" altLang="en-US" sz="1600" dirty="0">
                <a:solidFill>
                  <a:schemeClr val="accent2"/>
                </a:solidFill>
              </a:rPr>
              <a:t>Unemployment insurance tax due dates:</a:t>
            </a:r>
          </a:p>
          <a:p>
            <a:pPr lvl="2"/>
            <a:endParaRPr lang="en-US" altLang="en-US" dirty="0">
              <a:solidFill>
                <a:schemeClr val="accent2"/>
              </a:solidFill>
            </a:endParaRPr>
          </a:p>
          <a:p>
            <a:endParaRPr lang="en-US" dirty="0">
              <a:solidFill>
                <a:schemeClr val="accent2"/>
              </a:solidFill>
            </a:endParaRPr>
          </a:p>
          <a:p>
            <a:endParaRPr lang="en-US" dirty="0">
              <a:solidFill>
                <a:schemeClr val="accent2"/>
              </a:solidFill>
            </a:endParaRPr>
          </a:p>
          <a:p>
            <a:pPr marL="342900" indent="-342900">
              <a:buFont typeface="Wingdings" panose="05000000000000000000" pitchFamily="2" charset="2"/>
              <a:buChar char="§"/>
            </a:pPr>
            <a:endParaRPr lang="en-US" sz="2000" dirty="0">
              <a:solidFill>
                <a:schemeClr val="accent2"/>
              </a:solidFill>
            </a:endParaRPr>
          </a:p>
        </p:txBody>
      </p:sp>
      <p:pic>
        <p:nvPicPr>
          <p:cNvPr id="3" name="Picture 2">
            <a:extLst>
              <a:ext uri="{FF2B5EF4-FFF2-40B4-BE49-F238E27FC236}">
                <a16:creationId xmlns:a16="http://schemas.microsoft.com/office/drawing/2014/main" id="{4F46D513-BF2B-4C9B-8671-3A6855B04EE7}"/>
              </a:ext>
            </a:extLst>
          </p:cNvPr>
          <p:cNvPicPr>
            <a:picLocks noChangeAspect="1"/>
          </p:cNvPicPr>
          <p:nvPr/>
        </p:nvPicPr>
        <p:blipFill>
          <a:blip r:embed="rId4"/>
          <a:stretch>
            <a:fillRect/>
          </a:stretch>
        </p:blipFill>
        <p:spPr>
          <a:xfrm>
            <a:off x="4849487" y="4695784"/>
            <a:ext cx="4401668" cy="1570365"/>
          </a:xfrm>
          <a:prstGeom prst="rect">
            <a:avLst/>
          </a:prstGeom>
        </p:spPr>
      </p:pic>
    </p:spTree>
    <p:extLst>
      <p:ext uri="{BB962C8B-B14F-4D97-AF65-F5344CB8AC3E}">
        <p14:creationId xmlns:p14="http://schemas.microsoft.com/office/powerpoint/2010/main" val="637094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0.xml><?xml version="1.0" encoding="utf-8"?>
<a:theme xmlns:a="http://schemas.openxmlformats.org/drawingml/2006/main" name="11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1.xml><?xml version="1.0" encoding="utf-8"?>
<a:theme xmlns:a="http://schemas.openxmlformats.org/drawingml/2006/main" name="12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2.xml><?xml version="1.0" encoding="utf-8"?>
<a:theme xmlns:a="http://schemas.openxmlformats.org/drawingml/2006/main" name="13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3.xml><?xml version="1.0" encoding="utf-8"?>
<a:theme xmlns:a="http://schemas.openxmlformats.org/drawingml/2006/main" name="14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4.xml><?xml version="1.0" encoding="utf-8"?>
<a:theme xmlns:a="http://schemas.openxmlformats.org/drawingml/2006/main" name="16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5.xml><?xml version="1.0" encoding="utf-8"?>
<a:theme xmlns:a="http://schemas.openxmlformats.org/drawingml/2006/main" name="17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6.xml><?xml version="1.0" encoding="utf-8"?>
<a:theme xmlns:a="http://schemas.openxmlformats.org/drawingml/2006/main" name="18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7.xml><?xml version="1.0" encoding="utf-8"?>
<a:theme xmlns:a="http://schemas.openxmlformats.org/drawingml/2006/main" name="19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8.xml><?xml version="1.0" encoding="utf-8"?>
<a:theme xmlns:a="http://schemas.openxmlformats.org/drawingml/2006/main" name="8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4.xml><?xml version="1.0" encoding="utf-8"?>
<a:theme xmlns:a="http://schemas.openxmlformats.org/drawingml/2006/main" name="3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5.xml><?xml version="1.0" encoding="utf-8"?>
<a:theme xmlns:a="http://schemas.openxmlformats.org/drawingml/2006/main" name="4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6.xml><?xml version="1.0" encoding="utf-8"?>
<a:theme xmlns:a="http://schemas.openxmlformats.org/drawingml/2006/main" name="5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7.xml><?xml version="1.0" encoding="utf-8"?>
<a:theme xmlns:a="http://schemas.openxmlformats.org/drawingml/2006/main" name="6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8.xml><?xml version="1.0" encoding="utf-8"?>
<a:theme xmlns:a="http://schemas.openxmlformats.org/drawingml/2006/main" name="7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9.xml><?xml version="1.0" encoding="utf-8"?>
<a:theme xmlns:a="http://schemas.openxmlformats.org/drawingml/2006/main" name="9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Override1.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0.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1.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2.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3.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4.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5.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6.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7.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8.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2.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3.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4.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5.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6.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7.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8.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9.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92821-906D-40C9-B773-9FB054259DC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9bd54b3-51f3-4e08-a5a0-6e29086e6533"/>
    <ds:schemaRef ds:uri="http://www.w3.org/XML/1998/namespace"/>
  </ds:schemaRefs>
</ds:datastoreItem>
</file>

<file path=customXml/itemProps2.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15242</TotalTime>
  <Words>2465</Words>
  <Application>Microsoft Office PowerPoint</Application>
  <PresentationFormat>Widescreen</PresentationFormat>
  <Paragraphs>239</Paragraphs>
  <Slides>20</Slides>
  <Notes>19</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20</vt:i4>
      </vt:variant>
    </vt:vector>
  </HeadingPairs>
  <TitlesOfParts>
    <vt:vector size="42" baseType="lpstr">
      <vt:lpstr>Arial</vt:lpstr>
      <vt:lpstr>Century Gothic</vt:lpstr>
      <vt:lpstr>Calibri</vt:lpstr>
      <vt:lpstr>Wingdings</vt:lpstr>
      <vt:lpstr>Theme_ESDnew</vt:lpstr>
      <vt:lpstr>1_Theme_ESDnew</vt:lpstr>
      <vt:lpstr>2_Theme_ESDnew</vt:lpstr>
      <vt:lpstr>3_Theme_ESDnew</vt:lpstr>
      <vt:lpstr>4_Theme_ESDnew</vt:lpstr>
      <vt:lpstr>5_Theme_ESDnew</vt:lpstr>
      <vt:lpstr>6_Theme_ESDnew</vt:lpstr>
      <vt:lpstr>7_Theme_ESDnew</vt:lpstr>
      <vt:lpstr>9_Theme_ESDnew</vt:lpstr>
      <vt:lpstr>11_Theme_ESDnew</vt:lpstr>
      <vt:lpstr>12_Theme_ESDnew</vt:lpstr>
      <vt:lpstr>13_Theme_ESDnew</vt:lpstr>
      <vt:lpstr>14_Theme_ESDnew</vt:lpstr>
      <vt:lpstr>16_Theme_ESDnew</vt:lpstr>
      <vt:lpstr>17_Theme_ESDnew</vt:lpstr>
      <vt:lpstr>18_Theme_ESDnew</vt:lpstr>
      <vt:lpstr>19_Theme_ESDnew</vt:lpstr>
      <vt:lpstr>8_Theme_ESDnew</vt:lpstr>
      <vt:lpstr>PowerPoint Presentation</vt:lpstr>
      <vt:lpstr>Overview</vt:lpstr>
      <vt:lpstr>Unemployment Benefits During Crisis</vt:lpstr>
      <vt:lpstr>$9.2 Billion paid out in benefits since 3/7</vt:lpstr>
      <vt:lpstr>Unemployment Insurance Trust fund</vt:lpstr>
      <vt:lpstr>A sense of scale: claims and trust fund projections</vt:lpstr>
      <vt:lpstr>Trust fund solvency options</vt:lpstr>
      <vt:lpstr>Annual Unemployment taxes</vt:lpstr>
      <vt:lpstr>Annual Unemployment taxes</vt:lpstr>
      <vt:lpstr>Washington’s Labor Market</vt:lpstr>
      <vt:lpstr>Nonfarm employment in Washington</vt:lpstr>
      <vt:lpstr>Employment rates</vt:lpstr>
      <vt:lpstr>Current Employment Statistics  Year over year employment change by industry</vt:lpstr>
      <vt:lpstr>Washington state agricultural reporting areas</vt:lpstr>
      <vt:lpstr>Agricultural employment in Washington state and reporting areas</vt:lpstr>
      <vt:lpstr>Agricultural industry employment in Washington state</vt:lpstr>
      <vt:lpstr>Unemployment rates</vt:lpstr>
      <vt:lpstr>Unemployment around the state</vt:lpstr>
      <vt:lpstr>Beyond the unemployment rate Alternative measures of labor underutilization</vt:lpstr>
      <vt:lpstr>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Stoner, Bianca (ESD)</cp:lastModifiedBy>
  <cp:revision>1426</cp:revision>
  <cp:lastPrinted>2018-10-23T14:37:49Z</cp:lastPrinted>
  <dcterms:created xsi:type="dcterms:W3CDTF">2017-10-27T03:45:57Z</dcterms:created>
  <dcterms:modified xsi:type="dcterms:W3CDTF">2020-10-19T23:00:34Z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