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4" r:id="rId1"/>
    <p:sldMasterId id="2147483745" r:id="rId2"/>
    <p:sldMasterId id="2147483770" r:id="rId3"/>
    <p:sldMasterId id="2147483795" r:id="rId4"/>
  </p:sldMasterIdLst>
  <p:notesMasterIdLst>
    <p:notesMasterId r:id="rId25"/>
  </p:notesMasterIdLst>
  <p:sldIdLst>
    <p:sldId id="256" r:id="rId5"/>
    <p:sldId id="283" r:id="rId6"/>
    <p:sldId id="287" r:id="rId7"/>
    <p:sldId id="288" r:id="rId8"/>
    <p:sldId id="303" r:id="rId9"/>
    <p:sldId id="282" r:id="rId10"/>
    <p:sldId id="284" r:id="rId11"/>
    <p:sldId id="304" r:id="rId12"/>
    <p:sldId id="305" r:id="rId13"/>
    <p:sldId id="292" r:id="rId14"/>
    <p:sldId id="285" r:id="rId15"/>
    <p:sldId id="286" r:id="rId16"/>
    <p:sldId id="266" r:id="rId17"/>
    <p:sldId id="296" r:id="rId18"/>
    <p:sldId id="295" r:id="rId19"/>
    <p:sldId id="297" r:id="rId20"/>
    <p:sldId id="298" r:id="rId21"/>
    <p:sldId id="299" r:id="rId22"/>
    <p:sldId id="300" r:id="rId23"/>
    <p:sldId id="280" r:id="rId24"/>
  </p:sldIdLst>
  <p:sldSz cx="9144000" cy="5143500" type="screen16x9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CC6600"/>
    <a:srgbClr val="003366"/>
    <a:srgbClr val="32A3D3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8B98E3-EE3F-4032-A890-12684C6C6583}">
  <a:tblStyle styleId="{B58B98E3-EE3F-4032-A890-12684C6C65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5818" autoAdjust="0"/>
  </p:normalViewPr>
  <p:slideViewPr>
    <p:cSldViewPr snapToGrid="0" showGuides="1">
      <p:cViewPr varScale="1">
        <p:scale>
          <a:sx n="94" d="100"/>
          <a:sy n="94" d="100"/>
        </p:scale>
        <p:origin x="3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92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GOAL: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 introduce the LinkedIn NASWA partnership and describe the program background.</a:t>
            </a:r>
          </a:p>
          <a:p>
            <a:pPr marL="0" indent="0">
              <a:buSzPct val="25000"/>
              <a:buNone/>
            </a:pPr>
            <a:endParaRPr lang="en-US" sz="1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SAY: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LinkedIn Economic Graph team has partnered with NASWA (the National Association of State Workforce Agencies) to create a national curriculum for Public Employment Services (PES) to teach network-based job search using LinkedIn to unemployed active </a:t>
            </a:r>
            <a:r>
              <a:rPr lang="en-US" dirty="0"/>
              <a:t>jobseekers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>
              <a:buNone/>
            </a:pP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This program is important to LinkedIn because LinkedIn’s vision is to create economic opportunity for workers. Through </a:t>
            </a: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our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partnership with NASWA, </a:t>
            </a: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we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are able to reach </a:t>
            </a:r>
            <a:r>
              <a:rPr lang="en-US" dirty="0">
                <a:solidFill>
                  <a:srgbClr val="000000"/>
                </a:solidFill>
              </a:rPr>
              <a:t>millions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of unemployed workers and connect them to jobs.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D3FAA713-51AF-A343-9BC7-DCE7D86814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78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51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20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8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46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6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89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07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3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14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69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34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78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55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73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37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50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4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815284" y="3440644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3558606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6716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>
            <a:outerShdw blurRad="127000" dist="88900" dir="5400000" algn="t" rotWithShape="0">
              <a:prstClr val="black">
                <a:alpha val="10000"/>
              </a:prstClr>
            </a:outerShdw>
          </a:effectLst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904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74471"/>
            <a:ext cx="3757042" cy="914096"/>
          </a:xfrm>
          <a:noFill/>
          <a:effectLst/>
        </p:spPr>
        <p:txBody>
          <a:bodyPr lIns="0" tIns="0" rIns="0" bIns="0" anchor="ctr" anchorCtr="0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8449"/>
            <a:ext cx="3757042" cy="946413"/>
          </a:xfrm>
          <a:solidFill>
            <a:schemeClr val="bg1"/>
          </a:solidFill>
          <a:effectLst>
            <a:outerShdw blurRad="127000" dist="76200" dir="5400000" algn="t" rotWithShape="0">
              <a:prstClr val="black">
                <a:alpha val="10000"/>
              </a:prstClr>
            </a:outerShdw>
          </a:effectLst>
        </p:spPr>
        <p:txBody>
          <a:bodyPr lIns="731520" tIns="365760" bIns="365760" anchor="b" anchorCtr="0">
            <a:spAutoFit/>
          </a:bodyPr>
          <a:lstStyle>
            <a:lvl1pPr marL="0" indent="0">
              <a:buNone/>
              <a:defRPr sz="1500" b="0" i="1">
                <a:solidFill>
                  <a:schemeClr val="tx1">
                    <a:tint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0724" y="0"/>
            <a:ext cx="458699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4527">
              <a:buClrTx/>
              <a:buFontTx/>
              <a:buNone/>
            </a:pPr>
            <a:endParaRPr lang="en-US" sz="48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8699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4527">
              <a:buClrTx/>
              <a:buFontTx/>
              <a:buNone/>
            </a:pPr>
            <a:endParaRPr lang="en-US" sz="4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41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99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58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7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-525209"/>
            <a:ext cx="2949575" cy="20682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223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-525209"/>
            <a:ext cx="2949575" cy="20682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497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15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09250" y="4116875"/>
            <a:ext cx="2422827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925808"/>
      </p:ext>
    </p:extLst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203" y="274639"/>
            <a:ext cx="1142620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39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2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027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536">
          <p15:clr>
            <a:srgbClr val="FBAE40"/>
          </p15:clr>
        </p15:guide>
        <p15:guide id="3" pos="211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20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36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4400" y="971586"/>
            <a:ext cx="0" cy="320032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7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536">
          <p15:clr>
            <a:srgbClr val="FBAE40"/>
          </p15:clr>
        </p15:guide>
        <p15:guide id="3" pos="21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30676" y="1221982"/>
            <a:ext cx="6885590" cy="2055947"/>
          </a:xfrm>
        </p:spPr>
        <p:txBody>
          <a:bodyPr wrap="square" rIns="0" anchor="b">
            <a:spAutoFit/>
          </a:bodyPr>
          <a:lstStyle>
            <a:lvl1pPr marL="0" marR="0" indent="0" algn="ctr" defTabSz="3406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i="1"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Copy and paste your </a:t>
            </a:r>
            <a:br>
              <a:rPr lang="en-US" dirty="0"/>
            </a:br>
            <a:r>
              <a:rPr lang="en-US" dirty="0"/>
              <a:t>quote into this text box. </a:t>
            </a:r>
            <a:br>
              <a:rPr lang="en-US" dirty="0"/>
            </a:br>
            <a:r>
              <a:rPr lang="en-US" dirty="0"/>
              <a:t>Then center everything </a:t>
            </a:r>
            <a:br>
              <a:rPr lang="en-US" dirty="0"/>
            </a:br>
            <a:r>
              <a:rPr lang="en-US" dirty="0"/>
              <a:t>on the page.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06027"/>
            <a:ext cx="9144000" cy="346249"/>
          </a:xfrm>
        </p:spPr>
        <p:txBody>
          <a:bodyPr wrap="square" rIns="0">
            <a:spAutoFit/>
          </a:bodyPr>
          <a:lstStyle>
            <a:lvl1pPr marL="0" marR="0" indent="0" algn="ctr" defTabSz="3406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CCCCCC"/>
                </a:solidFill>
                <a:latin typeface="Source Sans Pro Regular" charset="0"/>
                <a:cs typeface="AvenirNext LT Pro Regular"/>
              </a:defRPr>
            </a:lvl1pPr>
          </a:lstStyle>
          <a:p>
            <a:pPr lvl="0"/>
            <a:r>
              <a:rPr lang="en-US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153120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209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1418"/>
            <a:ext cx="6858000" cy="2400657"/>
          </a:xfrm>
        </p:spPr>
        <p:txBody>
          <a:bodyPr anchor="b"/>
          <a:lstStyle>
            <a:lvl1pPr algn="ctr">
              <a:defRPr sz="60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291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00658"/>
            <a:ext cx="8514836" cy="1050288"/>
          </a:xfrm>
          <a:solidFill>
            <a:schemeClr val="bg1"/>
          </a:solidFill>
          <a:effectLst>
            <a:outerShdw blurRad="127000" dist="50800" dir="5400000" algn="t" rotWithShape="0">
              <a:prstClr val="black">
                <a:alpha val="10000"/>
              </a:prstClr>
            </a:outerShdw>
          </a:effectLst>
        </p:spPr>
        <p:txBody>
          <a:bodyPr wrap="square" lIns="914400" tIns="365760" bIns="365760">
            <a:spAutoFit/>
          </a:bodyPr>
          <a:lstStyle>
            <a:lvl1pPr>
              <a:defRPr sz="2250" b="0" i="0" spc="0">
                <a:solidFill>
                  <a:schemeClr val="accent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63" y="817424"/>
            <a:ext cx="7885673" cy="3797438"/>
          </a:xfrm>
        </p:spPr>
        <p:txBody>
          <a:bodyPr>
            <a:normAutofit/>
          </a:bodyPr>
          <a:lstStyle>
            <a:lvl1pPr>
              <a:defRPr sz="22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827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rgbClr val="0090C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004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90149"/>
      </p:ext>
    </p:extLst>
  </p:cSld>
  <p:clrMapOvr>
    <a:masterClrMapping/>
  </p:clrMapOvr>
  <p:transition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7327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2942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20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>
            <a:outerShdw blurRad="127000" dist="88900" dir="5400000" algn="t" rotWithShape="0">
              <a:prstClr val="black">
                <a:alpha val="10000"/>
              </a:prstClr>
            </a:outerShdw>
          </a:effectLst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8906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74471"/>
            <a:ext cx="3757042" cy="914096"/>
          </a:xfrm>
          <a:noFill/>
          <a:effectLst/>
        </p:spPr>
        <p:txBody>
          <a:bodyPr lIns="0" tIns="0" rIns="0" bIns="0" anchor="ctr" anchorCtr="0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8449"/>
            <a:ext cx="3757042" cy="946413"/>
          </a:xfrm>
          <a:solidFill>
            <a:schemeClr val="bg1"/>
          </a:solidFill>
          <a:effectLst>
            <a:outerShdw blurRad="127000" dist="76200" dir="5400000" algn="t" rotWithShape="0">
              <a:prstClr val="black">
                <a:alpha val="10000"/>
              </a:prstClr>
            </a:outerShdw>
          </a:effectLst>
        </p:spPr>
        <p:txBody>
          <a:bodyPr lIns="731520" tIns="365760" bIns="365760" anchor="b" anchorCtr="0">
            <a:spAutoFit/>
          </a:bodyPr>
          <a:lstStyle>
            <a:lvl1pPr marL="0" indent="0">
              <a:buNone/>
              <a:defRPr sz="1500" b="0" i="1">
                <a:solidFill>
                  <a:schemeClr val="tx1">
                    <a:tint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0724" y="0"/>
            <a:ext cx="458699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4527">
              <a:buClrTx/>
              <a:buFontTx/>
              <a:buNone/>
            </a:pPr>
            <a:endParaRPr lang="en-US" sz="48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65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8699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4527">
              <a:buClrTx/>
              <a:buFontTx/>
              <a:buNone/>
            </a:pPr>
            <a:endParaRPr lang="en-US" sz="4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263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522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543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117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-525209"/>
            <a:ext cx="2949575" cy="20682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19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2055452"/>
      </p:ext>
    </p:extLst>
  </p:cSld>
  <p:clrMapOvr>
    <a:masterClrMapping/>
  </p:clrMapOvr>
  <p:transition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-525209"/>
            <a:ext cx="2949575" cy="20682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28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83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203" y="274639"/>
            <a:ext cx="1142620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39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957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413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536">
          <p15:clr>
            <a:srgbClr val="FBAE40"/>
          </p15:clr>
        </p15:guide>
        <p15:guide id="3" pos="211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218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702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4400" y="971586"/>
            <a:ext cx="0" cy="320032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59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536">
          <p15:clr>
            <a:srgbClr val="FBAE40"/>
          </p15:clr>
        </p15:guide>
        <p15:guide id="3" pos="211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30676" y="1221982"/>
            <a:ext cx="6885590" cy="2055947"/>
          </a:xfrm>
        </p:spPr>
        <p:txBody>
          <a:bodyPr wrap="square" rIns="0" anchor="b">
            <a:spAutoFit/>
          </a:bodyPr>
          <a:lstStyle>
            <a:lvl1pPr marL="0" marR="0" indent="0" algn="ctr" defTabSz="3406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i="1"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Copy and paste your </a:t>
            </a:r>
            <a:br>
              <a:rPr lang="en-US" dirty="0"/>
            </a:br>
            <a:r>
              <a:rPr lang="en-US" dirty="0"/>
              <a:t>quote into this text box. </a:t>
            </a:r>
            <a:br>
              <a:rPr lang="en-US" dirty="0"/>
            </a:br>
            <a:r>
              <a:rPr lang="en-US" dirty="0"/>
              <a:t>Then center everything </a:t>
            </a:r>
            <a:br>
              <a:rPr lang="en-US" dirty="0"/>
            </a:br>
            <a:r>
              <a:rPr lang="en-US" dirty="0"/>
              <a:t>on the page.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06027"/>
            <a:ext cx="9144000" cy="346249"/>
          </a:xfrm>
        </p:spPr>
        <p:txBody>
          <a:bodyPr wrap="square" rIns="0">
            <a:spAutoFit/>
          </a:bodyPr>
          <a:lstStyle>
            <a:lvl1pPr marL="0" marR="0" indent="0" algn="ctr" defTabSz="3406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CCCCCC"/>
                </a:solidFill>
                <a:latin typeface="Source Sans Pro Regular" charset="0"/>
                <a:cs typeface="AvenirNext LT Pro Regular"/>
              </a:defRPr>
            </a:lvl1pPr>
          </a:lstStyle>
          <a:p>
            <a:pPr lvl="0"/>
            <a:r>
              <a:rPr lang="en-US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4118418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342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1418"/>
            <a:ext cx="6858000" cy="2400657"/>
          </a:xfrm>
        </p:spPr>
        <p:txBody>
          <a:bodyPr anchor="b"/>
          <a:lstStyle>
            <a:lvl1pPr algn="ctr">
              <a:defRPr sz="60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1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1418"/>
            <a:ext cx="6858000" cy="2400657"/>
          </a:xfrm>
        </p:spPr>
        <p:txBody>
          <a:bodyPr anchor="b"/>
          <a:lstStyle>
            <a:lvl1pPr algn="ctr">
              <a:defRPr sz="60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331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00658"/>
            <a:ext cx="8514836" cy="1050288"/>
          </a:xfrm>
          <a:solidFill>
            <a:schemeClr val="bg1"/>
          </a:solidFill>
          <a:effectLst>
            <a:outerShdw blurRad="127000" dist="50800" dir="5400000" algn="t" rotWithShape="0">
              <a:prstClr val="black">
                <a:alpha val="10000"/>
              </a:prstClr>
            </a:outerShdw>
          </a:effectLst>
        </p:spPr>
        <p:txBody>
          <a:bodyPr wrap="square" lIns="914400" tIns="365760" bIns="365760">
            <a:spAutoFit/>
          </a:bodyPr>
          <a:lstStyle>
            <a:lvl1pPr>
              <a:defRPr sz="2250" b="0" i="0" spc="0">
                <a:solidFill>
                  <a:schemeClr val="accent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63" y="817424"/>
            <a:ext cx="7885673" cy="3797438"/>
          </a:xfrm>
        </p:spPr>
        <p:txBody>
          <a:bodyPr>
            <a:normAutofit/>
          </a:bodyPr>
          <a:lstStyle>
            <a:lvl1pPr>
              <a:defRPr sz="22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78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rgbClr val="0090C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3841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4771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0905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4266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>
            <a:outerShdw blurRad="127000" dist="88900" dir="5400000" algn="t" rotWithShape="0">
              <a:prstClr val="black">
                <a:alpha val="10000"/>
              </a:prstClr>
            </a:outerShdw>
          </a:effectLst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9184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74471"/>
            <a:ext cx="3757042" cy="914096"/>
          </a:xfrm>
          <a:noFill/>
          <a:effectLst/>
        </p:spPr>
        <p:txBody>
          <a:bodyPr lIns="0" tIns="0" rIns="0" bIns="0" anchor="ctr" anchorCtr="0"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8449"/>
            <a:ext cx="3757042" cy="946413"/>
          </a:xfrm>
          <a:solidFill>
            <a:schemeClr val="bg1"/>
          </a:solidFill>
          <a:effectLst>
            <a:outerShdw blurRad="127000" dist="76200" dir="5400000" algn="t" rotWithShape="0">
              <a:prstClr val="black">
                <a:alpha val="10000"/>
              </a:prstClr>
            </a:outerShdw>
          </a:effectLst>
        </p:spPr>
        <p:txBody>
          <a:bodyPr lIns="731520" tIns="365760" bIns="365760" anchor="b" anchorCtr="0">
            <a:spAutoFit/>
          </a:bodyPr>
          <a:lstStyle>
            <a:lvl1pPr marL="0" indent="0">
              <a:buNone/>
              <a:defRPr sz="1500" b="0" i="1">
                <a:solidFill>
                  <a:schemeClr val="tx1">
                    <a:tint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0724" y="0"/>
            <a:ext cx="458699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4527">
              <a:buClrTx/>
              <a:buFontTx/>
              <a:buNone/>
            </a:pPr>
            <a:endParaRPr lang="en-US" sz="48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09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8699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4527">
              <a:buClrTx/>
              <a:buFontTx/>
              <a:buNone/>
            </a:pPr>
            <a:endParaRPr lang="en-US" sz="4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408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834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613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00658"/>
            <a:ext cx="8514836" cy="1050288"/>
          </a:xfrm>
          <a:solidFill>
            <a:schemeClr val="bg1"/>
          </a:solidFill>
          <a:effectLst>
            <a:outerShdw blurRad="127000" dist="50800" dir="5400000" algn="t" rotWithShape="0">
              <a:prstClr val="black">
                <a:alpha val="10000"/>
              </a:prstClr>
            </a:outerShdw>
          </a:effectLst>
        </p:spPr>
        <p:txBody>
          <a:bodyPr wrap="square" lIns="914400" tIns="365760" bIns="365760">
            <a:spAutoFit/>
          </a:bodyPr>
          <a:lstStyle>
            <a:lvl1pPr>
              <a:defRPr sz="2250" b="0" i="0" spc="0">
                <a:solidFill>
                  <a:schemeClr val="accent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63" y="817424"/>
            <a:ext cx="7885673" cy="3797438"/>
          </a:xfrm>
        </p:spPr>
        <p:txBody>
          <a:bodyPr>
            <a:normAutofit/>
          </a:bodyPr>
          <a:lstStyle>
            <a:lvl1pPr>
              <a:defRPr sz="22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79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151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-525209"/>
            <a:ext cx="2949575" cy="20682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618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-525209"/>
            <a:ext cx="2949575" cy="20682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967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915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203" y="274639"/>
            <a:ext cx="1142620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39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011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4921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536">
          <p15:clr>
            <a:srgbClr val="FBAE40"/>
          </p15:clr>
        </p15:guide>
        <p15:guide id="3" pos="211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278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8011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7299" y="1439418"/>
            <a:ext cx="7174319" cy="28600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57300" y="520871"/>
            <a:ext cx="7174319" cy="1050288"/>
          </a:xfrm>
          <a:noFill/>
        </p:spPr>
        <p:txBody>
          <a:bodyPr lIns="9144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4400" y="971586"/>
            <a:ext cx="0" cy="320032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05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1536">
          <p15:clr>
            <a:srgbClr val="FBAE40"/>
          </p15:clr>
        </p15:guide>
        <p15:guide id="3" pos="211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30676" y="1221982"/>
            <a:ext cx="6885590" cy="2055947"/>
          </a:xfrm>
        </p:spPr>
        <p:txBody>
          <a:bodyPr wrap="square" rIns="0" anchor="b">
            <a:spAutoFit/>
          </a:bodyPr>
          <a:lstStyle>
            <a:lvl1pPr marL="0" marR="0" indent="0" algn="ctr" defTabSz="3406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i="1"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Copy and paste your </a:t>
            </a:r>
            <a:br>
              <a:rPr lang="en-US" dirty="0"/>
            </a:br>
            <a:r>
              <a:rPr lang="en-US" dirty="0"/>
              <a:t>quote into this text box. </a:t>
            </a:r>
            <a:br>
              <a:rPr lang="en-US" dirty="0"/>
            </a:br>
            <a:r>
              <a:rPr lang="en-US" dirty="0"/>
              <a:t>Then center everything </a:t>
            </a:r>
            <a:br>
              <a:rPr lang="en-US" dirty="0"/>
            </a:br>
            <a:r>
              <a:rPr lang="en-US" dirty="0"/>
              <a:t>on the page.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506027"/>
            <a:ext cx="9144000" cy="346249"/>
          </a:xfrm>
        </p:spPr>
        <p:txBody>
          <a:bodyPr wrap="square" rIns="0">
            <a:spAutoFit/>
          </a:bodyPr>
          <a:lstStyle>
            <a:lvl1pPr marL="0" marR="0" indent="0" algn="ctr" defTabSz="3406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CCCCCC"/>
                </a:solidFill>
                <a:latin typeface="Source Sans Pro Regular" charset="0"/>
                <a:cs typeface="AvenirNext LT Pro Regular"/>
              </a:defRPr>
            </a:lvl1pPr>
          </a:lstStyle>
          <a:p>
            <a:pPr lvl="0"/>
            <a:r>
              <a:rPr lang="en-US" dirty="0"/>
              <a:t>- Source of quote</a:t>
            </a:r>
          </a:p>
        </p:txBody>
      </p:sp>
    </p:spTree>
    <p:extLst>
      <p:ext uri="{BB962C8B-B14F-4D97-AF65-F5344CB8AC3E}">
        <p14:creationId xmlns:p14="http://schemas.microsoft.com/office/powerpoint/2010/main" val="266069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rgbClr val="0090C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6406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35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1940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1405" y="0"/>
            <a:ext cx="457259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876" y="666610"/>
            <a:ext cx="3582124" cy="1424236"/>
          </a:xfrm>
          <a:solidFill>
            <a:schemeClr val="bg1"/>
          </a:solidFill>
          <a:ln>
            <a:noFill/>
          </a:ln>
          <a:effectLst/>
        </p:spPr>
        <p:txBody>
          <a:bodyPr wrap="square" lIns="640080" tIns="365760" rIns="548640" bIns="365760">
            <a:spAutoFit/>
          </a:bodyPr>
          <a:lstStyle>
            <a:lvl1pPr>
              <a:defRPr sz="2475" b="0" i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sz="quarter" idx="11"/>
          </p:nvPr>
        </p:nvSpPr>
        <p:spPr>
          <a:xfrm>
            <a:off x="5561876" y="1824026"/>
            <a:ext cx="3582124" cy="1061829"/>
          </a:xfrm>
          <a:solidFill>
            <a:schemeClr val="bg1"/>
          </a:solidFill>
          <a:ln>
            <a:noFill/>
          </a:ln>
        </p:spPr>
        <p:txBody>
          <a:bodyPr wrap="square" lIns="457200" tIns="365760" rIns="640080" bIns="45720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-151259" y="771525"/>
            <a:ext cx="5137788" cy="3217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0"/>
          <a:stretch/>
        </p:blipFill>
        <p:spPr>
          <a:xfrm>
            <a:off x="0" y="481780"/>
            <a:ext cx="5850505" cy="3947345"/>
          </a:xfrm>
          <a:prstGeom prst="rect">
            <a:avLst/>
          </a:prstGeom>
          <a:effectLst>
            <a:reflection blurRad="482600" stA="22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4669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6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3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818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8" r:id="rId2"/>
    <p:sldLayoutId id="2147483740" r:id="rId3"/>
    <p:sldLayoutId id="2147483744" r:id="rId4"/>
  </p:sldLayoutIdLst>
  <p:transition>
    <p:pull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00658"/>
            <a:ext cx="8514836" cy="1050288"/>
          </a:xfrm>
          <a:prstGeom prst="rect">
            <a:avLst/>
          </a:prstGeom>
          <a:solidFill>
            <a:schemeClr val="bg1"/>
          </a:solidFill>
          <a:effectLst>
            <a:outerShdw blurRad="127000" dist="508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731520" tIns="365760" rIns="91440" bIns="36576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64" y="857250"/>
            <a:ext cx="7886187" cy="377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89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7" r:id="rId20"/>
    <p:sldLayoutId id="2147483768" r:id="rId21"/>
    <p:sldLayoutId id="2147483769" r:id="rId22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lang="en-US" sz="2250" b="0" i="0" kern="1200" spc="0" baseline="0" dirty="0" smtClean="0">
          <a:solidFill>
            <a:schemeClr val="accent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1pPr>
      <a:lvl2pPr marL="685809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057">
          <p15:clr>
            <a:srgbClr val="F26B43"/>
          </p15:clr>
        </p15:guide>
        <p15:guide id="2" orient="horz" pos="888">
          <p15:clr>
            <a:srgbClr val="F26B43"/>
          </p15:clr>
        </p15:guide>
        <p15:guide id="3" orient="horz" pos="7752">
          <p15:clr>
            <a:srgbClr val="F26B43"/>
          </p15:clr>
        </p15:guide>
        <p15:guide id="4" pos="143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00658"/>
            <a:ext cx="8514836" cy="1050288"/>
          </a:xfrm>
          <a:prstGeom prst="rect">
            <a:avLst/>
          </a:prstGeom>
          <a:solidFill>
            <a:schemeClr val="bg1"/>
          </a:solidFill>
          <a:effectLst>
            <a:outerShdw blurRad="127000" dist="508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731520" tIns="365760" rIns="91440" bIns="36576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64" y="857250"/>
            <a:ext cx="7886187" cy="377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9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2" r:id="rId20"/>
    <p:sldLayoutId id="2147483793" r:id="rId21"/>
    <p:sldLayoutId id="2147483794" r:id="rId22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lang="en-US" sz="2250" b="0" i="0" kern="1200" spc="0" baseline="0" dirty="0" smtClean="0">
          <a:solidFill>
            <a:schemeClr val="accent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1pPr>
      <a:lvl2pPr marL="685809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057">
          <p15:clr>
            <a:srgbClr val="F26B43"/>
          </p15:clr>
        </p15:guide>
        <p15:guide id="2" orient="horz" pos="888">
          <p15:clr>
            <a:srgbClr val="F26B43"/>
          </p15:clr>
        </p15:guide>
        <p15:guide id="3" orient="horz" pos="7752">
          <p15:clr>
            <a:srgbClr val="F26B43"/>
          </p15:clr>
        </p15:guide>
        <p15:guide id="4" pos="143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00658"/>
            <a:ext cx="8514836" cy="1050288"/>
          </a:xfrm>
          <a:prstGeom prst="rect">
            <a:avLst/>
          </a:prstGeom>
          <a:solidFill>
            <a:schemeClr val="bg1"/>
          </a:solidFill>
          <a:effectLst>
            <a:outerShdw blurRad="127000" dist="508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731520" tIns="365760" rIns="91440" bIns="36576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64" y="857250"/>
            <a:ext cx="7886187" cy="377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0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7" r:id="rId20"/>
    <p:sldLayoutId id="2147483818" r:id="rId21"/>
    <p:sldLayoutId id="2147483819" r:id="rId22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lang="en-US" sz="2250" b="0" i="0" kern="1200" spc="0" baseline="0" dirty="0" smtClean="0">
          <a:solidFill>
            <a:schemeClr val="accent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1pPr>
      <a:lvl2pPr marL="685809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Source Sans Pro Light" charset="0"/>
          <a:ea typeface="Source Sans Pro Light" charset="0"/>
          <a:cs typeface="Source Sans Pro Light" charset="0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057">
          <p15:clr>
            <a:srgbClr val="F26B43"/>
          </p15:clr>
        </p15:guide>
        <p15:guide id="2" orient="horz" pos="888">
          <p15:clr>
            <a:srgbClr val="F26B43"/>
          </p15:clr>
        </p15:guide>
        <p15:guide id="3" orient="horz" pos="7752">
          <p15:clr>
            <a:srgbClr val="F26B43"/>
          </p15:clr>
        </p15:guide>
        <p15:guide id="4" pos="143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xuMwqUaCs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01600" y="2784186"/>
            <a:ext cx="4960527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</a:rPr>
              <a:t>Partnering for Success: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CC6600"/>
                </a:solidFill>
              </a:rPr>
              <a:t>Amazon, LinkedIn and </a:t>
            </a:r>
            <a:br>
              <a:rPr lang="en-US" dirty="0">
                <a:solidFill>
                  <a:srgbClr val="CC6600"/>
                </a:solidFill>
              </a:rPr>
            </a:br>
            <a:r>
              <a:rPr lang="en-US" dirty="0">
                <a:solidFill>
                  <a:srgbClr val="CC6600"/>
                </a:solidFill>
              </a:rPr>
              <a:t>Industry Spotlights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0" y="772502"/>
            <a:ext cx="2926086" cy="201168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501" y="335"/>
            <a:ext cx="4572595" cy="5142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4527">
              <a:buClrTx/>
            </a:pPr>
            <a:r>
              <a:rPr lang="en-US" sz="1800" kern="12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9164" y="2283514"/>
            <a:ext cx="3960158" cy="1031089"/>
          </a:xfrm>
          <a:prstGeom prst="rect">
            <a:avLst/>
          </a:prstGeom>
        </p:spPr>
        <p:txBody>
          <a:bodyPr vert="horz" lIns="0" tIns="34287" rIns="0" bIns="34287" rtlCol="0" anchor="ctr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pPr algn="l">
              <a:buClrTx/>
              <a:buFontTx/>
              <a:buNone/>
            </a:pPr>
            <a:r>
              <a:rPr lang="en-US" sz="3000" dirty="0">
                <a:solidFill>
                  <a:srgbClr val="0079B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Jobseeker Curriculum</a:t>
            </a:r>
          </a:p>
        </p:txBody>
      </p:sp>
      <p:sp>
        <p:nvSpPr>
          <p:cNvPr id="22" name="Shape 354"/>
          <p:cNvSpPr/>
          <p:nvPr/>
        </p:nvSpPr>
        <p:spPr>
          <a:xfrm>
            <a:off x="5066640" y="2662226"/>
            <a:ext cx="3857123" cy="1304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48" tIns="19048" rIns="19048" bIns="19048" numCol="1" anchor="ctr">
            <a:noAutofit/>
          </a:bodyPr>
          <a:lstStyle>
            <a:lvl1pPr>
              <a:lnSpc>
                <a:spcPct val="100000"/>
              </a:lnSpc>
              <a:defRPr sz="4100"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 defTabSz="309567" hangingPunct="0">
              <a:spcBef>
                <a:spcPts val="1125"/>
              </a:spcBef>
              <a:buClr>
                <a:srgbClr val="0090C9"/>
              </a:buClr>
            </a:pPr>
            <a:endParaRPr lang="en-US" sz="2063" spc="38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" name="Cross 6"/>
          <p:cNvSpPr>
            <a:spLocks noChangeAspect="1"/>
          </p:cNvSpPr>
          <p:nvPr/>
        </p:nvSpPr>
        <p:spPr>
          <a:xfrm>
            <a:off x="2208152" y="2011068"/>
            <a:ext cx="160727" cy="519347"/>
          </a:xfrm>
          <a:prstGeom prst="plus">
            <a:avLst>
              <a:gd name="adj" fmla="val 39546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28" tIns="102857" rIns="171428" bIns="102857" numCol="1" rtlCol="0" anchor="ctr">
            <a:spAutoFit/>
          </a:bodyPr>
          <a:lstStyle/>
          <a:p>
            <a:pPr algn="ctr" defTabSz="309567" hangingPunct="0">
              <a:spcBef>
                <a:spcPts val="1125"/>
              </a:spcBef>
              <a:buClr>
                <a:srgbClr val="0090C9"/>
              </a:buClr>
            </a:pPr>
            <a:endParaRPr lang="en-US" sz="2025" spc="38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86214" y="1038674"/>
            <a:ext cx="3877301" cy="3380877"/>
            <a:chOff x="13031599" y="2349632"/>
            <a:chExt cx="10340816" cy="9016848"/>
          </a:xfrm>
        </p:grpSpPr>
        <p:sp>
          <p:nvSpPr>
            <p:cNvPr id="13" name="Shape 354"/>
            <p:cNvSpPr/>
            <p:nvPr/>
          </p:nvSpPr>
          <p:spPr>
            <a:xfrm>
              <a:off x="13031599" y="2349632"/>
              <a:ext cx="10340816" cy="387842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27000" dist="88900" dir="5400000" algn="t" rotWithShape="0">
                <a:prstClr val="black">
                  <a:alpha val="10000"/>
                </a:prst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39999" tIns="102857" rIns="171428" bIns="102857" numCol="1" anchor="ctr">
              <a:spAutoFit/>
            </a:bodyPr>
            <a:lstStyle>
              <a:lvl1pPr>
                <a:lnSpc>
                  <a:spcPct val="100000"/>
                </a:lnSpc>
                <a:defRPr sz="4100">
                  <a:latin typeface="Avenir Next LT Pro Light"/>
                  <a:ea typeface="Avenir Next LT Pro Light"/>
                  <a:cs typeface="Avenir Next LT Pro Light"/>
                  <a:sym typeface="Avenir Next LT Pro Light"/>
                </a:defRPr>
              </a:lvl1pPr>
            </a:lstStyle>
            <a:p>
              <a:pPr defTabSz="309567" hangingPunct="0">
                <a:spcBef>
                  <a:spcPts val="1125"/>
                </a:spcBef>
                <a:buClr>
                  <a:srgbClr val="0090C9"/>
                </a:buClr>
              </a:pPr>
              <a:r>
                <a:rPr lang="en-US" sz="2025" spc="38" dirty="0">
                  <a:latin typeface="Source Sans Pro Light" charset="0"/>
                  <a:ea typeface="Source Sans Pro Light" charset="0"/>
                  <a:cs typeface="Source Sans Pro Light" charset="0"/>
                </a:rPr>
                <a:t>LinkedIn’s vision is to create economic opportunity for every member of the global </a:t>
              </a:r>
              <a:r>
                <a:rPr lang="en-US" sz="2025" spc="-56" dirty="0">
                  <a:latin typeface="Source Sans Pro Light" charset="0"/>
                  <a:ea typeface="Source Sans Pro Light" charset="0"/>
                  <a:cs typeface="Source Sans Pro Light" charset="0"/>
                </a:rPr>
                <a:t>workforce</a:t>
              </a:r>
              <a:r>
                <a:rPr lang="en-US" sz="2025" spc="38" dirty="0">
                  <a:latin typeface="Source Sans Pro Light" charset="0"/>
                  <a:ea typeface="Source Sans Pro Light" charset="0"/>
                  <a:cs typeface="Source Sans Pro Light" charset="0"/>
                </a:rPr>
                <a:t>. </a:t>
              </a:r>
            </a:p>
          </p:txBody>
        </p:sp>
        <p:sp>
          <p:nvSpPr>
            <p:cNvPr id="24" name="Shape 354"/>
            <p:cNvSpPr/>
            <p:nvPr/>
          </p:nvSpPr>
          <p:spPr>
            <a:xfrm>
              <a:off x="13031599" y="5825848"/>
              <a:ext cx="10340816" cy="554063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27000" dist="88900" dir="5400000" algn="t" rotWithShape="0">
                <a:prstClr val="black">
                  <a:alpha val="10000"/>
                </a:prst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39999" tIns="102857" rIns="171428" bIns="102857" numCol="1" anchor="ctr">
              <a:spAutoFit/>
            </a:bodyPr>
            <a:lstStyle>
              <a:lvl1pPr>
                <a:lnSpc>
                  <a:spcPct val="100000"/>
                </a:lnSpc>
                <a:defRPr sz="4100">
                  <a:latin typeface="Avenir Next LT Pro Light"/>
                  <a:ea typeface="Avenir Next LT Pro Light"/>
                  <a:cs typeface="Avenir Next LT Pro Light"/>
                  <a:sym typeface="Avenir Next LT Pro Light"/>
                </a:defRPr>
              </a:lvl1pPr>
            </a:lstStyle>
            <a:p>
              <a:pPr defTabSz="309567" hangingPunct="0">
                <a:spcBef>
                  <a:spcPts val="1125"/>
                </a:spcBef>
                <a:buClr>
                  <a:srgbClr val="0090C9"/>
                </a:buClr>
              </a:pPr>
              <a:r>
                <a:rPr lang="en-US" sz="2025" spc="38" dirty="0">
                  <a:latin typeface="Source Sans Pro Light" charset="0"/>
                  <a:ea typeface="Source Sans Pro Light" charset="0"/>
                  <a:cs typeface="Source Sans Pro Light" charset="0"/>
                </a:rPr>
                <a:t>Along with </a:t>
              </a:r>
              <a:r>
                <a:rPr lang="en-US" sz="2025" spc="38" dirty="0">
                  <a:solidFill>
                    <a:srgbClr val="0090C9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NASWA</a:t>
              </a:r>
              <a:r>
                <a:rPr lang="en-US" sz="2025" spc="38" dirty="0">
                  <a:latin typeface="Source Sans Pro Light" charset="0"/>
                  <a:ea typeface="Source Sans Pro Light" charset="0"/>
                  <a:cs typeface="Source Sans Pro Light" charset="0"/>
                </a:rPr>
                <a:t>, LinkedIn has created a national curriculum to help out-of-work jobseekers connect to job opportunities using LinkedIn.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031599" y="3597981"/>
              <a:ext cx="219455" cy="138510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71428" tIns="102857" rIns="171428" bIns="102857" numCol="1" rtlCol="0" anchor="ctr">
              <a:spAutoFit/>
            </a:bodyPr>
            <a:lstStyle/>
            <a:p>
              <a:pPr algn="ctr" defTabSz="309567" hangingPunct="0">
                <a:spcBef>
                  <a:spcPts val="1125"/>
                </a:spcBef>
                <a:buClr>
                  <a:srgbClr val="0090C9"/>
                </a:buClr>
              </a:pPr>
              <a:endParaRPr lang="en-US" sz="2025" spc="38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031599" y="7903700"/>
              <a:ext cx="219455" cy="138510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71428" tIns="102857" rIns="171428" bIns="102857" numCol="1" rtlCol="0" anchor="ctr">
              <a:spAutoFit/>
            </a:bodyPr>
            <a:lstStyle/>
            <a:p>
              <a:pPr algn="ctr" defTabSz="309567" hangingPunct="0">
                <a:spcBef>
                  <a:spcPts val="1125"/>
                </a:spcBef>
                <a:buClr>
                  <a:srgbClr val="0090C9"/>
                </a:buClr>
              </a:pPr>
              <a:endParaRPr lang="en-US" sz="2025" spc="38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82" y="2102514"/>
            <a:ext cx="1422636" cy="3505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41" y="1990801"/>
            <a:ext cx="1424012" cy="4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5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 idx="4294967295"/>
          </p:nvPr>
        </p:nvSpPr>
        <p:spPr>
          <a:xfrm>
            <a:off x="794327" y="2309813"/>
            <a:ext cx="4530725" cy="8969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3366"/>
                </a:solidFill>
              </a:rPr>
              <a:t>Spotlights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4294967295"/>
          </p:nvPr>
        </p:nvSpPr>
        <p:spPr>
          <a:xfrm>
            <a:off x="794327" y="3011488"/>
            <a:ext cx="6094153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999999"/>
                </a:solidFill>
              </a:rPr>
              <a:t>Hospitality, Retail and more</a:t>
            </a:r>
            <a:endParaRPr sz="3200" i="1" dirty="0">
              <a:solidFill>
                <a:srgbClr val="999999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794327" y="3683000"/>
            <a:ext cx="5619750" cy="1008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Curt Wilson, ESD Communications</a:t>
            </a: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9" y="1528763"/>
            <a:ext cx="211455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21" y="472315"/>
            <a:ext cx="1720977" cy="16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5078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50" y="664205"/>
            <a:ext cx="5324100" cy="797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 glance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50" y="1228481"/>
            <a:ext cx="6294070" cy="3739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>
                <a:latin typeface="Calibri" panose="020F0502020204030204" pitchFamily="34" charset="0"/>
              </a:rPr>
              <a:t>Partnerships with hospitality and retail</a:t>
            </a:r>
          </a:p>
          <a:p>
            <a:pPr lvl="1">
              <a:spcBef>
                <a:spcPts val="6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</a:rPr>
              <a:t>Microsite</a:t>
            </a:r>
          </a:p>
          <a:p>
            <a:pPr lvl="1">
              <a:spcBef>
                <a:spcPts val="6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</a:rPr>
              <a:t>Media</a:t>
            </a:r>
            <a:endParaRPr sz="2000" dirty="0">
              <a:latin typeface="Calibri" panose="020F0502020204030204" pitchFamily="34" charset="0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2000" dirty="0">
                <a:latin typeface="Calibri" panose="020F0502020204030204" pitchFamily="34" charset="0"/>
              </a:rPr>
              <a:t>Industrywide labor shortages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2000" dirty="0">
                <a:latin typeface="Calibri" panose="020F0502020204030204" pitchFamily="34" charset="0"/>
              </a:rPr>
              <a:t>Statewide emphasis vs. regional sector strategy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2000" dirty="0">
                <a:latin typeface="Calibri" panose="020F0502020204030204" pitchFamily="34" charset="0"/>
              </a:rPr>
              <a:t>Symbiotic relationship</a:t>
            </a:r>
          </a:p>
          <a:p>
            <a:pPr lvl="1">
              <a:buChar char="▸"/>
            </a:pPr>
            <a:r>
              <a:rPr lang="en" sz="2000" dirty="0">
                <a:latin typeface="Calibri" panose="020F0502020204030204" pitchFamily="34" charset="0"/>
              </a:rPr>
              <a:t>Job fairs &amp; microsites help industries find talent</a:t>
            </a:r>
          </a:p>
          <a:p>
            <a:pPr lvl="1">
              <a:buChar char="▸"/>
            </a:pPr>
            <a:r>
              <a:rPr lang="en" sz="2000" dirty="0">
                <a:latin typeface="Calibri" panose="020F0502020204030204" pitchFamily="34" charset="0"/>
              </a:rPr>
              <a:t>Industries help us attract businesses and jobs for WorkSourceWA.com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>
                <a:latin typeface="Calibri" panose="020F0502020204030204" pitchFamily="34" charset="0"/>
              </a:rPr>
              <a:t>Potential for future spotlights</a:t>
            </a:r>
            <a:endParaRPr sz="2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50" y="458230"/>
            <a:ext cx="1429462" cy="411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129" y="99928"/>
            <a:ext cx="789786" cy="7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776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7000" t="-9000" r="-13000" b="-9000"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" y="3279648"/>
            <a:ext cx="223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9999"/>
                </a:solidFill>
                <a:latin typeface="Calibri" panose="020F0502020204030204" pitchFamily="34" charset="0"/>
              </a:rPr>
              <a:t>Hospitality Microsite</a:t>
            </a:r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4000" t="-21000" r="-14000" b="-21000"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" y="3279648"/>
            <a:ext cx="223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9999"/>
                </a:solidFill>
                <a:latin typeface="Calibri" panose="020F0502020204030204" pitchFamily="34" charset="0"/>
              </a:rPr>
              <a:t>Diversity of jobs &amp; people</a:t>
            </a:r>
          </a:p>
        </p:txBody>
      </p:sp>
    </p:spTree>
    <p:extLst>
      <p:ext uri="{BB962C8B-B14F-4D97-AF65-F5344CB8AC3E}">
        <p14:creationId xmlns:p14="http://schemas.microsoft.com/office/powerpoint/2010/main" val="3291564074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0" t="-26000" r="-10000" b="-13000"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3291840"/>
            <a:ext cx="223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9999"/>
                </a:solidFill>
                <a:latin typeface="Calibri" panose="020F0502020204030204" pitchFamily="34" charset="0"/>
              </a:rPr>
              <a:t>Retail</a:t>
            </a:r>
          </a:p>
          <a:p>
            <a:r>
              <a:rPr lang="en-US" sz="2800" dirty="0">
                <a:solidFill>
                  <a:srgbClr val="999999"/>
                </a:solidFill>
                <a:latin typeface="Calibri" panose="020F0502020204030204" pitchFamily="34" charset="0"/>
              </a:rPr>
              <a:t>Microsite</a:t>
            </a:r>
          </a:p>
        </p:txBody>
      </p:sp>
    </p:spTree>
    <p:extLst>
      <p:ext uri="{BB962C8B-B14F-4D97-AF65-F5344CB8AC3E}">
        <p14:creationId xmlns:p14="http://schemas.microsoft.com/office/powerpoint/2010/main" val="1849282013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6000" t="-22000" r="-15000" b="-22000"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072" y="3364992"/>
            <a:ext cx="223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9999"/>
                </a:solidFill>
                <a:latin typeface="Calibri" panose="020F0502020204030204" pitchFamily="34" charset="0"/>
              </a:rPr>
              <a:t>Links to specific job searches </a:t>
            </a:r>
          </a:p>
        </p:txBody>
      </p:sp>
    </p:spTree>
    <p:extLst>
      <p:ext uri="{BB962C8B-B14F-4D97-AF65-F5344CB8AC3E}">
        <p14:creationId xmlns:p14="http://schemas.microsoft.com/office/powerpoint/2010/main" val="1528374501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230877975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259978680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3000" t="-10000" r="-1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Testimonials</a:t>
            </a:r>
          </a:p>
        </p:txBody>
      </p:sp>
    </p:spTree>
    <p:extLst>
      <p:ext uri="{BB962C8B-B14F-4D97-AF65-F5344CB8AC3E}">
        <p14:creationId xmlns:p14="http://schemas.microsoft.com/office/powerpoint/2010/main" val="3001003562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29014" y="679932"/>
            <a:ext cx="5324100" cy="797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Presenters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50" y="1504949"/>
            <a:ext cx="6038038" cy="2534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000" dirty="0">
                <a:latin typeface="Calibri" panose="020F0502020204030204" pitchFamily="34" charset="0"/>
              </a:rPr>
              <a:t>Janelle Guthrie, ESD </a:t>
            </a:r>
            <a:r>
              <a:rPr lang="en" sz="2000" dirty="0" smtClean="0">
                <a:latin typeface="Calibri" panose="020F0502020204030204" pitchFamily="34" charset="0"/>
              </a:rPr>
              <a:t>Communications Director</a:t>
            </a:r>
          </a:p>
          <a:p>
            <a:pPr>
              <a:spcBef>
                <a:spcPts val="0"/>
              </a:spcBef>
            </a:pPr>
            <a:r>
              <a:rPr lang="en" sz="2000" dirty="0" smtClean="0">
                <a:latin typeface="Calibri" panose="020F0502020204030204" pitchFamily="34" charset="0"/>
              </a:rPr>
              <a:t>Chad </a:t>
            </a:r>
            <a:r>
              <a:rPr lang="en" sz="2000" dirty="0">
                <a:latin typeface="Calibri" panose="020F0502020204030204" pitchFamily="34" charset="0"/>
              </a:rPr>
              <a:t>Pearson, ESD </a:t>
            </a:r>
            <a:r>
              <a:rPr lang="en" sz="2000" dirty="0" smtClean="0">
                <a:latin typeface="Calibri" panose="020F0502020204030204" pitchFamily="34" charset="0"/>
              </a:rPr>
              <a:t>Communications, </a:t>
            </a:r>
            <a:r>
              <a:rPr lang="en" sz="2000" dirty="0" smtClean="0">
                <a:latin typeface="Calibri" panose="020F0502020204030204" pitchFamily="34" charset="0"/>
              </a:rPr>
              <a:t>Business Outreach Manager</a:t>
            </a:r>
            <a:endParaRPr lang="en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" sz="2000" dirty="0" smtClean="0">
                <a:latin typeface="Calibri" panose="020F0502020204030204" pitchFamily="34" charset="0"/>
              </a:rPr>
              <a:t>Curt </a:t>
            </a:r>
            <a:r>
              <a:rPr lang="en" sz="2000" dirty="0">
                <a:latin typeface="Calibri" panose="020F0502020204030204" pitchFamily="34" charset="0"/>
              </a:rPr>
              <a:t>Wilson, ESD </a:t>
            </a:r>
            <a:r>
              <a:rPr lang="en" sz="2000" dirty="0" smtClean="0">
                <a:latin typeface="Calibri" panose="020F0502020204030204" pitchFamily="34" charset="0"/>
              </a:rPr>
              <a:t>Marketing and Multimedia Manager</a:t>
            </a:r>
            <a:endParaRPr lang="en" sz="2000" dirty="0">
              <a:latin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5059"/>
      </p:ext>
    </p:extLst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ctrTitle" idx="4294967295"/>
          </p:nvPr>
        </p:nvSpPr>
        <p:spPr>
          <a:xfrm>
            <a:off x="923637" y="2571751"/>
            <a:ext cx="4530725" cy="592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Thanks!</a:t>
            </a:r>
            <a:endParaRPr sz="4800" b="1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subTitle" idx="4294967295"/>
          </p:nvPr>
        </p:nvSpPr>
        <p:spPr>
          <a:xfrm>
            <a:off x="923637" y="3163888"/>
            <a:ext cx="453072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  <a:endParaRPr sz="3200" b="1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4294967295"/>
          </p:nvPr>
        </p:nvSpPr>
        <p:spPr>
          <a:xfrm>
            <a:off x="794327" y="3011488"/>
            <a:ext cx="453072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999999"/>
                </a:solidFill>
              </a:rPr>
              <a:t>Career Choice</a:t>
            </a:r>
            <a:endParaRPr sz="3200" dirty="0">
              <a:solidFill>
                <a:srgbClr val="999999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794327" y="3683000"/>
            <a:ext cx="5619750" cy="1008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Chad Pearson, Employment Security</a:t>
            </a: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" y="1691133"/>
            <a:ext cx="3810000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39074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29014" y="731121"/>
            <a:ext cx="5324100" cy="797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 glance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29014" y="1590293"/>
            <a:ext cx="5324100" cy="3128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Amazon’s Career Choice program</a:t>
            </a:r>
          </a:p>
          <a:p>
            <a:pPr lvl="1">
              <a:buSzPct val="100000"/>
              <a:buFont typeface="Calibri" panose="020F050202020403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Job training</a:t>
            </a:r>
          </a:p>
          <a:p>
            <a:pPr lvl="1">
              <a:buSzPct val="100000"/>
              <a:buFont typeface="Calibri" panose="020F050202020403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Workforce solution</a:t>
            </a:r>
          </a:p>
          <a:p>
            <a:pPr lvl="1">
              <a:buSzPct val="100000"/>
              <a:buFont typeface="Calibri" panose="020F050202020403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Up-skill and back-fill</a:t>
            </a:r>
          </a:p>
          <a:p>
            <a:pPr lvl="1"/>
            <a:endParaRPr lang="en-US" sz="2000" dirty="0"/>
          </a:p>
          <a:p>
            <a:r>
              <a:rPr lang="en-US" sz="2000" b="1" dirty="0">
                <a:latin typeface="Calibri" panose="020F0502020204030204" pitchFamily="34" charset="0"/>
              </a:rPr>
              <a:t>Workforce Development Areas (WDAs)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Workforce area needs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Employer connections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Up-skill and back-fill</a:t>
            </a: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08965"/>
            <a:ext cx="2786057" cy="10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1866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29014" y="700641"/>
            <a:ext cx="5324100" cy="797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Latest news</a:t>
            </a:r>
            <a:endParaRPr lang="en-US" dirty="0"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08694" y="1244853"/>
            <a:ext cx="5324100" cy="3128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Career choice industry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Health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Mechanical and skilled trades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IT and computer science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Paralegal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Transportation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Employee awareness events, June 4-17</a:t>
            </a:r>
            <a:endParaRPr lang="en-US" sz="2000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Local business services sites invited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Employers invited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Local WorkSource services advertised</a:t>
            </a:r>
          </a:p>
          <a:p>
            <a:pPr marL="101600" indent="0">
              <a:buNone/>
            </a:pPr>
            <a:endParaRPr lang="en-US" sz="180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" y="108965"/>
            <a:ext cx="2786057" cy="10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5865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37488" r="24734" b="37743"/>
          <a:stretch/>
        </p:blipFill>
        <p:spPr>
          <a:xfrm>
            <a:off x="890016" y="2389631"/>
            <a:ext cx="2389632" cy="731521"/>
          </a:xfrm>
          <a:prstGeom prst="rect">
            <a:avLst/>
          </a:prstGeom>
        </p:spPr>
      </p:pic>
      <p:sp>
        <p:nvSpPr>
          <p:cNvPr id="87" name="Shape 87"/>
          <p:cNvSpPr txBox="1">
            <a:spLocks noGrp="1"/>
          </p:cNvSpPr>
          <p:nvPr>
            <p:ph type="subTitle" idx="4294967295"/>
          </p:nvPr>
        </p:nvSpPr>
        <p:spPr>
          <a:xfrm>
            <a:off x="794327" y="3011488"/>
            <a:ext cx="453072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999999"/>
                </a:solidFill>
              </a:rPr>
              <a:t>NASWA Partnership</a:t>
            </a:r>
            <a:endParaRPr sz="3200" dirty="0">
              <a:solidFill>
                <a:srgbClr val="999999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794327" y="3683000"/>
            <a:ext cx="5619750" cy="1008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Janelle Guthrie, Communications Director </a:t>
            </a: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88630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29014" y="679932"/>
            <a:ext cx="5324100" cy="797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 glance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50" y="1504949"/>
            <a:ext cx="5324100" cy="282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>
                <a:latin typeface="Calibri" panose="020F0502020204030204" pitchFamily="34" charset="0"/>
              </a:rPr>
              <a:t>LinkedIn and the National Association of State Workforce Agencies (NASWA)</a:t>
            </a:r>
          </a:p>
          <a:p>
            <a:pPr lvl="1">
              <a:spcBef>
                <a:spcPts val="600"/>
              </a:spcBef>
              <a:buChar char="▸"/>
            </a:pPr>
            <a:r>
              <a:rPr lang="en-US" sz="2000" dirty="0">
                <a:latin typeface="Calibri" panose="020F0502020204030204" pitchFamily="34" charset="0"/>
              </a:rPr>
              <a:t>Formally launched in October 2017 at NASWA National Conference </a:t>
            </a: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 smtClean="0">
                <a:latin typeface="Calibri" panose="020F0502020204030204" pitchFamily="34" charset="0"/>
              </a:rPr>
              <a:t>Benefits for businesses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 smtClean="0">
                <a:latin typeface="Calibri" panose="020F0502020204030204" pitchFamily="34" charset="0"/>
              </a:rPr>
              <a:t>Benefits for jobseekers</a:t>
            </a:r>
            <a:endParaRPr sz="2000" dirty="0">
              <a:latin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37488" r="24734" b="37743"/>
          <a:stretch/>
        </p:blipFill>
        <p:spPr>
          <a:xfrm>
            <a:off x="838250" y="286463"/>
            <a:ext cx="2389632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2197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29014" y="679932"/>
            <a:ext cx="5324100" cy="797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Benefits for businesses </a:t>
            </a:r>
            <a:endParaRPr lang="en-US" dirty="0"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50" y="1504949"/>
            <a:ext cx="5324100" cy="282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 smtClean="0">
                <a:latin typeface="Calibri" panose="020F0502020204030204" pitchFamily="34" charset="0"/>
              </a:rPr>
              <a:t>All state job bank openings are available to all LinkedIn users—but only if you post directly to WorkSourceWA.com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 smtClean="0">
                <a:latin typeface="Calibri" panose="020F0502020204030204" pitchFamily="34" charset="0"/>
              </a:rPr>
              <a:t>LinkedIn keeps state workforce leaders up to date on new projects &amp; future developments in the workforce space</a:t>
            </a: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-US" sz="2000" dirty="0" smtClean="0">
                <a:latin typeface="Calibri" panose="020F0502020204030204" pitchFamily="34" charset="0"/>
              </a:rPr>
              <a:t>Economic graph provides monthly Workforce Reports w/ skills gap analysis, migration trends and more</a:t>
            </a:r>
            <a:endParaRPr lang="en-US" sz="2000" dirty="0">
              <a:latin typeface="Calibri" panose="020F050202020403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37488" r="24734" b="37743"/>
          <a:stretch/>
        </p:blipFill>
        <p:spPr>
          <a:xfrm>
            <a:off x="838250" y="286463"/>
            <a:ext cx="2389632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9653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29014" y="679932"/>
            <a:ext cx="5324100" cy="797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Benefits for WorkSource &amp; job seekers</a:t>
            </a:r>
            <a:endParaRPr lang="en-US" dirty="0"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50" y="1504949"/>
            <a:ext cx="7035750" cy="282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000" dirty="0" smtClean="0">
                <a:latin typeface="Calibri" panose="020F0502020204030204" pitchFamily="34" charset="0"/>
              </a:rPr>
              <a:t>Special benefits for </a:t>
            </a: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veterans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800100" lvl="1" indent="-342900"/>
            <a:r>
              <a:rPr lang="en-US" sz="2000" dirty="0" smtClean="0">
                <a:latin typeface="Calibri" panose="020F0502020204030204" pitchFamily="34" charset="0"/>
              </a:rPr>
              <a:t>One year free Premium membership</a:t>
            </a:r>
          </a:p>
          <a:p>
            <a:pPr marL="800100" lvl="1" indent="-342900"/>
            <a:r>
              <a:rPr lang="en-US" sz="2000" dirty="0" smtClean="0">
                <a:latin typeface="Calibri" panose="020F0502020204030204" pitchFamily="34" charset="0"/>
              </a:rPr>
              <a:t>LinkedIn Learning</a:t>
            </a:r>
          </a:p>
          <a:p>
            <a:pPr marL="342900" indent="-342900"/>
            <a:r>
              <a:rPr lang="en-US" sz="2000" dirty="0">
                <a:latin typeface="Calibri" panose="020F0502020204030204" pitchFamily="34" charset="0"/>
              </a:rPr>
              <a:t>Classroom curriculum</a:t>
            </a:r>
          </a:p>
          <a:p>
            <a:pPr marL="800100" lvl="1" indent="-342900"/>
            <a:r>
              <a:rPr lang="en-US" sz="2000" dirty="0">
                <a:latin typeface="Calibri" panose="020F0502020204030204" pitchFamily="34" charset="0"/>
              </a:rPr>
              <a:t>LinkedIn for Jobseekers Training Presentation </a:t>
            </a:r>
          </a:p>
          <a:p>
            <a:pPr marL="800100" lvl="1" indent="-342900"/>
            <a:r>
              <a:rPr lang="en-US" sz="2000" dirty="0">
                <a:latin typeface="Calibri" panose="020F0502020204030204" pitchFamily="34" charset="0"/>
              </a:rPr>
              <a:t>Instructor Guide</a:t>
            </a:r>
          </a:p>
          <a:p>
            <a:pPr marL="800100" lvl="1" indent="-342900"/>
            <a:r>
              <a:rPr lang="en-US" sz="2000" dirty="0">
                <a:latin typeface="Calibri" panose="020F0502020204030204" pitchFamily="34" charset="0"/>
              </a:rPr>
              <a:t>Job Search </a:t>
            </a:r>
            <a:r>
              <a:rPr lang="en-US" sz="2000" dirty="0" smtClean="0">
                <a:latin typeface="Calibri" panose="020F0502020204030204" pitchFamily="34" charset="0"/>
              </a:rPr>
              <a:t>Checklist </a:t>
            </a:r>
            <a:endParaRPr lang="en-US" sz="2000" dirty="0">
              <a:latin typeface="Calibri" panose="020F0502020204030204" pitchFamily="34" charset="0"/>
            </a:endParaRPr>
          </a:p>
          <a:p>
            <a:pPr marL="800100" lvl="1" indent="-342900"/>
            <a:r>
              <a:rPr lang="en-US" sz="2000" dirty="0" smtClean="0">
                <a:latin typeface="Calibri" panose="020F0502020204030204" pitchFamily="34" charset="0"/>
              </a:rPr>
              <a:t>Self-service </a:t>
            </a:r>
            <a:r>
              <a:rPr lang="en-US" sz="2000" dirty="0">
                <a:latin typeface="Calibri" panose="020F0502020204030204" pitchFamily="34" charset="0"/>
              </a:rPr>
              <a:t>handout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37488" r="24734" b="37743"/>
          <a:stretch/>
        </p:blipFill>
        <p:spPr>
          <a:xfrm>
            <a:off x="838250" y="286463"/>
            <a:ext cx="2389632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5400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Theme_ESDcolors">
  <a:themeElements>
    <a:clrScheme name="ESD Color Pallete">
      <a:dk1>
        <a:srgbClr val="333333"/>
      </a:dk1>
      <a:lt1>
        <a:srgbClr val="FFFFFF"/>
      </a:lt1>
      <a:dk2>
        <a:srgbClr val="666666"/>
      </a:dk2>
      <a:lt2>
        <a:srgbClr val="CCCCCC"/>
      </a:lt2>
      <a:accent1>
        <a:srgbClr val="32A3D3"/>
      </a:accent1>
      <a:accent2>
        <a:srgbClr val="003366"/>
      </a:accent2>
      <a:accent3>
        <a:srgbClr val="CC6600"/>
      </a:accent3>
      <a:accent4>
        <a:srgbClr val="CCCC99"/>
      </a:accent4>
      <a:accent5>
        <a:srgbClr val="9B3236"/>
      </a:accent5>
      <a:accent6>
        <a:srgbClr val="6C7728"/>
      </a:accent6>
      <a:hlink>
        <a:srgbClr val="32A3D3"/>
      </a:hlink>
      <a:folHlink>
        <a:srgbClr val="36306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SDcolors" id="{0AF95F81-120A-415F-92FA-30C3291AA855}" vid="{BE934339-3C99-44E3-86E1-531FC39E1429}"/>
    </a:ext>
  </a:extLst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B0"/>
      </a:accent1>
      <a:accent2>
        <a:srgbClr val="705696"/>
      </a:accent2>
      <a:accent3>
        <a:srgbClr val="A7CC6E"/>
      </a:accent3>
      <a:accent4>
        <a:srgbClr val="E8924F"/>
      </a:accent4>
      <a:accent5>
        <a:srgbClr val="00A0DB"/>
      </a:accent5>
      <a:accent6>
        <a:srgbClr val="42BCC2"/>
      </a:accent6>
      <a:hlink>
        <a:srgbClr val="0091C8"/>
      </a:hlink>
      <a:folHlink>
        <a:srgbClr val="8B68C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1178B6"/>
            </a:gs>
            <a:gs pos="2000">
              <a:schemeClr val="accent1"/>
            </a:gs>
            <a:gs pos="2000">
              <a:schemeClr val="bg1"/>
            </a:gs>
          </a:gsLst>
          <a:lin ang="0" scaled="0"/>
        </a:gradFill>
        <a:ln w="12700" cap="flat">
          <a:noFill/>
          <a:miter lim="400000"/>
        </a:ln>
        <a:effectLst/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wrap="square" lIns="457200" tIns="274320" rIns="457200" bIns="274320" numCol="1" anchor="ctr">
        <a:spAutoFit/>
      </a:bodyPr>
      <a:lstStyle>
        <a:defPPr defTabSz="825512" hangingPunct="0">
          <a:spcBef>
            <a:spcPts val="3000"/>
          </a:spcBef>
          <a:buClr>
            <a:srgbClr val="0090C9"/>
          </a:buClr>
          <a:defRPr sz="5400" kern="0" spc="100" dirty="0" smtClean="0">
            <a:solidFill>
              <a:srgbClr val="000000"/>
            </a:solidFill>
            <a:latin typeface="Source Sans Pro Light" charset="0"/>
            <a:ea typeface="Source Sans Pro Light" charset="0"/>
            <a:cs typeface="Source Sans Pro Light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B0"/>
      </a:accent1>
      <a:accent2>
        <a:srgbClr val="705696"/>
      </a:accent2>
      <a:accent3>
        <a:srgbClr val="A7CC6E"/>
      </a:accent3>
      <a:accent4>
        <a:srgbClr val="E8924F"/>
      </a:accent4>
      <a:accent5>
        <a:srgbClr val="00A0DB"/>
      </a:accent5>
      <a:accent6>
        <a:srgbClr val="42BCC2"/>
      </a:accent6>
      <a:hlink>
        <a:srgbClr val="0091C8"/>
      </a:hlink>
      <a:folHlink>
        <a:srgbClr val="8B68C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1178B6"/>
            </a:gs>
            <a:gs pos="2000">
              <a:schemeClr val="accent1"/>
            </a:gs>
            <a:gs pos="2000">
              <a:schemeClr val="bg1"/>
            </a:gs>
          </a:gsLst>
          <a:lin ang="0" scaled="0"/>
        </a:gradFill>
        <a:ln w="12700" cap="flat">
          <a:noFill/>
          <a:miter lim="400000"/>
        </a:ln>
        <a:effectLst/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wrap="square" lIns="457200" tIns="274320" rIns="457200" bIns="274320" numCol="1" anchor="ctr">
        <a:spAutoFit/>
      </a:bodyPr>
      <a:lstStyle>
        <a:defPPr defTabSz="825512" hangingPunct="0">
          <a:spcBef>
            <a:spcPts val="3000"/>
          </a:spcBef>
          <a:buClr>
            <a:srgbClr val="0090C9"/>
          </a:buClr>
          <a:defRPr sz="5400" kern="0" spc="100" dirty="0" smtClean="0">
            <a:solidFill>
              <a:srgbClr val="000000"/>
            </a:solidFill>
            <a:latin typeface="Source Sans Pro Light" charset="0"/>
            <a:ea typeface="Source Sans Pro Light" charset="0"/>
            <a:cs typeface="Source Sans Pro Light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B0"/>
      </a:accent1>
      <a:accent2>
        <a:srgbClr val="705696"/>
      </a:accent2>
      <a:accent3>
        <a:srgbClr val="A7CC6E"/>
      </a:accent3>
      <a:accent4>
        <a:srgbClr val="E8924F"/>
      </a:accent4>
      <a:accent5>
        <a:srgbClr val="00A0DB"/>
      </a:accent5>
      <a:accent6>
        <a:srgbClr val="42BCC2"/>
      </a:accent6>
      <a:hlink>
        <a:srgbClr val="0091C8"/>
      </a:hlink>
      <a:folHlink>
        <a:srgbClr val="8B68C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1178B6"/>
            </a:gs>
            <a:gs pos="2000">
              <a:schemeClr val="accent1"/>
            </a:gs>
            <a:gs pos="2000">
              <a:schemeClr val="bg1"/>
            </a:gs>
          </a:gsLst>
          <a:lin ang="0" scaled="0"/>
        </a:gradFill>
        <a:ln w="12700" cap="flat">
          <a:noFill/>
          <a:miter lim="400000"/>
        </a:ln>
        <a:effectLst/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wrap="square" lIns="457200" tIns="274320" rIns="457200" bIns="274320" numCol="1" anchor="ctr">
        <a:spAutoFit/>
      </a:bodyPr>
      <a:lstStyle>
        <a:defPPr defTabSz="825512" hangingPunct="0">
          <a:spcBef>
            <a:spcPts val="3000"/>
          </a:spcBef>
          <a:buClr>
            <a:srgbClr val="0090C9"/>
          </a:buClr>
          <a:defRPr sz="5400" kern="0" spc="100" dirty="0" smtClean="0">
            <a:solidFill>
              <a:srgbClr val="000000"/>
            </a:solidFill>
            <a:latin typeface="Source Sans Pro Light" charset="0"/>
            <a:ea typeface="Source Sans Pro Light" charset="0"/>
            <a:cs typeface="Source Sans Pro Light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Theme_ESDcolors</Template>
  <TotalTime>534</TotalTime>
  <Words>435</Words>
  <Application>Microsoft Office PowerPoint</Application>
  <PresentationFormat>On-screen Show (16:9)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Avenir Next LT Pro Light</vt:lpstr>
      <vt:lpstr>AvenirNext LT Pro Regular</vt:lpstr>
      <vt:lpstr>Calibri</vt:lpstr>
      <vt:lpstr>Calibri Light</vt:lpstr>
      <vt:lpstr>Georgia</vt:lpstr>
      <vt:lpstr>Source Sans Pro</vt:lpstr>
      <vt:lpstr>Source Sans Pro Light</vt:lpstr>
      <vt:lpstr>Source Sans Pro Regular</vt:lpstr>
      <vt:lpstr>Theme_ESDcolors</vt:lpstr>
      <vt:lpstr>Custom Design</vt:lpstr>
      <vt:lpstr>1_Custom Design</vt:lpstr>
      <vt:lpstr>2_Custom Design</vt:lpstr>
      <vt:lpstr>Partnering for Success: Amazon, LinkedIn and  Industry Spotlights</vt:lpstr>
      <vt:lpstr>Presenters</vt:lpstr>
      <vt:lpstr>PowerPoint Presentation</vt:lpstr>
      <vt:lpstr>At a glance</vt:lpstr>
      <vt:lpstr>Latest news</vt:lpstr>
      <vt:lpstr>PowerPoint Presentation</vt:lpstr>
      <vt:lpstr>At a glance</vt:lpstr>
      <vt:lpstr>Benefits for businesses </vt:lpstr>
      <vt:lpstr>Benefits for WorkSource &amp; job seekers</vt:lpstr>
      <vt:lpstr>PowerPoint Presentation</vt:lpstr>
      <vt:lpstr>Spotlights</vt:lpstr>
      <vt:lpstr>At a glance</vt:lpstr>
      <vt:lpstr>PowerPoint Presentation</vt:lpstr>
      <vt:lpstr>PowerPoint Presentation</vt:lpstr>
      <vt:lpstr>PowerPoint Presentation</vt:lpstr>
      <vt:lpstr>PowerPoint Presentation</vt:lpstr>
      <vt:lpstr>Learn more</vt:lpstr>
      <vt:lpstr>Training</vt:lpstr>
      <vt:lpstr>Testimonials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Young, Kira (ESD)</dc:creator>
  <cp:lastModifiedBy>Guthrie, Janelle (ESD)</cp:lastModifiedBy>
  <cp:revision>49</cp:revision>
  <cp:lastPrinted>2018-05-17T22:46:19Z</cp:lastPrinted>
  <dcterms:modified xsi:type="dcterms:W3CDTF">2018-07-23T21:13:19Z</dcterms:modified>
</cp:coreProperties>
</file>