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68" r:id="rId8"/>
    <p:sldId id="288" r:id="rId9"/>
    <p:sldId id="283" r:id="rId10"/>
    <p:sldId id="284" r:id="rId11"/>
    <p:sldId id="269" r:id="rId12"/>
    <p:sldId id="285" r:id="rId13"/>
    <p:sldId id="286" r:id="rId14"/>
    <p:sldId id="270" r:id="rId15"/>
    <p:sldId id="287" r:id="rId16"/>
    <p:sldId id="282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5D9"/>
    <a:srgbClr val="004668"/>
    <a:srgbClr val="6C7728"/>
    <a:srgbClr val="9B3236"/>
    <a:srgbClr val="CC6600"/>
    <a:srgbClr val="CCCC99"/>
    <a:srgbClr val="003366"/>
    <a:srgbClr val="DC8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645" autoAdjust="0"/>
  </p:normalViewPr>
  <p:slideViewPr>
    <p:cSldViewPr showGuides="1">
      <p:cViewPr varScale="1">
        <p:scale>
          <a:sx n="52" d="100"/>
          <a:sy n="52" d="100"/>
        </p:scale>
        <p:origin x="17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-180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739CB79-EF4E-4E63-A0DE-9B8ED0959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58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E606A0B-9743-46AF-B1E2-FC6C07B810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108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4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+mn-cs"/>
            </a:endParaRPr>
          </a:p>
          <a:p>
            <a:pPr lvl="0"/>
            <a:endParaRPr lang="en-US" sz="1200" b="1" kern="1200" dirty="0"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87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17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103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77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375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05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8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34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6A0B-9743-46AF-B1E2-FC6C07B8104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19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4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80526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7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9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36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4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17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6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44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6C77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97" charset="-128"/>
            </a:endParaRPr>
          </a:p>
        </p:txBody>
      </p:sp>
      <p:sp>
        <p:nvSpPr>
          <p:cNvPr id="1031" name="Oval 7"/>
          <p:cNvSpPr>
            <a:spLocks noChangeArrowheads="1"/>
          </p:cNvSpPr>
          <p:nvPr userDrawn="1"/>
        </p:nvSpPr>
        <p:spPr bwMode="auto">
          <a:xfrm>
            <a:off x="7467600" y="5105400"/>
            <a:ext cx="2971800" cy="1600200"/>
          </a:xfrm>
          <a:prstGeom prst="ellipse">
            <a:avLst/>
          </a:prstGeom>
          <a:solidFill>
            <a:srgbClr val="CC6600"/>
          </a:solidFill>
          <a:ln w="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pitchFamily="-97" charset="-128"/>
            </a:endParaRPr>
          </a:p>
        </p:txBody>
      </p:sp>
      <p:pic>
        <p:nvPicPr>
          <p:cNvPr id="1028" name="Picture 8" descr="ESD logo-reverse-hor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05463"/>
            <a:ext cx="15240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97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9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9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9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2514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987425"/>
            <a:ext cx="7543800" cy="1679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4800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H-2A Bill Implementation Update</a:t>
            </a:r>
            <a:br>
              <a:rPr lang="en-US" altLang="en-US" sz="4800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</a:br>
            <a:endParaRPr lang="en-US" altLang="en-US" sz="4800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4400" y="4038600"/>
            <a:ext cx="6400800" cy="228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"/>
              </a:spcBef>
            </a:pPr>
            <a:r>
              <a:rPr lang="en-US" sz="2800" dirty="0" smtClean="0"/>
              <a:t>Employment Security Advisory Committee Meeting</a:t>
            </a:r>
          </a:p>
          <a:p>
            <a:pPr algn="l" eaLnBrk="1" hangingPunct="1">
              <a:spcBef>
                <a:spcPct val="5000"/>
              </a:spcBef>
            </a:pPr>
            <a:endParaRPr lang="en-US" altLang="en-US" sz="16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5000"/>
              </a:spcBef>
            </a:pPr>
            <a:r>
              <a:rPr lang="en-US" altLang="en-US" sz="16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Dan Zeitlin</a:t>
            </a:r>
            <a:br>
              <a:rPr lang="en-US" altLang="en-US" sz="16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</a:br>
            <a:r>
              <a:rPr lang="en-US" altLang="en-US" sz="16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Director </a:t>
            </a:r>
            <a:r>
              <a:rPr lang="en-US" altLang="en-US" sz="16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of Employment System </a:t>
            </a:r>
            <a:r>
              <a:rPr lang="en-US" altLang="en-US" sz="16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Policy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16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Employment Security Department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16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July 22, 2019</a:t>
            </a:r>
            <a:endParaRPr lang="en-US" altLang="en-US" sz="18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Update: ASWS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Structure </a:t>
            </a:r>
            <a:endParaRPr lang="en-US" altLang="en-US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14 FTE funded </a:t>
            </a: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Director 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Administrative Support 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Program Coordinators (Process H-2A and H-2B Applications)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Field Specialists 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Policy Staff 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Wage Survey Staff in Different Unit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3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Update: ASWS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772400" cy="4449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Director </a:t>
            </a: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Opportunity</a:t>
            </a:r>
            <a:endParaRPr lang="en-US" altLang="en-US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Build new office to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provide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adequate protections for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workers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help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growers maintain the stable workforce they need.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Oversee ESD role in H-2A and H-2B programs.</a:t>
            </a: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Establish and model a high performance work environment.</a:t>
            </a:r>
          </a:p>
          <a:p>
            <a:pPr lvl="0"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Build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, develop and maintain strong collaborative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relationships with stakeholders. </a:t>
            </a: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42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8229600" cy="429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endParaRPr lang="en-US" altLang="en-US" sz="2800" b="1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endParaRPr lang="en-US" altLang="en-US" sz="2800" b="1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endParaRPr lang="en-US" altLang="en-US" sz="2800" b="1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sz="2800" b="1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Questions?</a:t>
            </a:r>
            <a:endParaRPr lang="en-US" altLang="en-US" sz="20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845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97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</a:defRPr>
            </a:lvl9pPr>
          </a:lstStyle>
          <a:p>
            <a:pPr eaLnBrk="1" hangingPunct="1"/>
            <a:r>
              <a:rPr lang="en-US" altLang="en-US" b="1" kern="0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H-2A Bill Implementation</a:t>
            </a:r>
            <a:endParaRPr lang="en-US" altLang="en-US" b="1" kern="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9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Agenda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772400" cy="429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Bill Overview </a:t>
            </a:r>
          </a:p>
          <a:p>
            <a:pPr eaLnBrk="1" hangingPunct="1"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Update</a:t>
            </a:r>
            <a:r>
              <a:rPr lang="en-US" altLang="en-US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Advisory Committee</a:t>
            </a:r>
          </a:p>
          <a:p>
            <a:pPr eaLnBrk="1" hangingPunct="1"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Update</a:t>
            </a:r>
            <a:r>
              <a:rPr lang="en-US" altLang="en-US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: Office of Agriculture and Seasonal Workforce </a:t>
            </a: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Services (ASWS)</a:t>
            </a:r>
          </a:p>
          <a:p>
            <a:pPr eaLnBrk="1" hangingPunct="1"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Questions</a:t>
            </a:r>
            <a:endParaRPr lang="en-US" altLang="en-US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Bill Overview 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772400" cy="429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Key </a:t>
            </a: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Dates</a:t>
            </a:r>
            <a:endParaRPr lang="en-US" altLang="en-US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May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21,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2019: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SB5438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Signed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nto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L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aw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July 1, 2019: Funding Available 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July 28, 2019: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Effective Date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October 31, 2020: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Advisory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Committee Report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Due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4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Bill Overview 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7772400" cy="4754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Goals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Address insufficient federal funding to adequately ensure the protection of workers and growers.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Ensure H-2A growth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does not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have an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adverse impact on the domestic agricultural labor force.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Clarify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the state’s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role in the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H-2A program to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provide adequate protections for foreign and domestic workers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and provide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education and outreach opportunities to help growers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maintain the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stable workforce they need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43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Bill Overview 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772400" cy="429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Office of Agriculture and Seasonal Workforce Services (ASWS</a:t>
            </a: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) 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Process and adjudicate applications.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Process complaints.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Conduct field checks and field visits.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Administer discontinuation and reinstatement of services.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Conduct training and outreach activities.</a:t>
            </a:r>
          </a:p>
        </p:txBody>
      </p:sp>
    </p:spTree>
    <p:extLst>
      <p:ext uri="{BB962C8B-B14F-4D97-AF65-F5344CB8AC3E}">
        <p14:creationId xmlns:p14="http://schemas.microsoft.com/office/powerpoint/2010/main" val="17555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Bill Overview 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7724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Agriculture </a:t>
            </a:r>
            <a:r>
              <a:rPr lang="en-US" altLang="en-US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and Seasonal Workforce Services </a:t>
            </a: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Advisory Committee 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omment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on department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rulemaking, policies, and implementation of the bill, as well as study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issues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it 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determines require consideration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Identify and recommend approaches to increase recruitment and hiring of domestic workers.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Analyze cost incurred to administer H-2A program.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Report due in even years. </a:t>
            </a: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25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Update: Advisory Committee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772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Committee Worker Representatives 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Michele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Besso, Attorney, Northwest Justice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Project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Rosalinda Guillen, Executive Director, Community to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Community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Eric Nicholson, Vice-President, United Farm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Workers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Ramon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Torres (Farmworker),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President, </a:t>
            </a:r>
            <a:r>
              <a:rPr lang="en-US" altLang="en-US" sz="2400" dirty="0" err="1">
                <a:solidFill>
                  <a:srgbClr val="003366"/>
                </a:solidFill>
                <a:ea typeface="ＭＳ Ｐゴシック" panose="020B0600070205080204" pitchFamily="34" charset="-128"/>
              </a:rPr>
              <a:t>Familias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solidFill>
                  <a:srgbClr val="003366"/>
                </a:solidFill>
                <a:ea typeface="ＭＳ Ｐゴシック" panose="020B0600070205080204" pitchFamily="34" charset="-128"/>
              </a:rPr>
              <a:t>Unidas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solidFill>
                  <a:srgbClr val="003366"/>
                </a:solidFill>
                <a:ea typeface="ＭＳ Ｐゴシック" panose="020B0600070205080204" pitchFamily="34" charset="-128"/>
              </a:rPr>
              <a:t>por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 la </a:t>
            </a:r>
            <a:r>
              <a:rPr lang="en-US" altLang="en-US" sz="2400" dirty="0" err="1">
                <a:solidFill>
                  <a:srgbClr val="003366"/>
                </a:solidFill>
                <a:ea typeface="ＭＳ Ｐゴシック" panose="020B0600070205080204" pitchFamily="34" charset="-128"/>
              </a:rPr>
              <a:t>Justicia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 (FUJ) 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1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Update: Advisory Committee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24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Committee Employer Representatives 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Jon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Devaney,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President, Washington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State Tree Fruit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Association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Michael Gempler, Executive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Director, Washington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Growers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League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Delia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Pena, Director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of Orchard HR and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H-2A, </a:t>
            </a:r>
            <a:r>
              <a:rPr lang="en-US" altLang="en-US" sz="2400" dirty="0" err="1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Zirkle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Fruit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Company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3366"/>
                </a:solidFill>
                <a:ea typeface="ＭＳ Ｐゴシック" panose="020B0600070205080204" pitchFamily="34" charset="-128"/>
              </a:rPr>
              <a:t>Rosella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Mosby (Employer), Owner Operator, Mosby Farms</a:t>
            </a: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1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3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CCCC99"/>
                </a:solidFill>
                <a:ea typeface="ＭＳ Ｐゴシック" panose="020B0600070205080204" pitchFamily="34" charset="-128"/>
              </a:rPr>
              <a:t>Update: Advisory Committee</a:t>
            </a:r>
            <a:endParaRPr lang="en-US" altLang="en-US" b="1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772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6C7728"/>
              </a:buClr>
              <a:buNone/>
            </a:pPr>
            <a:r>
              <a:rPr lang="en-US" altLang="en-US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Key Items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First meeting on August 26,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2019 in Olympia. 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Subject to Open Public Meetings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Act. </a:t>
            </a:r>
            <a:endParaRPr lang="en-US" altLang="en-US" sz="2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Will approve charter, bylaws and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schedule/location </a:t>
            </a:r>
            <a:r>
              <a:rPr lang="en-US" altLang="en-US" sz="2400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for meetings through October 31, 2020.</a:t>
            </a:r>
          </a:p>
          <a:p>
            <a:pPr eaLnBrk="1" hangingPunct="1">
              <a:spcAft>
                <a:spcPts val="600"/>
              </a:spcAft>
              <a:buClr>
                <a:srgbClr val="6C7728"/>
              </a:buClr>
              <a:buFont typeface="Wingdings" panose="05000000000000000000" pitchFamily="2" charset="2"/>
              <a:buChar char="§"/>
            </a:pPr>
            <a:endParaRPr lang="en-US" altLang="en-US" sz="1400" dirty="0" smtClean="0">
              <a:solidFill>
                <a:srgbClr val="003366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34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BEEC6D282A84DB3123C7E80008C88" ma:contentTypeVersion="81" ma:contentTypeDescription="Create a new document." ma:contentTypeScope="" ma:versionID="1fc6f887ae8bcaf1e51489c4b8ca14cb">
  <xsd:schema xmlns:xsd="http://www.w3.org/2001/XMLSchema" xmlns:xs="http://www.w3.org/2001/XMLSchema" xmlns:p="http://schemas.microsoft.com/office/2006/metadata/properties" xmlns:ns2="4f3cb212-3593-4877-b731-58e648ca6772" xmlns:ns3="f478d8db-b489-47cb-84a9-d88d2e872589" xmlns:ns4="1c50b1cd-0b6d-44ae-836f-4b20076988e8" xmlns:ns5="http://schemas.microsoft.com/sharepoint/v4" targetNamespace="http://schemas.microsoft.com/office/2006/metadata/properties" ma:root="true" ma:fieldsID="9733910b06ae161ff5724b1a8bd07092" ns2:_="" ns3:_="" ns4:_="" ns5:_="">
    <xsd:import namespace="4f3cb212-3593-4877-b731-58e648ca6772"/>
    <xsd:import namespace="f478d8db-b489-47cb-84a9-d88d2e872589"/>
    <xsd:import namespace="1c50b1cd-0b6d-44ae-836f-4b20076988e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nk_x0020_Title"/>
                <xsd:element ref="ns2:Metadata"/>
                <xsd:element ref="ns2:Expire_x0020_Date" minOccurs="0"/>
                <xsd:element ref="ns3:Categories0" minOccurs="0"/>
                <xsd:element ref="ns3:Owner" minOccurs="0"/>
                <xsd:element ref="ns4:Subcategory" minOccurs="0"/>
                <xsd:element ref="ns4:Create" minOccurs="0"/>
                <xsd:element ref="ns4:Title0" minOccurs="0"/>
                <xsd:element ref="ns4:Additional_x0020_Resources" minOccurs="0"/>
                <xsd:element ref="ns2:Reviewers" minOccurs="0"/>
                <xsd:element ref="ns4:Page_x0020_Reviewed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b212-3593-4877-b731-58e648ca6772" elementFormDefault="qualified">
    <xsd:import namespace="http://schemas.microsoft.com/office/2006/documentManagement/types"/>
    <xsd:import namespace="http://schemas.microsoft.com/office/infopath/2007/PartnerControls"/>
    <xsd:element name="Link_x0020_Title" ma:index="1" ma:displayName="Content Description" ma:internalName="Link_x0020_Title" ma:readOnly="false">
      <xsd:simpleType>
        <xsd:restriction base="dms:Text">
          <xsd:maxLength value="255"/>
        </xsd:restriction>
      </xsd:simpleType>
    </xsd:element>
    <xsd:element name="Metadata" ma:index="2" ma:displayName="Metadata" ma:description="Other keywords that will help in search indexing." ma:internalName="Metadata" ma:readOnly="false">
      <xsd:simpleType>
        <xsd:restriction base="dms:Note">
          <xsd:maxLength value="255"/>
        </xsd:restriction>
      </xsd:simpleType>
    </xsd:element>
    <xsd:element name="Expire_x0020_Date" ma:index="3" nillable="true" ma:displayName="Expire Date" ma:default="2222-02-14T08:00:00Z" ma:description="If no expiration then enter 2/2/2222" ma:format="DateTime" ma:internalName="Expire_x0020_Date">
      <xsd:simpleType>
        <xsd:restriction base="dms:DateTime"/>
      </xsd:simpleType>
    </xsd:element>
    <xsd:element name="Reviewers" ma:index="10" nillable="true" ma:displayName="Reviewer" ma:description="Please enter your name upon page review." ma:list="UserInfo" ma:SharePointGroup="0" ma:internalName="Reviewer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8d8db-b489-47cb-84a9-d88d2e872589" elementFormDefault="qualified">
    <xsd:import namespace="http://schemas.microsoft.com/office/2006/documentManagement/types"/>
    <xsd:import namespace="http://schemas.microsoft.com/office/infopath/2007/PartnerControls"/>
    <xsd:element name="Categories0" ma:index="4" nillable="true" ma:displayName="Categories" ma:list="c37ef53b-d951-4655-b026-b946356e45aa" ma:internalName="Categories0" ma:showField="Title" ma:web="c903d511-b521-4806-a8d1-899f8bacfd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ner" ma:index="5" nillable="true" ma:displayName="Owner" ma:list="32c2d4bc-1e1f-4166-bbfc-13e5ad91b173" ma:internalName="Owner" ma:readOnly="false" ma:showField="Title" ma:web="c903d511-b521-4806-a8d1-899f8bacfd47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0b1cd-0b6d-44ae-836f-4b20076988e8" elementFormDefault="qualified">
    <xsd:import namespace="http://schemas.microsoft.com/office/2006/documentManagement/types"/>
    <xsd:import namespace="http://schemas.microsoft.com/office/infopath/2007/PartnerControls"/>
    <xsd:element name="Subcategory" ma:index="6" nillable="true" ma:displayName="Subcategory" ma:default="None Selected" ma:format="Dropdown" ma:internalName="Subcategory">
      <xsd:simpleType>
        <xsd:restriction base="dms:Choice">
          <xsd:enumeration value="BTQ Document"/>
          <xsd:enumeration value="BTQ Library"/>
          <xsd:enumeration value="None Selected"/>
        </xsd:restriction>
      </xsd:simpleType>
    </xsd:element>
    <xsd:element name="Create" ma:index="7" nillable="true" ma:displayName="Create" ma:description="used for BTQ library" ma:format="DateTime" ma:internalName="Create">
      <xsd:simpleType>
        <xsd:restriction base="dms:DateTime"/>
      </xsd:simpleType>
    </xsd:element>
    <xsd:element name="Title0" ma:index="8" nillable="true" ma:displayName="Title or Subject" ma:description="used in BTQ library" ma:internalName="Title0">
      <xsd:simpleType>
        <xsd:restriction base="dms:Text">
          <xsd:maxLength value="255"/>
        </xsd:restriction>
      </xsd:simpleType>
    </xsd:element>
    <xsd:element name="Additional_x0020_Resources" ma:index="9" nillable="true" ma:displayName="Additional Resources" ma:description="used by BTQ library" ma:format="Hyperlink" ma:internalName="Additional_x0020_Resourc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ge_x0020_Reviewed" ma:index="11" nillable="true" ma:displayName="Page-Review Info" ma:description="Enter date of last review; Static Page; or note about future edits." ma:internalName="Page_x0020_Reviewed">
      <xsd:simpleType>
        <xsd:restriction base="dms:Text">
          <xsd:maxLength value="10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e_x0020_Reviewed xmlns="1c50b1cd-0b6d-44ae-836f-4b20076988e8" xsi:nil="true"/>
    <Link_x0020_Title xmlns="4f3cb212-3593-4877-b731-58e648ca6772">power point presentation</Link_x0020_Title>
    <Owner xmlns="f478d8db-b489-47cb-84a9-d88d2e872589">13</Owner>
    <Title0 xmlns="1c50b1cd-0b6d-44ae-836f-4b20076988e8" xsi:nil="true"/>
    <IconOverlay xmlns="http://schemas.microsoft.com/sharepoint/v4" xsi:nil="true"/>
    <Categories0 xmlns="f478d8db-b489-47cb-84a9-d88d2e872589"/>
    <Create xmlns="1c50b1cd-0b6d-44ae-836f-4b20076988e8" xsi:nil="true"/>
    <Reviewers xmlns="4f3cb212-3593-4877-b731-58e648ca6772">
      <UserInfo>
        <DisplayName/>
        <AccountId xsi:nil="true"/>
        <AccountType/>
      </UserInfo>
    </Reviewers>
    <Subcategory xmlns="1c50b1cd-0b6d-44ae-836f-4b20076988e8" xsi:nil="true"/>
    <Metadata xmlns="4f3cb212-3593-4877-b731-58e648ca6772">powerpoint, template</Metadata>
    <Expire_x0020_Date xmlns="4f3cb212-3593-4877-b731-58e648ca6772">2222-02-04T08:00:00+00:00</Expire_x0020_Date>
    <Additional_x0020_Resources xmlns="1c50b1cd-0b6d-44ae-836f-4b20076988e8">
      <Url xsi:nil="true"/>
      <Description xsi:nil="true"/>
    </Additional_x0020_Resources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E49E92A-C30E-4868-BFAA-06EEFF8664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cb212-3593-4877-b731-58e648ca6772"/>
    <ds:schemaRef ds:uri="f478d8db-b489-47cb-84a9-d88d2e872589"/>
    <ds:schemaRef ds:uri="1c50b1cd-0b6d-44ae-836f-4b20076988e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34C31B-4F1F-4B14-BE02-006C8C1920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9AF71-B5F2-4D26-AA2A-0151CCA46756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c50b1cd-0b6d-44ae-836f-4b20076988e8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4f3cb212-3593-4877-b731-58e648ca6772"/>
    <ds:schemaRef ds:uri="http://schemas.microsoft.com/sharepoint/v4"/>
    <ds:schemaRef ds:uri="f478d8db-b489-47cb-84a9-d88d2e872589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95F844B-E5A2-498B-A7D6-7D31FD37F5B8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463</Words>
  <Application>Microsoft Office PowerPoint</Application>
  <PresentationFormat>On-screen Show (4:3)</PresentationFormat>
  <Paragraphs>86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Wingdings</vt:lpstr>
      <vt:lpstr>Default Design</vt:lpstr>
      <vt:lpstr>H-2A Bill Implementation Update </vt:lpstr>
      <vt:lpstr>Agenda</vt:lpstr>
      <vt:lpstr>Bill Overview </vt:lpstr>
      <vt:lpstr>Bill Overview </vt:lpstr>
      <vt:lpstr>Bill Overview </vt:lpstr>
      <vt:lpstr>Bill Overview </vt:lpstr>
      <vt:lpstr>Update: Advisory Committee</vt:lpstr>
      <vt:lpstr>Update: Advisory Committee</vt:lpstr>
      <vt:lpstr>Update: Advisory Committee</vt:lpstr>
      <vt:lpstr>Update: ASWS</vt:lpstr>
      <vt:lpstr>Update: ASWS</vt:lpstr>
      <vt:lpstr>PowerPoint Presentation</vt:lpstr>
    </vt:vector>
  </TitlesOfParts>
  <Company>Employment Security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Presentation Line Two</dc:title>
  <dc:creator>hyoung</dc:creator>
  <cp:lastModifiedBy>Zeitlin, Daniel (ESD)</cp:lastModifiedBy>
  <cp:revision>81</cp:revision>
  <dcterms:created xsi:type="dcterms:W3CDTF">2006-04-21T22:34:34Z</dcterms:created>
  <dcterms:modified xsi:type="dcterms:W3CDTF">2019-07-18T13:22:54Z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xd_Signature">
    <vt:lpwstr/>
  </property>
  <property fmtid="{D5CDD505-2E9C-101B-9397-08002B2CF9AE}" pid="4" name="display_urn:schemas-microsoft-com:office:office#Editor">
    <vt:lpwstr>Hartman, Ann S. (ESD)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Campbell, Karen (ESD)</vt:lpwstr>
  </property>
  <property fmtid="{D5CDD505-2E9C-101B-9397-08002B2CF9AE}" pid="8" name="URL">
    <vt:lpwstr/>
  </property>
  <property fmtid="{D5CDD505-2E9C-101B-9397-08002B2CF9AE}" pid="9" name="Summary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