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5" r:id="rId7"/>
    <p:sldId id="269" r:id="rId8"/>
    <p:sldId id="271" r:id="rId9"/>
    <p:sldId id="266" r:id="rId10"/>
    <p:sldId id="273" r:id="rId11"/>
    <p:sldId id="26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AC558-5AE8-49A0-8816-344EA809F76A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EE12FC0F-E21F-4145-B34B-77762DD834C3}">
      <dgm:prSet phldrT="[Text]"/>
      <dgm:spPr/>
      <dgm:t>
        <a:bodyPr/>
        <a:lstStyle/>
        <a:p>
          <a:r>
            <a:rPr lang="en-US" dirty="0" smtClean="0"/>
            <a:t>UI</a:t>
          </a:r>
          <a:endParaRPr lang="en-US" dirty="0"/>
        </a:p>
      </dgm:t>
    </dgm:pt>
    <dgm:pt modelId="{F559E80E-DD76-46AB-84D5-92B5BE257E54}" type="parTrans" cxnId="{3D141557-FB91-4912-AF8C-2EDA0198BF17}">
      <dgm:prSet/>
      <dgm:spPr/>
      <dgm:t>
        <a:bodyPr/>
        <a:lstStyle/>
        <a:p>
          <a:endParaRPr lang="en-US"/>
        </a:p>
      </dgm:t>
    </dgm:pt>
    <dgm:pt modelId="{3BF2F9DC-E35C-4B4B-ADB9-49FF40EA6F56}" type="sibTrans" cxnId="{3D141557-FB91-4912-AF8C-2EDA0198BF17}">
      <dgm:prSet/>
      <dgm:spPr/>
      <dgm:t>
        <a:bodyPr/>
        <a:lstStyle/>
        <a:p>
          <a:endParaRPr lang="en-US"/>
        </a:p>
      </dgm:t>
    </dgm:pt>
    <dgm:pt modelId="{145411D6-3B8E-44C9-AD15-FF23F9EB327E}">
      <dgm:prSet phldrT="[Text]"/>
      <dgm:spPr/>
      <dgm:t>
        <a:bodyPr/>
        <a:lstStyle/>
        <a:p>
          <a:r>
            <a:rPr lang="en-US" dirty="0" smtClean="0"/>
            <a:t>Policy / External</a:t>
          </a:r>
          <a:endParaRPr lang="en-US" dirty="0"/>
        </a:p>
      </dgm:t>
    </dgm:pt>
    <dgm:pt modelId="{FBB5FAB9-2871-4010-8124-E2F71EE2F77F}" type="parTrans" cxnId="{7B59398D-EC0D-4756-9616-8CC7BAAA2065}">
      <dgm:prSet/>
      <dgm:spPr/>
      <dgm:t>
        <a:bodyPr/>
        <a:lstStyle/>
        <a:p>
          <a:endParaRPr lang="en-US"/>
        </a:p>
      </dgm:t>
    </dgm:pt>
    <dgm:pt modelId="{DD7DA59E-B14E-4E99-9060-FE909813570F}" type="sibTrans" cxnId="{7B59398D-EC0D-4756-9616-8CC7BAAA2065}">
      <dgm:prSet/>
      <dgm:spPr/>
      <dgm:t>
        <a:bodyPr/>
        <a:lstStyle/>
        <a:p>
          <a:endParaRPr lang="en-US"/>
        </a:p>
      </dgm:t>
    </dgm:pt>
    <dgm:pt modelId="{221D6FED-675C-4255-8BF4-AD3A6B67A0A5}">
      <dgm:prSet phldrT="[Text]"/>
      <dgm:spPr/>
      <dgm:t>
        <a:bodyPr/>
        <a:lstStyle/>
        <a:p>
          <a:r>
            <a:rPr lang="en-US" dirty="0" smtClean="0"/>
            <a:t>WorkSource</a:t>
          </a:r>
          <a:endParaRPr lang="en-US" dirty="0"/>
        </a:p>
      </dgm:t>
    </dgm:pt>
    <dgm:pt modelId="{8C03CB3B-2104-40C9-8ACF-2CD693639F1C}" type="parTrans" cxnId="{FAC2A644-4C5F-4637-B54E-EF87EA4AC073}">
      <dgm:prSet/>
      <dgm:spPr/>
      <dgm:t>
        <a:bodyPr/>
        <a:lstStyle/>
        <a:p>
          <a:endParaRPr lang="en-US"/>
        </a:p>
      </dgm:t>
    </dgm:pt>
    <dgm:pt modelId="{532FE97E-59A1-4DCB-8AC1-526CABD98D77}" type="sibTrans" cxnId="{FAC2A644-4C5F-4637-B54E-EF87EA4AC073}">
      <dgm:prSet/>
      <dgm:spPr/>
      <dgm:t>
        <a:bodyPr/>
        <a:lstStyle/>
        <a:p>
          <a:endParaRPr lang="en-US"/>
        </a:p>
      </dgm:t>
    </dgm:pt>
    <dgm:pt modelId="{1840A4E2-D03E-4C1A-BD5C-C2CDA22899C3}" type="pres">
      <dgm:prSet presAssocID="{183AC558-5AE8-49A0-8816-344EA809F76A}" presName="compositeShape" presStyleCnt="0">
        <dgm:presLayoutVars>
          <dgm:chMax val="7"/>
          <dgm:dir/>
          <dgm:resizeHandles val="exact"/>
        </dgm:presLayoutVars>
      </dgm:prSet>
      <dgm:spPr/>
    </dgm:pt>
    <dgm:pt modelId="{61CDE4D3-4E8E-431C-A9F1-B17870D2721B}" type="pres">
      <dgm:prSet presAssocID="{EE12FC0F-E21F-4145-B34B-77762DD834C3}" presName="circ1" presStyleLbl="vennNode1" presStyleIdx="0" presStyleCnt="3" custLinFactNeighborY="-639"/>
      <dgm:spPr/>
      <dgm:t>
        <a:bodyPr/>
        <a:lstStyle/>
        <a:p>
          <a:endParaRPr lang="en-US"/>
        </a:p>
      </dgm:t>
    </dgm:pt>
    <dgm:pt modelId="{B2B045F6-52BC-47A1-AA68-A988A609185D}" type="pres">
      <dgm:prSet presAssocID="{EE12FC0F-E21F-4145-B34B-77762DD834C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17B59-4499-408C-9CF3-395136538086}" type="pres">
      <dgm:prSet presAssocID="{145411D6-3B8E-44C9-AD15-FF23F9EB327E}" presName="circ2" presStyleLbl="vennNode1" presStyleIdx="1" presStyleCnt="3"/>
      <dgm:spPr/>
      <dgm:t>
        <a:bodyPr/>
        <a:lstStyle/>
        <a:p>
          <a:endParaRPr lang="en-US"/>
        </a:p>
      </dgm:t>
    </dgm:pt>
    <dgm:pt modelId="{B4CCCC46-1F75-4BF6-85D3-41E81B35A5A0}" type="pres">
      <dgm:prSet presAssocID="{145411D6-3B8E-44C9-AD15-FF23F9EB32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4A116-25D9-4CEA-BCB4-D66FD6D66B7D}" type="pres">
      <dgm:prSet presAssocID="{221D6FED-675C-4255-8BF4-AD3A6B67A0A5}" presName="circ3" presStyleLbl="vennNode1" presStyleIdx="2" presStyleCnt="3"/>
      <dgm:spPr/>
      <dgm:t>
        <a:bodyPr/>
        <a:lstStyle/>
        <a:p>
          <a:endParaRPr lang="en-US"/>
        </a:p>
      </dgm:t>
    </dgm:pt>
    <dgm:pt modelId="{FDA71DEE-A983-4581-AF8E-64FB99FF26B2}" type="pres">
      <dgm:prSet presAssocID="{221D6FED-675C-4255-8BF4-AD3A6B67A0A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9398D-EC0D-4756-9616-8CC7BAAA2065}" srcId="{183AC558-5AE8-49A0-8816-344EA809F76A}" destId="{145411D6-3B8E-44C9-AD15-FF23F9EB327E}" srcOrd="1" destOrd="0" parTransId="{FBB5FAB9-2871-4010-8124-E2F71EE2F77F}" sibTransId="{DD7DA59E-B14E-4E99-9060-FE909813570F}"/>
    <dgm:cxn modelId="{A55F669D-60A3-4295-9521-2BEEFCC25DA9}" type="presOf" srcId="{221D6FED-675C-4255-8BF4-AD3A6B67A0A5}" destId="{FDA71DEE-A983-4581-AF8E-64FB99FF26B2}" srcOrd="1" destOrd="0" presId="urn:microsoft.com/office/officeart/2005/8/layout/venn1"/>
    <dgm:cxn modelId="{3068B77D-5B73-43E8-A5BE-AF4585FADA43}" type="presOf" srcId="{145411D6-3B8E-44C9-AD15-FF23F9EB327E}" destId="{B4CCCC46-1F75-4BF6-85D3-41E81B35A5A0}" srcOrd="1" destOrd="0" presId="urn:microsoft.com/office/officeart/2005/8/layout/venn1"/>
    <dgm:cxn modelId="{BECF8E4F-2F49-4CD6-9CAA-07FE76D1F68E}" type="presOf" srcId="{183AC558-5AE8-49A0-8816-344EA809F76A}" destId="{1840A4E2-D03E-4C1A-BD5C-C2CDA22899C3}" srcOrd="0" destOrd="0" presId="urn:microsoft.com/office/officeart/2005/8/layout/venn1"/>
    <dgm:cxn modelId="{87117487-9538-40B2-A924-0080D99069CF}" type="presOf" srcId="{EE12FC0F-E21F-4145-B34B-77762DD834C3}" destId="{61CDE4D3-4E8E-431C-A9F1-B17870D2721B}" srcOrd="0" destOrd="0" presId="urn:microsoft.com/office/officeart/2005/8/layout/venn1"/>
    <dgm:cxn modelId="{FAC2A644-4C5F-4637-B54E-EF87EA4AC073}" srcId="{183AC558-5AE8-49A0-8816-344EA809F76A}" destId="{221D6FED-675C-4255-8BF4-AD3A6B67A0A5}" srcOrd="2" destOrd="0" parTransId="{8C03CB3B-2104-40C9-8ACF-2CD693639F1C}" sibTransId="{532FE97E-59A1-4DCB-8AC1-526CABD98D77}"/>
    <dgm:cxn modelId="{3D141557-FB91-4912-AF8C-2EDA0198BF17}" srcId="{183AC558-5AE8-49A0-8816-344EA809F76A}" destId="{EE12FC0F-E21F-4145-B34B-77762DD834C3}" srcOrd="0" destOrd="0" parTransId="{F559E80E-DD76-46AB-84D5-92B5BE257E54}" sibTransId="{3BF2F9DC-E35C-4B4B-ADB9-49FF40EA6F56}"/>
    <dgm:cxn modelId="{29F21CD7-5B43-4C78-87FD-8883C22B6DFF}" type="presOf" srcId="{221D6FED-675C-4255-8BF4-AD3A6B67A0A5}" destId="{5D14A116-25D9-4CEA-BCB4-D66FD6D66B7D}" srcOrd="0" destOrd="0" presId="urn:microsoft.com/office/officeart/2005/8/layout/venn1"/>
    <dgm:cxn modelId="{CC9856C0-90C3-4C7C-9E6A-8463A1147510}" type="presOf" srcId="{EE12FC0F-E21F-4145-B34B-77762DD834C3}" destId="{B2B045F6-52BC-47A1-AA68-A988A609185D}" srcOrd="1" destOrd="0" presId="urn:microsoft.com/office/officeart/2005/8/layout/venn1"/>
    <dgm:cxn modelId="{7F0A7BE2-7F75-4665-8777-BAB6C9CD6BE7}" type="presOf" srcId="{145411D6-3B8E-44C9-AD15-FF23F9EB327E}" destId="{E0817B59-4499-408C-9CF3-395136538086}" srcOrd="0" destOrd="0" presId="urn:microsoft.com/office/officeart/2005/8/layout/venn1"/>
    <dgm:cxn modelId="{1D369A37-2644-4BD4-9CF8-0ABF45D2F45B}" type="presParOf" srcId="{1840A4E2-D03E-4C1A-BD5C-C2CDA22899C3}" destId="{61CDE4D3-4E8E-431C-A9F1-B17870D2721B}" srcOrd="0" destOrd="0" presId="urn:microsoft.com/office/officeart/2005/8/layout/venn1"/>
    <dgm:cxn modelId="{123E37EE-FA28-4D10-B0CB-13B5A834BA89}" type="presParOf" srcId="{1840A4E2-D03E-4C1A-BD5C-C2CDA22899C3}" destId="{B2B045F6-52BC-47A1-AA68-A988A609185D}" srcOrd="1" destOrd="0" presId="urn:microsoft.com/office/officeart/2005/8/layout/venn1"/>
    <dgm:cxn modelId="{925B8DFB-9EED-4243-97E2-0DF8A9E640CE}" type="presParOf" srcId="{1840A4E2-D03E-4C1A-BD5C-C2CDA22899C3}" destId="{E0817B59-4499-408C-9CF3-395136538086}" srcOrd="2" destOrd="0" presId="urn:microsoft.com/office/officeart/2005/8/layout/venn1"/>
    <dgm:cxn modelId="{0FA43852-A6C9-4BC0-B88F-D5E6347D003E}" type="presParOf" srcId="{1840A4E2-D03E-4C1A-BD5C-C2CDA22899C3}" destId="{B4CCCC46-1F75-4BF6-85D3-41E81B35A5A0}" srcOrd="3" destOrd="0" presId="urn:microsoft.com/office/officeart/2005/8/layout/venn1"/>
    <dgm:cxn modelId="{1F07AFDF-3ECF-441E-8915-68D6677C60AA}" type="presParOf" srcId="{1840A4E2-D03E-4C1A-BD5C-C2CDA22899C3}" destId="{5D14A116-25D9-4CEA-BCB4-D66FD6D66B7D}" srcOrd="4" destOrd="0" presId="urn:microsoft.com/office/officeart/2005/8/layout/venn1"/>
    <dgm:cxn modelId="{785CA24B-FF60-4CF5-B829-710943517642}" type="presParOf" srcId="{1840A4E2-D03E-4C1A-BD5C-C2CDA22899C3}" destId="{FDA71DEE-A983-4581-AF8E-64FB99FF26B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DE4D3-4E8E-431C-A9F1-B17870D2721B}">
      <dsp:nvSpPr>
        <dsp:cNvPr id="0" name=""/>
        <dsp:cNvSpPr/>
      </dsp:nvSpPr>
      <dsp:spPr>
        <a:xfrm>
          <a:off x="2610326" y="39056"/>
          <a:ext cx="2704147" cy="270414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UI</a:t>
          </a:r>
          <a:endParaRPr lang="en-US" sz="2400" kern="1200" dirty="0"/>
        </a:p>
      </dsp:txBody>
      <dsp:txXfrm>
        <a:off x="2970879" y="512282"/>
        <a:ext cx="1983041" cy="1216866"/>
      </dsp:txXfrm>
    </dsp:sp>
    <dsp:sp modelId="{E0817B59-4499-408C-9CF3-395136538086}">
      <dsp:nvSpPr>
        <dsp:cNvPr id="0" name=""/>
        <dsp:cNvSpPr/>
      </dsp:nvSpPr>
      <dsp:spPr>
        <a:xfrm>
          <a:off x="3586072" y="1746428"/>
          <a:ext cx="2704147" cy="2704147"/>
        </a:xfrm>
        <a:prstGeom prst="ellipse">
          <a:avLst/>
        </a:prstGeom>
        <a:solidFill>
          <a:schemeClr val="accent3">
            <a:alpha val="50000"/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Policy / External</a:t>
          </a:r>
          <a:endParaRPr lang="en-US" sz="2400" kern="1200" dirty="0"/>
        </a:p>
      </dsp:txBody>
      <dsp:txXfrm>
        <a:off x="4413091" y="2445000"/>
        <a:ext cx="1622488" cy="1487281"/>
      </dsp:txXfrm>
    </dsp:sp>
    <dsp:sp modelId="{5D14A116-25D9-4CEA-BCB4-D66FD6D66B7D}">
      <dsp:nvSpPr>
        <dsp:cNvPr id="0" name=""/>
        <dsp:cNvSpPr/>
      </dsp:nvSpPr>
      <dsp:spPr>
        <a:xfrm>
          <a:off x="1634579" y="1746428"/>
          <a:ext cx="2704147" cy="2704147"/>
        </a:xfrm>
        <a:prstGeom prst="ellipse">
          <a:avLst/>
        </a:prstGeom>
        <a:solidFill>
          <a:schemeClr val="accent3">
            <a:alpha val="50000"/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WorkSource</a:t>
          </a:r>
          <a:endParaRPr lang="en-US" sz="2400" kern="1200" dirty="0"/>
        </a:p>
      </dsp:txBody>
      <dsp:txXfrm>
        <a:off x="1889220" y="2445000"/>
        <a:ext cx="1622488" cy="1487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A16BA01-BAFA-41E1-9F3F-1FDC58FB88BB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0A7F5F-80A8-4876-8741-EDF0517DB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93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09FCB8-8A86-43D5-831F-2B82C99FB28A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767F0E-0783-44E4-9592-4EA78E044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4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7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6130-D184-4043-9CC5-781661EC6676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DE54A-B904-4F59-8297-15D3B0127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51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F4B-1193-401B-AB2D-6FEAFD11D159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FAD1-17E8-4446-9043-2AA99DFE6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2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F22B-7FF9-4F36-B653-19C29ACD85AD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0ED8-30D8-46A4-96F1-5EC81835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8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buNone/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C58A-AA82-4706-AAFF-45A32E845417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A1E8-C5C5-4AEA-9753-4D1865C1E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1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9D27-F9FF-4B2E-AAC4-26F67E863F50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EAD4-A39B-4C80-B6B6-691B85B31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4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fld id="{3F99278D-9079-462A-B1D5-13ED5E960881}" type="datetime1">
              <a:rPr lang="en-US"/>
              <a:pPr>
                <a:defRPr/>
              </a:pPr>
              <a:t>7/19/2019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fld id="{7FD20A7B-8BA5-4D66-AC73-B964216126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pic>
        <p:nvPicPr>
          <p:cNvPr id="1038" name="Picture 5" descr="Reversed_verticl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5486400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3" r:id="rId2"/>
    <p:sldLayoutId id="2147483794" r:id="rId3"/>
    <p:sldLayoutId id="2147483796" r:id="rId4"/>
    <p:sldLayoutId id="214748379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rgbClr val="CC66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/>
          <a:ea typeface="ＭＳ Ｐゴシック" pitchFamily="-112" charset="-128"/>
          <a:cs typeface="1Stone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611617"/>
        </a:buClr>
        <a:buSzPct val="80000"/>
        <a:buFont typeface="Wingdings" panose="05000000000000000000" pitchFamily="2" charset="2"/>
        <a:buChar char="▶"/>
        <a:defRPr sz="3200" kern="1200">
          <a:solidFill>
            <a:srgbClr val="232D47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611617"/>
        </a:buClr>
        <a:buSzPct val="85000"/>
        <a:buFont typeface="Arial" panose="020B0604020202020204" pitchFamily="34" charset="0"/>
        <a:buChar char="•"/>
        <a:defRPr sz="2800" kern="1200">
          <a:solidFill>
            <a:srgbClr val="35436A"/>
          </a:solidFill>
          <a:latin typeface="Arial"/>
          <a:ea typeface="ＭＳ Ｐゴシック" pitchFamily="-112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611617"/>
        </a:buClr>
        <a:buSzPct val="70000"/>
        <a:buFont typeface="Wingdings" panose="05000000000000000000" pitchFamily="2" charset="2"/>
        <a:buChar char="²"/>
        <a:defRPr sz="2400" kern="1200">
          <a:solidFill>
            <a:srgbClr val="232D47"/>
          </a:solidFill>
          <a:latin typeface="Arial"/>
          <a:ea typeface="ＭＳ Ｐゴシック" pitchFamily="-112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5436A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97" charset="-128"/>
              </a:rPr>
              <a:t>Guiding Claimants to Reemployment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431925" y="5893019"/>
            <a:ext cx="4572000" cy="66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rgbClr val="003366"/>
                </a:solidFill>
              </a:rPr>
              <a:t>Employment Security Advisory Committee</a:t>
            </a:r>
            <a:endParaRPr lang="en-US" altLang="en-US" dirty="0">
              <a:solidFill>
                <a:srgbClr val="003366"/>
              </a:solidFill>
            </a:endParaRPr>
          </a:p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rgbClr val="003366"/>
                </a:solidFill>
              </a:rPr>
              <a:t>July 22, 2019</a:t>
            </a:r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Federal law requires we keep our rate of improper payments for unemployment insurance under 10</a:t>
            </a: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%.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Rate measured by very small sample through federal claims audits.</a:t>
            </a:r>
            <a:endParaRPr lang="en-US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ESD </a:t>
            </a: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is under corrective action as a “high rate/high impact” state</a:t>
            </a: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.</a:t>
            </a:r>
            <a:endParaRPr lang="en-US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 smtClean="0"/>
              <a:t>UI Improper Payments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4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4763" y="152400"/>
            <a:ext cx="7973037" cy="838200"/>
          </a:xfrm>
          <a:ln>
            <a:miter lim="800000"/>
            <a:headEnd/>
            <a:tailEnd/>
          </a:ln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97" charset="-128"/>
              </a:rPr>
              <a:t>Top Causes for Improper Payments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79248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600" dirty="0" smtClean="0">
                <a:solidFill>
                  <a:srgbClr val="003366"/>
                </a:solidFill>
                <a:latin typeface="66 Helvetica MediumItalic" pitchFamily="-97" charset="0"/>
              </a:rPr>
              <a:t>Work Search Errors</a:t>
            </a:r>
          </a:p>
          <a:p>
            <a:pPr lvl="2"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200" dirty="0" smtClean="0">
                <a:solidFill>
                  <a:srgbClr val="003366"/>
                </a:solidFill>
                <a:latin typeface="66 Helvetica MediumItalic" pitchFamily="-97" charset="0"/>
              </a:rPr>
              <a:t>Current work search standards need refreshing for modern methods</a:t>
            </a:r>
            <a:endParaRPr lang="en-US" altLang="en-US" sz="3200" dirty="0">
              <a:solidFill>
                <a:srgbClr val="003366"/>
              </a:solidFill>
              <a:latin typeface="66 Helvetica MediumItalic" pitchFamily="-97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600" dirty="0" smtClean="0">
                <a:solidFill>
                  <a:srgbClr val="003366"/>
                </a:solidFill>
                <a:latin typeface="66 Helvetica MediumItalic" pitchFamily="-97" charset="0"/>
              </a:rPr>
              <a:t>Separation Errors</a:t>
            </a:r>
          </a:p>
          <a:p>
            <a:pPr lvl="2"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200" dirty="0" smtClean="0">
                <a:solidFill>
                  <a:srgbClr val="003366"/>
                </a:solidFill>
                <a:latin typeface="66 Helvetica MediumItalic" pitchFamily="-97" charset="0"/>
              </a:rPr>
              <a:t>Auditors frequently get new information from employers that changes the decision</a:t>
            </a:r>
            <a:endParaRPr lang="en-US" altLang="en-US" sz="3200" dirty="0">
              <a:solidFill>
                <a:srgbClr val="003366"/>
              </a:solidFill>
              <a:latin typeface="66 Helvetica MediumItalic" pitchFamily="-97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600" dirty="0" smtClean="0">
                <a:solidFill>
                  <a:srgbClr val="003366"/>
                </a:solidFill>
                <a:latin typeface="66 Helvetica MediumItalic" pitchFamily="-97" charset="0"/>
              </a:rPr>
              <a:t>Benefit Year Earnings</a:t>
            </a:r>
            <a:endParaRPr lang="en-US" altLang="en-US" sz="3600" dirty="0">
              <a:solidFill>
                <a:srgbClr val="003366"/>
              </a:solidFill>
              <a:latin typeface="66 Helvetica MediumItalic" pitchFamily="-97" charset="0"/>
            </a:endParaRPr>
          </a:p>
          <a:p>
            <a:pPr lvl="2"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200" dirty="0" smtClean="0">
                <a:solidFill>
                  <a:srgbClr val="003366"/>
                </a:solidFill>
                <a:latin typeface="66 Helvetica MediumItalic" pitchFamily="-97" charset="0"/>
              </a:rPr>
              <a:t>Claimants struggle to report earnings correctly</a:t>
            </a:r>
            <a:endParaRPr lang="en-US" altLang="en-US" sz="3200" dirty="0">
              <a:solidFill>
                <a:srgbClr val="003366"/>
              </a:solidFill>
              <a:latin typeface="66 Helvetica MediumItalic" pitchFamily="-9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Combining efforts </a:t>
            </a:r>
            <a:r>
              <a:rPr lang="en-US" sz="2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in multiple program areas to address root causes, change processes and behaviors, and otherwise bring down our improper payment rate while still serving our customers in the best way possible</a:t>
            </a: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u="sng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Centering our </a:t>
            </a:r>
            <a:r>
              <a:rPr lang="en-US" sz="2800" u="sng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approach on reemployment</a:t>
            </a:r>
            <a:r>
              <a:rPr lang="en-US" sz="2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using </a:t>
            </a:r>
            <a:r>
              <a:rPr lang="en-US" sz="2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UI as one tool toward that </a:t>
            </a: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enterprise-wide goal</a:t>
            </a:r>
            <a:endParaRPr lang="en-US" sz="2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Asking ESAC to provide us with stakeholder engagement, feedback, and help us succeed</a:t>
            </a:r>
            <a:endParaRPr lang="en-US" sz="2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 smtClean="0"/>
              <a:t>What we are doing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8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0" y="1371600"/>
            <a:ext cx="5791200" cy="533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27967"/>
              </p:ext>
            </p:extLst>
          </p:nvPr>
        </p:nvGraphicFramePr>
        <p:xfrm>
          <a:off x="1981200" y="1676400"/>
          <a:ext cx="7924800" cy="450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super-project, </a:t>
            </a:r>
            <a:br>
              <a:rPr lang="en-US" dirty="0" smtClean="0"/>
            </a:br>
            <a:r>
              <a:rPr lang="en-US" dirty="0" smtClean="0"/>
              <a:t>many sub-projects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91859" y="5162195"/>
            <a:ext cx="20927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WDCs/Partners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7208" y="4200639"/>
            <a:ext cx="7211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BAM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6142" y="2194804"/>
            <a:ext cx="144701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Adjudication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8578" y="4232990"/>
            <a:ext cx="17618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reemployment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09022" y="3918072"/>
            <a:ext cx="1296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RESEA</a:t>
            </a:r>
            <a:endParaRPr lang="en-US" sz="2400" b="1" cap="none" spc="0" dirty="0">
              <a:ln w="952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96936" y="3500691"/>
            <a:ext cx="9497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NASWA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18822" y="3810350"/>
            <a:ext cx="9851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USDOL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8756" y="3259810"/>
            <a:ext cx="9144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JSR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5398852"/>
            <a:ext cx="88651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Policy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191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We will be asking claimants to add their job search activities on the weekly claim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We are speeding decisions when claimants indicate their work search efforts in a given week did not meet requirements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RESEA Self-Scheduler going live today to improve claimants’ experience and increase compliance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NASWA visit in August to bring national expertise and advice to our plans</a:t>
            </a:r>
            <a:endParaRPr lang="en-US" sz="2800" dirty="0" smtClean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2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 smtClean="0"/>
              <a:t>Coming Soon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97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BEEC6D282A84DB3123C7E80008C88" ma:contentTypeVersion="81" ma:contentTypeDescription="Create a new document." ma:contentTypeScope="" ma:versionID="1fc6f887ae8bcaf1e51489c4b8ca14cb">
  <xsd:schema xmlns:xsd="http://www.w3.org/2001/XMLSchema" xmlns:xs="http://www.w3.org/2001/XMLSchema" xmlns:p="http://schemas.microsoft.com/office/2006/metadata/properties" xmlns:ns2="4f3cb212-3593-4877-b731-58e648ca6772" xmlns:ns3="f478d8db-b489-47cb-84a9-d88d2e872589" xmlns:ns4="1c50b1cd-0b6d-44ae-836f-4b20076988e8" xmlns:ns5="http://schemas.microsoft.com/sharepoint/v4" targetNamespace="http://schemas.microsoft.com/office/2006/metadata/properties" ma:root="true" ma:fieldsID="9733910b06ae161ff5724b1a8bd07092" ns2:_="" ns3:_="" ns4:_="" ns5:_="">
    <xsd:import namespace="4f3cb212-3593-4877-b731-58e648ca6772"/>
    <xsd:import namespace="f478d8db-b489-47cb-84a9-d88d2e872589"/>
    <xsd:import namespace="1c50b1cd-0b6d-44ae-836f-4b20076988e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nk_x0020_Title"/>
                <xsd:element ref="ns2:Metadata"/>
                <xsd:element ref="ns2:Expire_x0020_Date" minOccurs="0"/>
                <xsd:element ref="ns3:Categories0" minOccurs="0"/>
                <xsd:element ref="ns3:Owner" minOccurs="0"/>
                <xsd:element ref="ns4:Subcategory" minOccurs="0"/>
                <xsd:element ref="ns4:Create" minOccurs="0"/>
                <xsd:element ref="ns4:Title0" minOccurs="0"/>
                <xsd:element ref="ns4:Additional_x0020_Resources" minOccurs="0"/>
                <xsd:element ref="ns2:Reviewers" minOccurs="0"/>
                <xsd:element ref="ns4:Page_x0020_Reviewed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b212-3593-4877-b731-58e648ca6772" elementFormDefault="qualified">
    <xsd:import namespace="http://schemas.microsoft.com/office/2006/documentManagement/types"/>
    <xsd:import namespace="http://schemas.microsoft.com/office/infopath/2007/PartnerControls"/>
    <xsd:element name="Link_x0020_Title" ma:index="1" ma:displayName="Content Description" ma:internalName="Link_x0020_Title" ma:readOnly="false">
      <xsd:simpleType>
        <xsd:restriction base="dms:Text">
          <xsd:maxLength value="255"/>
        </xsd:restriction>
      </xsd:simpleType>
    </xsd:element>
    <xsd:element name="Metadata" ma:index="2" ma:displayName="Metadata" ma:description="Other keywords that will help in search indexing." ma:internalName="Metadata" ma:readOnly="false">
      <xsd:simpleType>
        <xsd:restriction base="dms:Note">
          <xsd:maxLength value="255"/>
        </xsd:restriction>
      </xsd:simpleType>
    </xsd:element>
    <xsd:element name="Expire_x0020_Date" ma:index="3" nillable="true" ma:displayName="Expire Date" ma:default="2222-02-14T08:00:00Z" ma:description="If no expiration then enter 2/2/2222" ma:format="DateTime" ma:internalName="Expire_x0020_Date">
      <xsd:simpleType>
        <xsd:restriction base="dms:DateTime"/>
      </xsd:simpleType>
    </xsd:element>
    <xsd:element name="Reviewers" ma:index="10" nillable="true" ma:displayName="Reviewer" ma:description="Please enter your name upon page review." ma:list="UserInfo" ma:SharePointGroup="0" ma:internalName="Reviewer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8d8db-b489-47cb-84a9-d88d2e872589" elementFormDefault="qualified">
    <xsd:import namespace="http://schemas.microsoft.com/office/2006/documentManagement/types"/>
    <xsd:import namespace="http://schemas.microsoft.com/office/infopath/2007/PartnerControls"/>
    <xsd:element name="Categories0" ma:index="4" nillable="true" ma:displayName="Categories" ma:list="c37ef53b-d951-4655-b026-b946356e45aa" ma:internalName="Categories0" ma:showField="Title" ma:web="c903d511-b521-4806-a8d1-899f8bacfd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ner" ma:index="5" nillable="true" ma:displayName="Owner" ma:list="32c2d4bc-1e1f-4166-bbfc-13e5ad91b173" ma:internalName="Owner" ma:readOnly="false" ma:showField="Title" ma:web="c903d511-b521-4806-a8d1-899f8bacfd47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0b1cd-0b6d-44ae-836f-4b20076988e8" elementFormDefault="qualified">
    <xsd:import namespace="http://schemas.microsoft.com/office/2006/documentManagement/types"/>
    <xsd:import namespace="http://schemas.microsoft.com/office/infopath/2007/PartnerControls"/>
    <xsd:element name="Subcategory" ma:index="6" nillable="true" ma:displayName="Subcategory" ma:default="None Selected" ma:format="Dropdown" ma:internalName="Subcategory">
      <xsd:simpleType>
        <xsd:restriction base="dms:Choice">
          <xsd:enumeration value="BTQ Document"/>
          <xsd:enumeration value="BTQ Library"/>
          <xsd:enumeration value="None Selected"/>
        </xsd:restriction>
      </xsd:simpleType>
    </xsd:element>
    <xsd:element name="Create" ma:index="7" nillable="true" ma:displayName="Create" ma:description="used for BTQ library" ma:format="DateTime" ma:internalName="Create">
      <xsd:simpleType>
        <xsd:restriction base="dms:DateTime"/>
      </xsd:simpleType>
    </xsd:element>
    <xsd:element name="Title0" ma:index="8" nillable="true" ma:displayName="Title or Subject" ma:description="used in BTQ library" ma:internalName="Title0">
      <xsd:simpleType>
        <xsd:restriction base="dms:Text">
          <xsd:maxLength value="255"/>
        </xsd:restriction>
      </xsd:simpleType>
    </xsd:element>
    <xsd:element name="Additional_x0020_Resources" ma:index="9" nillable="true" ma:displayName="Additional Resources" ma:description="used by BTQ library" ma:format="Hyperlink" ma:internalName="Additional_x0020_Resourc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ge_x0020_Reviewed" ma:index="11" nillable="true" ma:displayName="Page-Review Info" ma:description="Enter date of last review; Static Page; or note about future edits." ma:internalName="Page_x0020_Reviewed">
      <xsd:simpleType>
        <xsd:restriction base="dms:Text">
          <xsd:maxLength value="10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e_x0020_Reviewed xmlns="1c50b1cd-0b6d-44ae-836f-4b20076988e8" xsi:nil="true"/>
    <Link_x0020_Title xmlns="4f3cb212-3593-4877-b731-58e648ca6772">power point presentation</Link_x0020_Title>
    <Owner xmlns="f478d8db-b489-47cb-84a9-d88d2e872589">13</Owner>
    <Title0 xmlns="1c50b1cd-0b6d-44ae-836f-4b20076988e8" xsi:nil="true"/>
    <IconOverlay xmlns="http://schemas.microsoft.com/sharepoint/v4" xsi:nil="true"/>
    <Categories0 xmlns="f478d8db-b489-47cb-84a9-d88d2e872589"/>
    <Create xmlns="1c50b1cd-0b6d-44ae-836f-4b20076988e8" xsi:nil="true"/>
    <Reviewers xmlns="4f3cb212-3593-4877-b731-58e648ca6772">
      <UserInfo>
        <DisplayName/>
        <AccountId xsi:nil="true"/>
        <AccountType/>
      </UserInfo>
    </Reviewers>
    <Subcategory xmlns="1c50b1cd-0b6d-44ae-836f-4b20076988e8" xsi:nil="true"/>
    <Metadata xmlns="4f3cb212-3593-4877-b731-58e648ca6772">powerpoint, template, </Metadata>
    <Expire_x0020_Date xmlns="4f3cb212-3593-4877-b731-58e648ca6772">2222-02-04T08:00:00+00:00</Expire_x0020_Date>
    <Additional_x0020_Resources xmlns="1c50b1cd-0b6d-44ae-836f-4b20076988e8">
      <Url xsi:nil="true"/>
      <Description xsi:nil="true"/>
    </Additional_x0020_Resource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6DA3DF-2DE8-4E06-A367-77B11993B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cb212-3593-4877-b731-58e648ca6772"/>
    <ds:schemaRef ds:uri="f478d8db-b489-47cb-84a9-d88d2e872589"/>
    <ds:schemaRef ds:uri="1c50b1cd-0b6d-44ae-836f-4b20076988e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3C610C-2326-414C-9A66-5D3AEC58A82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2D3C50D-60D2-420D-A694-A65EBF18EC67}">
  <ds:schemaRefs>
    <ds:schemaRef ds:uri="http://purl.org/dc/elements/1.1/"/>
    <ds:schemaRef ds:uri="http://schemas.microsoft.com/office/2006/metadata/properties"/>
    <ds:schemaRef ds:uri="f478d8db-b489-47cb-84a9-d88d2e872589"/>
    <ds:schemaRef ds:uri="http://schemas.openxmlformats.org/package/2006/metadata/core-properties"/>
    <ds:schemaRef ds:uri="http://purl.org/dc/terms/"/>
    <ds:schemaRef ds:uri="1c50b1cd-0b6d-44ae-836f-4b20076988e8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4"/>
    <ds:schemaRef ds:uri="4f3cb212-3593-4877-b731-58e648ca677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03622F3-79EF-47B0-A581-52AEF6D128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395</TotalTime>
  <Words>246</Words>
  <Application>Microsoft Office PowerPoint</Application>
  <PresentationFormat>On-screen Show (4:3)</PresentationFormat>
  <Paragraphs>39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ＭＳ Ｐゴシック</vt:lpstr>
      <vt:lpstr>1Stone Serif</vt:lpstr>
      <vt:lpstr>66 Helvetica MediumItalic</vt:lpstr>
      <vt:lpstr>Arial</vt:lpstr>
      <vt:lpstr>Calibri</vt:lpstr>
      <vt:lpstr>Gill Sans MT</vt:lpstr>
      <vt:lpstr>Lucida Grande</vt:lpstr>
      <vt:lpstr>Wingdings</vt:lpstr>
      <vt:lpstr>Wingdings 2</vt:lpstr>
      <vt:lpstr>Solstice</vt:lpstr>
      <vt:lpstr>Guiding Claimants to Reemployment</vt:lpstr>
      <vt:lpstr>UI Improper Payments</vt:lpstr>
      <vt:lpstr>Top Causes for Improper Payments</vt:lpstr>
      <vt:lpstr>What we are doing</vt:lpstr>
      <vt:lpstr>One super-project,  many sub-projects</vt:lpstr>
      <vt:lpstr>Coming Soon</vt:lpstr>
      <vt:lpstr>PowerPoint Presentation</vt:lpstr>
    </vt:vector>
  </TitlesOfParts>
  <Company>Washington State Employment Security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Skye</dc:creator>
  <cp:lastModifiedBy>Adams, Joy (ESD)</cp:lastModifiedBy>
  <cp:revision>19</cp:revision>
  <dcterms:created xsi:type="dcterms:W3CDTF">2009-03-18T18:32:13Z</dcterms:created>
  <dcterms:modified xsi:type="dcterms:W3CDTF">2019-07-19T21:08:35Z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Hartman, Ann S. (ESD)</vt:lpwstr>
  </property>
  <property fmtid="{D5CDD505-2E9C-101B-9397-08002B2CF9AE}" pid="4" name="xd_Signature">
    <vt:lpwstr/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Campbell, Karen (ESD)</vt:lpwstr>
  </property>
  <property fmtid="{D5CDD505-2E9C-101B-9397-08002B2CF9AE}" pid="8" name="URL">
    <vt:lpwstr/>
  </property>
  <property fmtid="{D5CDD505-2E9C-101B-9397-08002B2CF9AE}" pid="9" name="Summary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