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0" r:id="rId5"/>
    <p:sldId id="315" r:id="rId6"/>
    <p:sldId id="312" r:id="rId7"/>
    <p:sldId id="319" r:id="rId8"/>
    <p:sldId id="313" r:id="rId9"/>
    <p:sldId id="309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73"/>
    <a:srgbClr val="B8D1DC"/>
    <a:srgbClr val="545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E7EDD-302C-43AC-9BF0-5F286E3C6702}" v="2210" dt="2019-07-18T03:51:27.996"/>
  </p1510:revLst>
</p1510:revInfo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76507" autoAdjust="0"/>
  </p:normalViewPr>
  <p:slideViewPr>
    <p:cSldViewPr snapToGrid="0">
      <p:cViewPr varScale="1">
        <p:scale>
          <a:sx n="87" d="100"/>
          <a:sy n="87" d="100"/>
        </p:scale>
        <p:origin x="1728" y="96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ZA" smtClean="0"/>
              <a:t>2019/07/18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ZA" smtClean="0"/>
              <a:t>2019/07/18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284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752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5854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725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334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58852"/>
            <a:ext cx="5472000" cy="38684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958852"/>
            <a:ext cx="5472000" cy="38684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1907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1907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02025"/>
            <a:ext cx="5472000" cy="4551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700" y="1402025"/>
            <a:ext cx="5459300" cy="4551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8B4F3282-4183-492F-A0F0-6D6401E5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Paid Family and Medical Leave | Employment Security Department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8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8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8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A0497281-D868-4C56-A3BC-DD2E0076F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Paid Family and Medical Leave | Employment Security Department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dirty="0"/>
              <a:t>Contact Number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dirty="0"/>
              <a:t>Email or Social Media Handle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13C79A26-1064-4AC3-BD3F-B98018D388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Paid Family and Medical Leave | Employment Security Department</a:t>
            </a:r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CE9F8A1F-66DC-48F2-B133-BC079C8CF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Paid Family and Medical Leave | Employment Security Department</a:t>
            </a:r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E753FA09-08C1-4D14-A8BF-95CC69991F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5472000" cy="412431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Paid Family and Medical Leave | Employment Security Department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666B6459-E019-46A8-A88E-C6DC9D926F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Paid Family and Medical Leave | Employment Security Department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BA3D04DF-78D9-4EA2-BB40-2F4F267367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Paid Family and Medical Leave | Employment Security Department</a:t>
            </a:r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1FB78C39-F0F8-40F1-88BB-EDD1660BC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Paid Family and Medical Leave | Employment Security Department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00" y="1439012"/>
            <a:ext cx="113400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ZA" dirty="0"/>
              <a:t>Paid Family and Medical Leave | Employment Security Department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443397"/>
            <a:ext cx="54720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443397"/>
            <a:ext cx="54720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2CFDC6-9369-452C-82BF-392198004EE1}"/>
              </a:ext>
            </a:extLst>
          </p:cNvPr>
          <p:cNvSpPr txBox="1">
            <a:spLocks/>
          </p:cNvSpPr>
          <p:nvPr userDrawn="1"/>
        </p:nvSpPr>
        <p:spPr>
          <a:xfrm>
            <a:off x="432000" y="6374132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Paid Family and Medical Leave | Employment Security Department</a:t>
            </a:r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ZA" dirty="0"/>
              <a:t>Paid Family and Medical Leave </a:t>
            </a:r>
            <a:r>
              <a:rPr lang="en-ZA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|</a:t>
            </a:r>
            <a:r>
              <a:rPr lang="en-ZA" dirty="0"/>
              <a:t> Employment Security Department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53" r:id="rId10"/>
    <p:sldLayoutId id="2147483668" r:id="rId11"/>
    <p:sldLayoutId id="2147483673" r:id="rId12"/>
    <p:sldLayoutId id="2147483677" r:id="rId13"/>
    <p:sldLayoutId id="2147483679" r:id="rId14"/>
    <p:sldLayoutId id="214748368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15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6EF7A32-46BF-4DF7-98F2-14C934A4BA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14" y="0"/>
            <a:ext cx="9030586" cy="6772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 title="Dark semi-transparent background">
            <a:extLst>
              <a:ext uri="{FF2B5EF4-FFF2-40B4-BE49-F238E27FC236}">
                <a16:creationId xmlns:a16="http://schemas.microsoft.com/office/drawing/2014/main" id="{FD02817F-72BB-4E1F-86A2-D51595F3D7E7}"/>
              </a:ext>
            </a:extLst>
          </p:cNvPr>
          <p:cNvSpPr/>
          <p:nvPr/>
        </p:nvSpPr>
        <p:spPr>
          <a:xfrm>
            <a:off x="1243004" y="0"/>
            <a:ext cx="3979575" cy="685799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B307F7-5A0A-4F16-A5DA-307C82281920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446900" y="2462065"/>
            <a:ext cx="3571782" cy="2387600"/>
          </a:xfrm>
        </p:spPr>
        <p:txBody>
          <a:bodyPr/>
          <a:lstStyle/>
          <a:p>
            <a:r>
              <a:rPr lang="en-ZA" dirty="0"/>
              <a:t>Paid Family and Medical Leave</a:t>
            </a:r>
          </a:p>
        </p:txBody>
      </p:sp>
      <p:cxnSp>
        <p:nvCxnSpPr>
          <p:cNvPr id="9" name="Straight Connector 8" title="Divider Line">
            <a:extLst>
              <a:ext uri="{FF2B5EF4-FFF2-40B4-BE49-F238E27FC236}">
                <a16:creationId xmlns:a16="http://schemas.microsoft.com/office/drawing/2014/main" id="{E221923A-06C3-45D3-94C7-BC82E3203D87}"/>
              </a:ext>
            </a:extLst>
          </p:cNvPr>
          <p:cNvCxnSpPr>
            <a:cxnSpLocks/>
          </p:cNvCxnSpPr>
          <p:nvPr/>
        </p:nvCxnSpPr>
        <p:spPr>
          <a:xfrm>
            <a:off x="1446900" y="496186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C34F6800-D13A-4D8B-84A5-302C8E318D0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446900" y="5047590"/>
            <a:ext cx="3571782" cy="1169608"/>
          </a:xfrm>
        </p:spPr>
        <p:txBody>
          <a:bodyPr/>
          <a:lstStyle/>
          <a:p>
            <a:r>
              <a:rPr lang="en-ZA" sz="2000" dirty="0"/>
              <a:t>Carla Reyes, Program Director</a:t>
            </a:r>
          </a:p>
          <a:p>
            <a:r>
              <a:rPr lang="en-ZA" sz="2000" dirty="0"/>
              <a:t>June 22, 2019</a:t>
            </a:r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F1E5A31-84E5-4E47-B1B8-5ECB218FF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18" y="1094518"/>
            <a:ext cx="2724918" cy="1755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AD851C-956A-41DF-A6DD-4E8213943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18" y="2918301"/>
            <a:ext cx="2724918" cy="237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41AB2F-6D63-4ABA-934B-322DD45B2F2F}"/>
              </a:ext>
            </a:extLst>
          </p:cNvPr>
          <p:cNvSpPr txBox="1"/>
          <p:nvPr/>
        </p:nvSpPr>
        <p:spPr>
          <a:xfrm>
            <a:off x="8115300" y="6403608"/>
            <a:ext cx="407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Molly Moon’s Homemade Ice Cream</a:t>
            </a:r>
          </a:p>
        </p:txBody>
      </p:sp>
    </p:spTree>
    <p:extLst>
      <p:ext uri="{BB962C8B-B14F-4D97-AF65-F5344CB8AC3E}">
        <p14:creationId xmlns:p14="http://schemas.microsoft.com/office/powerpoint/2010/main" val="160029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73A9A-F336-4999-8BB6-96C3654F9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66422-BF09-4956-BC90-39B6FE9E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8D64-F19F-4550-956C-F39D869DC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76161" cy="3811588"/>
          </a:xfrm>
        </p:spPr>
        <p:txBody>
          <a:bodyPr/>
          <a:lstStyle/>
          <a:p>
            <a:endParaRPr lang="en-US" dirty="0"/>
          </a:p>
          <a:p>
            <a:r>
              <a:rPr lang="en-US" sz="1800" dirty="0"/>
              <a:t>Launch Update</a:t>
            </a:r>
          </a:p>
          <a:p>
            <a:r>
              <a:rPr lang="en-US" sz="1800" dirty="0"/>
              <a:t>Policy Update</a:t>
            </a:r>
          </a:p>
          <a:p>
            <a:r>
              <a:rPr lang="en-US" sz="1800" dirty="0"/>
              <a:t>Focus Groups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2685E-9908-4545-AEFA-C58796CE4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Paid Family and Medical Leave | Employment Security Department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648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A66C-7AB8-4170-A30F-B5DECAE9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24890-6B1D-4F67-A752-8CF68E35F1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7,700+ customer calls (July 1 – July 12)</a:t>
            </a:r>
          </a:p>
          <a:p>
            <a:pPr lvl="1"/>
            <a:r>
              <a:rPr lang="en-US" dirty="0"/>
              <a:t>Customer Care Team broke 1,000 calls in a single day. 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18,000+ wage report filings submitted; 85% of them completed successfully.  </a:t>
            </a:r>
          </a:p>
          <a:p>
            <a:pPr lvl="1"/>
            <a:r>
              <a:rPr lang="en-US" dirty="0"/>
              <a:t>Majority of the wage files submitted were made by single employers.</a:t>
            </a:r>
          </a:p>
          <a:p>
            <a:pPr lvl="1"/>
            <a:r>
              <a:rPr lang="en-US" dirty="0"/>
              <a:t>Of those that were not successful, the vast majority were not a result of system errors or bugs.  </a:t>
            </a:r>
            <a:endParaRPr lang="en-US" sz="2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11805-AF6E-4A3F-97F3-28C15C3D08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207534B4-3FCC-4B0B-BBB4-9BA35CEAFC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7335" y="1443038"/>
            <a:ext cx="437743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B0AC0-5A4A-46CA-841A-BAB66C0F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awareness for launch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AA563-BAA6-4BB1-860A-FAC90A212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1715D9-3C59-4087-8A60-010EC796E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2000" y="3956466"/>
            <a:ext cx="1980000" cy="719998"/>
          </a:xfrm>
        </p:spPr>
        <p:txBody>
          <a:bodyPr/>
          <a:lstStyle/>
          <a:p>
            <a:r>
              <a:rPr lang="en-US" sz="2000" dirty="0"/>
              <a:t>Reporting Overview Video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827949D-8491-4895-B595-1A0BAE8552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4712782"/>
            <a:ext cx="1980000" cy="720000"/>
          </a:xfrm>
        </p:spPr>
        <p:txBody>
          <a:bodyPr/>
          <a:lstStyle/>
          <a:p>
            <a:r>
              <a:rPr lang="en-US" sz="2000" dirty="0"/>
              <a:t>14,844 views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DE3EE18-18B1-48C6-B13C-80E206533E2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08623" y="3956464"/>
            <a:ext cx="1980000" cy="719999"/>
          </a:xfrm>
        </p:spPr>
        <p:txBody>
          <a:bodyPr/>
          <a:lstStyle/>
          <a:p>
            <a:r>
              <a:rPr lang="en-US" sz="2000" dirty="0"/>
              <a:t>Employer Toolkit Downloads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AA06E35-F2FD-4033-A4C2-E8AEF8DDDFC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08623" y="4709918"/>
            <a:ext cx="1980000" cy="720000"/>
          </a:xfrm>
        </p:spPr>
        <p:txBody>
          <a:bodyPr/>
          <a:lstStyle/>
          <a:p>
            <a:r>
              <a:rPr lang="en-US" sz="2000" dirty="0"/>
              <a:t>84,220 (total to date)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4A145E2-F924-4C42-A1D6-46B4E8A987D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872183" y="3956464"/>
            <a:ext cx="1980000" cy="719999"/>
          </a:xfrm>
        </p:spPr>
        <p:txBody>
          <a:bodyPr/>
          <a:lstStyle/>
          <a:p>
            <a:r>
              <a:rPr lang="en-US" sz="2000" dirty="0"/>
              <a:t>340,00 mailed letters to employers</a:t>
            </a:r>
          </a:p>
        </p:txBody>
      </p:sp>
      <p:pic>
        <p:nvPicPr>
          <p:cNvPr id="32" name="Picture Placeholder 31" descr="Presentation with media">
            <a:extLst>
              <a:ext uri="{FF2B5EF4-FFF2-40B4-BE49-F238E27FC236}">
                <a16:creationId xmlns:a16="http://schemas.microsoft.com/office/drawing/2014/main" id="{CF32B1AF-5C4E-4E41-AFF0-8DD7F3AB9144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" r="40"/>
          <a:stretch>
            <a:fillRect/>
          </a:stretch>
        </p:blipFill>
        <p:spPr>
          <a:xfrm>
            <a:off x="762000" y="1735138"/>
            <a:ext cx="1979613" cy="1981200"/>
          </a:xfrm>
        </p:spPr>
      </p:pic>
      <p:pic>
        <p:nvPicPr>
          <p:cNvPr id="34" name="Picture Placeholder 33" descr="Download">
            <a:extLst>
              <a:ext uri="{FF2B5EF4-FFF2-40B4-BE49-F238E27FC236}">
                <a16:creationId xmlns:a16="http://schemas.microsoft.com/office/drawing/2014/main" id="{85C2A530-84FD-4F09-B4C1-627B25DE198F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" r="40"/>
          <a:stretch>
            <a:fillRect/>
          </a:stretch>
        </p:blipFill>
        <p:spPr>
          <a:xfrm>
            <a:off x="3908623" y="1735138"/>
            <a:ext cx="1979613" cy="1981200"/>
          </a:xfrm>
        </p:spPr>
      </p:pic>
      <p:pic>
        <p:nvPicPr>
          <p:cNvPr id="35" name="Graphic 3" descr="Open envelope">
            <a:extLst>
              <a:ext uri="{FF2B5EF4-FFF2-40B4-BE49-F238E27FC236}">
                <a16:creationId xmlns:a16="http://schemas.microsoft.com/office/drawing/2014/main" id="{C4D244A1-2106-4FDF-82E9-74499D4EBEDD}"/>
              </a:ext>
            </a:extLst>
          </p:cNvPr>
          <p:cNvPicPr>
            <a:picLocks noGrp="1"/>
          </p:cNvPicPr>
          <p:nvPr>
            <p:ph type="pic" sz="quarter" idx="4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6872183" y="1735931"/>
            <a:ext cx="1979613" cy="1979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Graphic 3" descr="Send">
            <a:extLst>
              <a:ext uri="{FF2B5EF4-FFF2-40B4-BE49-F238E27FC236}">
                <a16:creationId xmlns:a16="http://schemas.microsoft.com/office/drawing/2014/main" id="{59A0D82E-77F5-44E6-BAA9-4B8E828467E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9569043" y="1735931"/>
            <a:ext cx="1979613" cy="197961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 cmpd="sng" algn="ctr">
            <a:noFill/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A3330C39-657D-4D29-917B-873FFA23EB33}"/>
              </a:ext>
            </a:extLst>
          </p:cNvPr>
          <p:cNvSpPr txBox="1">
            <a:spLocks/>
          </p:cNvSpPr>
          <p:nvPr/>
        </p:nvSpPr>
        <p:spPr>
          <a:xfrm>
            <a:off x="9569043" y="3956464"/>
            <a:ext cx="1980000" cy="719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All-employer email</a:t>
            </a:r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23314A5D-4547-4B93-8F74-7945ED0B3041}"/>
              </a:ext>
            </a:extLst>
          </p:cNvPr>
          <p:cNvSpPr txBox="1">
            <a:spLocks/>
          </p:cNvSpPr>
          <p:nvPr/>
        </p:nvSpPr>
        <p:spPr>
          <a:xfrm>
            <a:off x="9569043" y="4709918"/>
            <a:ext cx="1980000" cy="12590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632,670 recipients</a:t>
            </a:r>
          </a:p>
          <a:p>
            <a:r>
              <a:rPr lang="en-US" sz="2000" dirty="0"/>
              <a:t>32% open rate</a:t>
            </a:r>
          </a:p>
        </p:txBody>
      </p:sp>
    </p:spTree>
    <p:extLst>
      <p:ext uri="{BB962C8B-B14F-4D97-AF65-F5344CB8AC3E}">
        <p14:creationId xmlns:p14="http://schemas.microsoft.com/office/powerpoint/2010/main" val="140912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24890-6B1D-4F67-A752-8CF68E35F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00" y="1437503"/>
            <a:ext cx="4647300" cy="3553597"/>
          </a:xfrm>
        </p:spPr>
        <p:txBody>
          <a:bodyPr/>
          <a:lstStyle/>
          <a:p>
            <a:pPr lvl="1">
              <a:buClr>
                <a:srgbClr val="006073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Caucasian women</a:t>
            </a:r>
          </a:p>
          <a:p>
            <a:pPr lvl="1">
              <a:buClr>
                <a:srgbClr val="006073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Spanish speaking Latinos</a:t>
            </a:r>
          </a:p>
          <a:p>
            <a:pPr lvl="1">
              <a:buClr>
                <a:srgbClr val="006073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African Americans</a:t>
            </a:r>
          </a:p>
          <a:p>
            <a:pPr lvl="1">
              <a:buClr>
                <a:srgbClr val="006073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Small business owners</a:t>
            </a:r>
          </a:p>
          <a:p>
            <a:pPr lvl="1">
              <a:buClr>
                <a:srgbClr val="006073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Health care workers</a:t>
            </a:r>
          </a:p>
          <a:p>
            <a:pPr lvl="1">
              <a:buClr>
                <a:srgbClr val="006073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Rural Caucasian residents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11805-AF6E-4A3F-97F3-28C15C3D08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/>
          <a:lstStyle/>
          <a:p>
            <a:fld id="{4B73C415-D670-4716-A5EC-CC4D52CA2BAC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5DE91-C268-4694-8810-DF79F340206D}"/>
              </a:ext>
            </a:extLst>
          </p:cNvPr>
          <p:cNvSpPr txBox="1">
            <a:spLocks/>
          </p:cNvSpPr>
          <p:nvPr/>
        </p:nvSpPr>
        <p:spPr>
          <a:xfrm>
            <a:off x="426000" y="414624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5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Benefits focus 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A6BB0-493E-4DD8-AB4E-8C47413C3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354" y="3498153"/>
            <a:ext cx="3884827" cy="2664216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EB2317-46CB-4823-8200-D74ED89AF591}"/>
              </a:ext>
            </a:extLst>
          </p:cNvPr>
          <p:cNvSpPr txBox="1"/>
          <p:nvPr/>
        </p:nvSpPr>
        <p:spPr>
          <a:xfrm>
            <a:off x="4628944" y="5922729"/>
            <a:ext cx="412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073"/>
                </a:solidFill>
                <a:latin typeface="+mj-lt"/>
              </a:rPr>
              <a:t>Seattle, Yakima and Spokane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A924A-8AA1-4664-8BCA-B0183DC0D60A}"/>
              </a:ext>
            </a:extLst>
          </p:cNvPr>
          <p:cNvSpPr txBox="1"/>
          <p:nvPr/>
        </p:nvSpPr>
        <p:spPr>
          <a:xfrm>
            <a:off x="7384235" y="1437503"/>
            <a:ext cx="4540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006073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Chinese workers</a:t>
            </a:r>
          </a:p>
          <a:p>
            <a:pPr marL="800100" lvl="1" indent="-342900">
              <a:lnSpc>
                <a:spcPct val="150000"/>
              </a:lnSpc>
              <a:buClr>
                <a:srgbClr val="006073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Filipino workers</a:t>
            </a:r>
          </a:p>
          <a:p>
            <a:pPr marL="800100" lvl="1" indent="-342900">
              <a:lnSpc>
                <a:spcPct val="150000"/>
              </a:lnSpc>
              <a:buClr>
                <a:srgbClr val="006073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Korean workers </a:t>
            </a:r>
          </a:p>
          <a:p>
            <a:pPr marL="800100" lvl="1" indent="-342900">
              <a:lnSpc>
                <a:spcPct val="150000"/>
              </a:lnSpc>
              <a:buClr>
                <a:srgbClr val="006073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Vietnamese workers</a:t>
            </a:r>
          </a:p>
          <a:p>
            <a:endParaRPr lang="en-US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F30BC515-6FD4-4E2C-87D1-C4F912370128}"/>
              </a:ext>
            </a:extLst>
          </p:cNvPr>
          <p:cNvSpPr/>
          <p:nvPr/>
        </p:nvSpPr>
        <p:spPr>
          <a:xfrm>
            <a:off x="5938091" y="4638101"/>
            <a:ext cx="242371" cy="187287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A5DCF30-9F9F-4E60-BA1E-281E1A881000}"/>
              </a:ext>
            </a:extLst>
          </p:cNvPr>
          <p:cNvSpPr/>
          <p:nvPr/>
        </p:nvSpPr>
        <p:spPr>
          <a:xfrm>
            <a:off x="6571336" y="5280415"/>
            <a:ext cx="242371" cy="187287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3B4401E9-3626-4EA4-AFA1-0AD08232D777}"/>
              </a:ext>
            </a:extLst>
          </p:cNvPr>
          <p:cNvSpPr/>
          <p:nvPr/>
        </p:nvSpPr>
        <p:spPr>
          <a:xfrm>
            <a:off x="7594069" y="4316034"/>
            <a:ext cx="242371" cy="187287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5755F8-4459-4DFE-90EA-ACA5573150DC}"/>
              </a:ext>
            </a:extLst>
          </p:cNvPr>
          <p:cNvSpPr/>
          <p:nvPr/>
        </p:nvSpPr>
        <p:spPr>
          <a:xfrm>
            <a:off x="-1" y="4961684"/>
            <a:ext cx="12192001" cy="1407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F8495368-7FC0-47AA-8027-CBF49C56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633" y="1958073"/>
            <a:ext cx="11340000" cy="432000"/>
          </a:xfrm>
        </p:spPr>
        <p:txBody>
          <a:bodyPr/>
          <a:lstStyle/>
          <a:p>
            <a:r>
              <a:rPr lang="en-US" sz="9600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D2CB65-02AE-4930-8D51-5236A13E35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64D176D-8F33-47DD-BA93-184727A4020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167633" y="5932674"/>
            <a:ext cx="3524614" cy="455593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paidleave@esd.wa.gov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8FF2916-FF01-428B-B8E8-228DFB380C1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57175" y="5980470"/>
            <a:ext cx="1980000" cy="3600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833-717-2273</a:t>
            </a:r>
          </a:p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124C3B7-ED89-4E8C-BAC8-B54324D50F7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602103" y="5945409"/>
            <a:ext cx="2379897" cy="381232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@</a:t>
            </a:r>
            <a:r>
              <a:rPr lang="en-US" sz="2400" dirty="0" err="1">
                <a:solidFill>
                  <a:schemeClr val="bg1"/>
                </a:solidFill>
              </a:rPr>
              <a:t>PaidLeaveWA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3B352B-C834-498B-866B-BF5E71447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92" y="167078"/>
            <a:ext cx="1753811" cy="11299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D55E68-4E64-4651-8504-18AF033A8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92" y="1449932"/>
            <a:ext cx="1753811" cy="153060"/>
          </a:xfrm>
          <a:prstGeom prst="rect">
            <a:avLst/>
          </a:prstGeom>
        </p:spPr>
      </p:pic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D56E1911-6362-4E78-97A9-46EE598D0F8A}"/>
              </a:ext>
            </a:extLst>
          </p:cNvPr>
          <p:cNvSpPr txBox="1">
            <a:spLocks/>
          </p:cNvSpPr>
          <p:nvPr/>
        </p:nvSpPr>
        <p:spPr>
          <a:xfrm>
            <a:off x="227910" y="5956025"/>
            <a:ext cx="2614227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paidleave.wa.gov</a:t>
            </a:r>
          </a:p>
        </p:txBody>
      </p:sp>
      <p:pic>
        <p:nvPicPr>
          <p:cNvPr id="6" name="Graphic 5" descr="Laptop">
            <a:extLst>
              <a:ext uri="{FF2B5EF4-FFF2-40B4-BE49-F238E27FC236}">
                <a16:creationId xmlns:a16="http://schemas.microsoft.com/office/drawing/2014/main" id="{F2A3C982-3C8C-4E95-B4BD-91FADDB76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783" y="4970740"/>
            <a:ext cx="1135680" cy="1135680"/>
          </a:xfrm>
          <a:prstGeom prst="rect">
            <a:avLst/>
          </a:prstGeom>
        </p:spPr>
      </p:pic>
      <p:pic>
        <p:nvPicPr>
          <p:cNvPr id="8" name="Graphic 7" descr="Email">
            <a:extLst>
              <a:ext uri="{FF2B5EF4-FFF2-40B4-BE49-F238E27FC236}">
                <a16:creationId xmlns:a16="http://schemas.microsoft.com/office/drawing/2014/main" id="{1E01353C-7C75-4ADA-8D4E-304379F7FA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4462" y="5070201"/>
            <a:ext cx="854172" cy="854172"/>
          </a:xfrm>
          <a:prstGeom prst="rect">
            <a:avLst/>
          </a:prstGeom>
        </p:spPr>
      </p:pic>
      <p:pic>
        <p:nvPicPr>
          <p:cNvPr id="10" name="Graphic 9" descr="Telephone">
            <a:extLst>
              <a:ext uri="{FF2B5EF4-FFF2-40B4-BE49-F238E27FC236}">
                <a16:creationId xmlns:a16="http://schemas.microsoft.com/office/drawing/2014/main" id="{A4830643-66FB-4ACC-8181-C3BDF33781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63292" y="5070201"/>
            <a:ext cx="995894" cy="995894"/>
          </a:xfrm>
          <a:prstGeom prst="rect">
            <a:avLst/>
          </a:prstGeom>
        </p:spPr>
      </p:pic>
      <p:pic>
        <p:nvPicPr>
          <p:cNvPr id="23" name="Graphic 22" descr="Chat">
            <a:extLst>
              <a:ext uri="{FF2B5EF4-FFF2-40B4-BE49-F238E27FC236}">
                <a16:creationId xmlns:a16="http://schemas.microsoft.com/office/drawing/2014/main" id="{85B58E34-E25E-49B5-B0CB-9EE01DEC1B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17433" y="5076011"/>
            <a:ext cx="995894" cy="9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7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FML">
      <a:dk1>
        <a:srgbClr val="54565B"/>
      </a:dk1>
      <a:lt1>
        <a:sysClr val="window" lastClr="FFFFFF"/>
      </a:lt1>
      <a:dk2>
        <a:srgbClr val="54565B"/>
      </a:dk2>
      <a:lt2>
        <a:srgbClr val="F7F7F7"/>
      </a:lt2>
      <a:accent1>
        <a:srgbClr val="006073"/>
      </a:accent1>
      <a:accent2>
        <a:srgbClr val="B8D1DC"/>
      </a:accent2>
      <a:accent3>
        <a:srgbClr val="E96952"/>
      </a:accent3>
      <a:accent4>
        <a:srgbClr val="F09788"/>
      </a:accent4>
      <a:accent5>
        <a:srgbClr val="00343E"/>
      </a:accent5>
      <a:accent6>
        <a:srgbClr val="525353"/>
      </a:accent6>
      <a:hlink>
        <a:srgbClr val="006073"/>
      </a:hlink>
      <a:folHlink>
        <a:srgbClr val="B8D1DC"/>
      </a:folHlink>
    </a:clrScheme>
    <a:fontScheme name="Custom 2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ch Pitch Deck_SB - v6.potx" id="{93EB355F-44AA-4C3B-B422-06FEF3368D10}" vid="{6D3ED4B3-79CD-40AE-9163-46339FA987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B947113972142A32DAC56A86AAB7E" ma:contentTypeVersion="1" ma:contentTypeDescription="Create a new document." ma:contentTypeScope="" ma:versionID="76d843ec33ef98b73998a19baf821850">
  <xsd:schema xmlns:xsd="http://www.w3.org/2001/XMLSchema" xmlns:xs="http://www.w3.org/2001/XMLSchema" xmlns:p="http://schemas.microsoft.com/office/2006/metadata/properties" xmlns:ns2="89bd54b3-51f3-4e08-a5a0-6e29086e6533" targetNamespace="http://schemas.microsoft.com/office/2006/metadata/properties" ma:root="true" ma:fieldsID="424038372e1daaec7bd5fcaeffc911eb" ns2:_="">
    <xsd:import namespace="89bd54b3-51f3-4e08-a5a0-6e29086e653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d54b3-51f3-4e08-a5a0-6e29086e65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84192F-6871-4EEC-B5E4-7D033DD980E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9bd54b3-51f3-4e08-a5a0-6e29086e653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618BA8-136C-4178-9C3D-39440E03E2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DDA599-5704-4674-BDCE-3615AF9DA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d54b3-51f3-4e08-a5a0-6e29086e65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53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Open Sans</vt:lpstr>
      <vt:lpstr>Open Sans Semibold</vt:lpstr>
      <vt:lpstr>Times New Roman</vt:lpstr>
      <vt:lpstr>Office Theme</vt:lpstr>
      <vt:lpstr>Paid Family and Medical Leave</vt:lpstr>
      <vt:lpstr>Agenda</vt:lpstr>
      <vt:lpstr>Launch highlights</vt:lpstr>
      <vt:lpstr>Employer awareness for launch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2019-02-06T21:06:08Z</dcterms:created>
  <dcterms:modified xsi:type="dcterms:W3CDTF">2019-07-18T23:46:11Z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0x010100989B947113972142A32DAC56A86AAB7E</vt:lpwstr>
  </property>
</Properties>
</file>