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4097" r:id="rId4"/>
    <p:sldMasterId id="2147484112" r:id="rId5"/>
  </p:sldMasterIdLst>
  <p:notesMasterIdLst>
    <p:notesMasterId r:id="rId18"/>
  </p:notesMasterIdLst>
  <p:handoutMasterIdLst>
    <p:handoutMasterId r:id="rId19"/>
  </p:handoutMasterIdLst>
  <p:sldIdLst>
    <p:sldId id="256" r:id="rId6"/>
    <p:sldId id="307" r:id="rId7"/>
    <p:sldId id="434" r:id="rId8"/>
    <p:sldId id="435" r:id="rId9"/>
    <p:sldId id="436" r:id="rId10"/>
    <p:sldId id="440" r:id="rId11"/>
    <p:sldId id="441" r:id="rId12"/>
    <p:sldId id="437" r:id="rId13"/>
    <p:sldId id="438" r:id="rId14"/>
    <p:sldId id="439" r:id="rId15"/>
    <p:sldId id="442" r:id="rId16"/>
    <p:sldId id="443" r:id="rId17"/>
  </p:sldIdLst>
  <p:sldSz cx="12192000" cy="6858000"/>
  <p:notesSz cx="7023100" cy="93091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entury Gothic" panose="020B050202020202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455"/>
    <a:srgbClr val="CC6600"/>
    <a:srgbClr val="086470"/>
    <a:srgbClr val="81AB75"/>
    <a:srgbClr val="EAEAEA"/>
    <a:srgbClr val="A24600"/>
    <a:srgbClr val="658F41"/>
    <a:srgbClr val="C9E7B1"/>
    <a:srgbClr val="B0D0D5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49" autoAdjust="0"/>
    <p:restoredTop sz="78665" autoAdjust="0"/>
  </p:normalViewPr>
  <p:slideViewPr>
    <p:cSldViewPr snapToGrid="0" snapToObjects="1">
      <p:cViewPr varScale="1">
        <p:scale>
          <a:sx n="49" d="100"/>
          <a:sy n="49" d="100"/>
        </p:scale>
        <p:origin x="9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9" d="100"/>
          <a:sy n="79" d="100"/>
        </p:scale>
        <p:origin x="390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5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C863F06-7DB4-4357-A45F-19675003C8C4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CDF8AC7-5E42-485F-BB55-0EA256CDC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941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AAB7E53-3D12-E74D-8E31-2B267FF8A2AB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E18988C-EF3D-9948-9D63-1CA95CB04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063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8988C-EF3D-9948-9D63-1CA95CB0496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812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99927" y="5936187"/>
            <a:ext cx="2743200" cy="365125"/>
          </a:xfrm>
          <a:prstGeom prst="rect">
            <a:avLst/>
          </a:prstGeom>
        </p:spPr>
        <p:txBody>
          <a:bodyPr/>
          <a:lstStyle/>
          <a:p>
            <a:fld id="{08116152-5411-4E99-8901-53F8A43DE66C}" type="datetime1">
              <a:rPr lang="en-US" smtClean="0"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29267" y="5936188"/>
            <a:ext cx="687066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321" y="5936186"/>
            <a:ext cx="648946" cy="37313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854" y="2945759"/>
            <a:ext cx="2541746" cy="93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17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8199927" y="5936187"/>
            <a:ext cx="2743200" cy="365125"/>
          </a:xfrm>
          <a:prstGeom prst="rect">
            <a:avLst/>
          </a:prstGeom>
        </p:spPr>
        <p:txBody>
          <a:bodyPr/>
          <a:lstStyle/>
          <a:p>
            <a:fld id="{04163B63-0CE8-465B-AB9A-228011F45B62}" type="datetime1">
              <a:rPr lang="en-US" smtClean="0"/>
              <a:t>6/15/2020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29267" y="5936188"/>
            <a:ext cx="687066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>
          <a:xfrm>
            <a:off x="680321" y="5936186"/>
            <a:ext cx="648946" cy="3731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00596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bg2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bg2"/>
                </a:solidFill>
                <a:effectLst/>
              </a:rPr>
              <a:t>”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06"/>
          <a:stretch/>
        </p:blipFill>
        <p:spPr>
          <a:xfrm>
            <a:off x="10897946" y="4874825"/>
            <a:ext cx="1057834" cy="917091"/>
          </a:xfrm>
          <a:prstGeom prst="rect">
            <a:avLst/>
          </a:prstGeom>
        </p:spPr>
      </p:pic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8199927" y="5936187"/>
            <a:ext cx="2743200" cy="365125"/>
          </a:xfrm>
          <a:prstGeom prst="rect">
            <a:avLst/>
          </a:prstGeom>
        </p:spPr>
        <p:txBody>
          <a:bodyPr/>
          <a:lstStyle/>
          <a:p>
            <a:fld id="{04163B63-0CE8-465B-AB9A-228011F45B62}" type="datetime1">
              <a:rPr lang="en-US" smtClean="0"/>
              <a:t>6/15/2020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29267" y="5936188"/>
            <a:ext cx="687066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321" y="5936186"/>
            <a:ext cx="648946" cy="37313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83669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8177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>
                <a:solidFill>
                  <a:schemeClr val="tx1">
                    <a:lumMod val="8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8199927" y="5936187"/>
            <a:ext cx="2743200" cy="365125"/>
          </a:xfrm>
          <a:prstGeom prst="rect">
            <a:avLst/>
          </a:prstGeom>
        </p:spPr>
        <p:txBody>
          <a:bodyPr/>
          <a:lstStyle/>
          <a:p>
            <a:fld id="{04163B63-0CE8-465B-AB9A-228011F45B62}" type="datetime1">
              <a:rPr lang="en-US" smtClean="0"/>
              <a:t>6/15/2020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29267" y="5936188"/>
            <a:ext cx="687066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680321" y="5936186"/>
            <a:ext cx="648946" cy="3731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06"/>
          <a:stretch/>
        </p:blipFill>
        <p:spPr>
          <a:xfrm>
            <a:off x="10897946" y="4874825"/>
            <a:ext cx="1057834" cy="91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65661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8199927" y="5936187"/>
            <a:ext cx="2743200" cy="365125"/>
          </a:xfrm>
          <a:prstGeom prst="rect">
            <a:avLst/>
          </a:prstGeom>
        </p:spPr>
        <p:txBody>
          <a:bodyPr/>
          <a:lstStyle/>
          <a:p>
            <a:fld id="{04163B63-0CE8-465B-AB9A-228011F45B62}" type="datetime1">
              <a:rPr lang="en-US" smtClean="0"/>
              <a:t>6/15/2020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29267" y="5936188"/>
            <a:ext cx="687066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321" y="5936186"/>
            <a:ext cx="648946" cy="37313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06"/>
          <a:stretch/>
        </p:blipFill>
        <p:spPr>
          <a:xfrm>
            <a:off x="10897946" y="947119"/>
            <a:ext cx="1057834" cy="91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85144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>
          <a:xfrm>
            <a:off x="8199927" y="5936187"/>
            <a:ext cx="2743200" cy="365125"/>
          </a:xfrm>
          <a:prstGeom prst="rect">
            <a:avLst/>
          </a:prstGeom>
        </p:spPr>
        <p:txBody>
          <a:bodyPr/>
          <a:lstStyle/>
          <a:p>
            <a:fld id="{04163B63-0CE8-465B-AB9A-228011F45B62}" type="datetime1">
              <a:rPr lang="en-US" smtClean="0"/>
              <a:t>6/15/2020</a:t>
            </a:fld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29267" y="5936188"/>
            <a:ext cx="687066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321" y="5936186"/>
            <a:ext cx="648946" cy="37313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06"/>
          <a:stretch/>
        </p:blipFill>
        <p:spPr>
          <a:xfrm>
            <a:off x="10897946" y="947119"/>
            <a:ext cx="1057834" cy="91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778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99927" y="5936187"/>
            <a:ext cx="2743200" cy="365125"/>
          </a:xfrm>
          <a:prstGeom prst="rect">
            <a:avLst/>
          </a:prstGeom>
        </p:spPr>
        <p:txBody>
          <a:bodyPr/>
          <a:lstStyle/>
          <a:p>
            <a:fld id="{08116152-5411-4E99-8901-53F8A43DE66C}" type="datetime1">
              <a:rPr lang="en-US" smtClean="0"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29267" y="5936188"/>
            <a:ext cx="687066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321" y="5936186"/>
            <a:ext cx="648946" cy="37313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854" y="2945759"/>
            <a:ext cx="2541746" cy="93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3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accent2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accent2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accent2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accent2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7946" y="947119"/>
            <a:ext cx="1057834" cy="917091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8199927" y="5936187"/>
            <a:ext cx="2743200" cy="365125"/>
          </a:xfrm>
          <a:prstGeom prst="rect">
            <a:avLst/>
          </a:prstGeom>
        </p:spPr>
        <p:txBody>
          <a:bodyPr/>
          <a:lstStyle/>
          <a:p>
            <a:fld id="{102A02CC-32CC-4261-B1D0-D053B8891399}" type="datetime1">
              <a:rPr lang="en-US" smtClean="0"/>
              <a:t>6/15/2020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29267" y="5936188"/>
            <a:ext cx="687066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39877" y="6484863"/>
            <a:ext cx="648946" cy="373137"/>
          </a:xfrm>
          <a:prstGeom prst="rect">
            <a:avLst/>
          </a:prstGeom>
        </p:spPr>
        <p:txBody>
          <a:bodyPr/>
          <a:lstStyle>
            <a:lvl1pPr algn="r">
              <a:defRPr sz="1800"/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91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06"/>
          <a:stretch/>
        </p:blipFill>
        <p:spPr>
          <a:xfrm>
            <a:off x="10897946" y="947119"/>
            <a:ext cx="1057834" cy="917091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8199927" y="5936187"/>
            <a:ext cx="2743200" cy="365125"/>
          </a:xfrm>
          <a:prstGeom prst="rect">
            <a:avLst/>
          </a:prstGeom>
        </p:spPr>
        <p:txBody>
          <a:bodyPr/>
          <a:lstStyle/>
          <a:p>
            <a:fld id="{8839240A-6C36-490C-9C03-81EE5D3A2B0E}" type="datetime1">
              <a:rPr lang="en-US" smtClean="0"/>
              <a:t>6/15/2020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29267" y="5936188"/>
            <a:ext cx="687066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CC86267-B914-496D-A2FA-BB525FECF618}"/>
              </a:ext>
            </a:extLst>
          </p:cNvPr>
          <p:cNvSpPr txBox="1">
            <a:spLocks/>
          </p:cNvSpPr>
          <p:nvPr/>
        </p:nvSpPr>
        <p:spPr>
          <a:xfrm>
            <a:off x="11539877" y="6484863"/>
            <a:ext cx="648946" cy="3731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6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0319" y="753229"/>
            <a:ext cx="9613863" cy="1080937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0" y="2336873"/>
            <a:ext cx="4698358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94122" y="2336873"/>
            <a:ext cx="4700060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06"/>
          <a:stretch/>
        </p:blipFill>
        <p:spPr>
          <a:xfrm>
            <a:off x="10897946" y="947119"/>
            <a:ext cx="1057834" cy="917091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8199927" y="5936187"/>
            <a:ext cx="2743200" cy="365125"/>
          </a:xfrm>
          <a:prstGeom prst="rect">
            <a:avLst/>
          </a:prstGeom>
        </p:spPr>
        <p:txBody>
          <a:bodyPr/>
          <a:lstStyle/>
          <a:p>
            <a:fld id="{E6ED4A14-8816-4EEA-9272-B3E29BC8C12A}" type="datetime1">
              <a:rPr lang="en-US" smtClean="0"/>
              <a:t>6/15/2020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29267" y="5936188"/>
            <a:ext cx="687066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321" y="5936186"/>
            <a:ext cx="648946" cy="37313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32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06"/>
          <a:stretch/>
        </p:blipFill>
        <p:spPr>
          <a:xfrm>
            <a:off x="10897946" y="947119"/>
            <a:ext cx="1057834" cy="91709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199927" y="5936187"/>
            <a:ext cx="2743200" cy="365125"/>
          </a:xfrm>
          <a:prstGeom prst="rect">
            <a:avLst/>
          </a:prstGeom>
        </p:spPr>
        <p:txBody>
          <a:bodyPr/>
          <a:lstStyle/>
          <a:p>
            <a:fld id="{96946FF5-513D-40D8-8C2A-E0412E2FBCA6}" type="datetime1">
              <a:rPr lang="en-US" smtClean="0"/>
              <a:t>6/15/2020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29267" y="5936188"/>
            <a:ext cx="687066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321" y="5936186"/>
            <a:ext cx="648946" cy="37313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25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accent2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accent2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accent2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accent2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7946" y="947119"/>
            <a:ext cx="1057834" cy="917091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8199927" y="5936187"/>
            <a:ext cx="2743200" cy="365125"/>
          </a:xfrm>
          <a:prstGeom prst="rect">
            <a:avLst/>
          </a:prstGeom>
        </p:spPr>
        <p:txBody>
          <a:bodyPr/>
          <a:lstStyle/>
          <a:p>
            <a:fld id="{102A02CC-32CC-4261-B1D0-D053B8891399}" type="datetime1">
              <a:rPr lang="en-US" smtClean="0"/>
              <a:t>6/15/2020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29267" y="5936188"/>
            <a:ext cx="687066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39877" y="6484863"/>
            <a:ext cx="648946" cy="373137"/>
          </a:xfrm>
          <a:prstGeom prst="rect">
            <a:avLst/>
          </a:prstGeom>
        </p:spPr>
        <p:txBody>
          <a:bodyPr/>
          <a:lstStyle>
            <a:lvl1pPr algn="r">
              <a:defRPr sz="1800"/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47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06"/>
          <a:stretch/>
        </p:blipFill>
        <p:spPr>
          <a:xfrm>
            <a:off x="10897946" y="947119"/>
            <a:ext cx="1057834" cy="917091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199927" y="5936187"/>
            <a:ext cx="2743200" cy="365125"/>
          </a:xfrm>
          <a:prstGeom prst="rect">
            <a:avLst/>
          </a:prstGeom>
        </p:spPr>
        <p:txBody>
          <a:bodyPr/>
          <a:lstStyle/>
          <a:p>
            <a:fld id="{EF572401-248F-4E6A-864B-E9B4766D3216}" type="datetime1">
              <a:rPr lang="en-US" smtClean="0"/>
              <a:t>6/15/2020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29267" y="5936188"/>
            <a:ext cx="687066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321" y="5936186"/>
            <a:ext cx="648946" cy="37313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61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8199927" y="5936187"/>
            <a:ext cx="2743200" cy="365125"/>
          </a:xfrm>
          <a:prstGeom prst="rect">
            <a:avLst/>
          </a:prstGeom>
        </p:spPr>
        <p:txBody>
          <a:bodyPr/>
          <a:lstStyle/>
          <a:p>
            <a:fld id="{6E47A8DC-9564-46FE-B337-5B71D580E38B}" type="datetime1">
              <a:rPr lang="en-US" smtClean="0"/>
              <a:t>6/15/2020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29267" y="5936188"/>
            <a:ext cx="687066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>
          <a:xfrm>
            <a:off x="680321" y="5936186"/>
            <a:ext cx="648946" cy="3731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06"/>
          <a:stretch/>
        </p:blipFill>
        <p:spPr>
          <a:xfrm>
            <a:off x="10897946" y="947119"/>
            <a:ext cx="1057834" cy="91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04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8199927" y="5936187"/>
            <a:ext cx="2743200" cy="365125"/>
          </a:xfrm>
          <a:prstGeom prst="rect">
            <a:avLst/>
          </a:prstGeom>
        </p:spPr>
        <p:txBody>
          <a:bodyPr/>
          <a:lstStyle/>
          <a:p>
            <a:fld id="{E1C5A25A-92F7-4EF6-823C-9E65EF8C3755}" type="datetime1">
              <a:rPr lang="en-US" smtClean="0"/>
              <a:t>6/15/2020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29267" y="5936188"/>
            <a:ext cx="687066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321" y="5936186"/>
            <a:ext cx="648946" cy="37313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06"/>
          <a:stretch/>
        </p:blipFill>
        <p:spPr>
          <a:xfrm>
            <a:off x="10897946" y="947119"/>
            <a:ext cx="1057834" cy="91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01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/>
          <a:lstStyle/>
          <a:p>
            <a:fld id="{04163B63-0CE8-465B-AB9A-228011F45B62}" type="datetime1">
              <a:rPr lang="en-US" smtClean="0"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06"/>
          <a:stretch/>
        </p:blipFill>
        <p:spPr>
          <a:xfrm>
            <a:off x="10897946" y="4874825"/>
            <a:ext cx="1057834" cy="91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065096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8199927" y="5936187"/>
            <a:ext cx="2743200" cy="365125"/>
          </a:xfrm>
          <a:prstGeom prst="rect">
            <a:avLst/>
          </a:prstGeom>
        </p:spPr>
        <p:txBody>
          <a:bodyPr/>
          <a:lstStyle/>
          <a:p>
            <a:fld id="{04163B63-0CE8-465B-AB9A-228011F45B62}" type="datetime1">
              <a:rPr lang="en-US" smtClean="0"/>
              <a:t>6/15/2020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29267" y="5936188"/>
            <a:ext cx="687066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>
          <a:xfrm>
            <a:off x="680321" y="5936186"/>
            <a:ext cx="648946" cy="3731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604632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bg2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bg2"/>
                </a:solidFill>
                <a:effectLst/>
              </a:rPr>
              <a:t>”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06"/>
          <a:stretch/>
        </p:blipFill>
        <p:spPr>
          <a:xfrm>
            <a:off x="10897946" y="4874825"/>
            <a:ext cx="1057834" cy="917091"/>
          </a:xfrm>
          <a:prstGeom prst="rect">
            <a:avLst/>
          </a:prstGeom>
        </p:spPr>
      </p:pic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8199927" y="5936187"/>
            <a:ext cx="2743200" cy="365125"/>
          </a:xfrm>
          <a:prstGeom prst="rect">
            <a:avLst/>
          </a:prstGeom>
        </p:spPr>
        <p:txBody>
          <a:bodyPr/>
          <a:lstStyle/>
          <a:p>
            <a:fld id="{04163B63-0CE8-465B-AB9A-228011F45B62}" type="datetime1">
              <a:rPr lang="en-US" smtClean="0"/>
              <a:t>6/15/2020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29267" y="5936188"/>
            <a:ext cx="687066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321" y="5936186"/>
            <a:ext cx="648946" cy="37313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666442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8177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>
                <a:solidFill>
                  <a:schemeClr val="tx1">
                    <a:lumMod val="8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8199927" y="5936187"/>
            <a:ext cx="2743200" cy="365125"/>
          </a:xfrm>
          <a:prstGeom prst="rect">
            <a:avLst/>
          </a:prstGeom>
        </p:spPr>
        <p:txBody>
          <a:bodyPr/>
          <a:lstStyle/>
          <a:p>
            <a:fld id="{04163B63-0CE8-465B-AB9A-228011F45B62}" type="datetime1">
              <a:rPr lang="en-US" smtClean="0"/>
              <a:t>6/15/2020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29267" y="5936188"/>
            <a:ext cx="687066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680321" y="5936186"/>
            <a:ext cx="648946" cy="3731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06"/>
          <a:stretch/>
        </p:blipFill>
        <p:spPr>
          <a:xfrm>
            <a:off x="10897946" y="4874825"/>
            <a:ext cx="1057834" cy="91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438295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8199927" y="5936187"/>
            <a:ext cx="2743200" cy="365125"/>
          </a:xfrm>
          <a:prstGeom prst="rect">
            <a:avLst/>
          </a:prstGeom>
        </p:spPr>
        <p:txBody>
          <a:bodyPr/>
          <a:lstStyle/>
          <a:p>
            <a:fld id="{04163B63-0CE8-465B-AB9A-228011F45B62}" type="datetime1">
              <a:rPr lang="en-US" smtClean="0"/>
              <a:t>6/15/2020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29267" y="5936188"/>
            <a:ext cx="687066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321" y="5936186"/>
            <a:ext cx="648946" cy="37313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06"/>
          <a:stretch/>
        </p:blipFill>
        <p:spPr>
          <a:xfrm>
            <a:off x="10897946" y="947119"/>
            <a:ext cx="1057834" cy="91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61122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>
          <a:xfrm>
            <a:off x="8199927" y="5936187"/>
            <a:ext cx="2743200" cy="365125"/>
          </a:xfrm>
          <a:prstGeom prst="rect">
            <a:avLst/>
          </a:prstGeom>
        </p:spPr>
        <p:txBody>
          <a:bodyPr/>
          <a:lstStyle/>
          <a:p>
            <a:fld id="{04163B63-0CE8-465B-AB9A-228011F45B62}" type="datetime1">
              <a:rPr lang="en-US" smtClean="0"/>
              <a:t>6/15/2020</a:t>
            </a:fld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29267" y="5936188"/>
            <a:ext cx="687066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321" y="5936186"/>
            <a:ext cx="648946" cy="37313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06"/>
          <a:stretch/>
        </p:blipFill>
        <p:spPr>
          <a:xfrm>
            <a:off x="10897946" y="947119"/>
            <a:ext cx="1057834" cy="91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62774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06"/>
          <a:stretch/>
        </p:blipFill>
        <p:spPr>
          <a:xfrm>
            <a:off x="10897946" y="947119"/>
            <a:ext cx="1057834" cy="917091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8199927" y="5936187"/>
            <a:ext cx="2743200" cy="365125"/>
          </a:xfrm>
          <a:prstGeom prst="rect">
            <a:avLst/>
          </a:prstGeom>
        </p:spPr>
        <p:txBody>
          <a:bodyPr/>
          <a:lstStyle/>
          <a:p>
            <a:fld id="{8839240A-6C36-490C-9C03-81EE5D3A2B0E}" type="datetime1">
              <a:rPr lang="en-US" smtClean="0"/>
              <a:t>6/15/2020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29267" y="5936188"/>
            <a:ext cx="687066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CC86267-B914-496D-A2FA-BB525FECF618}"/>
              </a:ext>
            </a:extLst>
          </p:cNvPr>
          <p:cNvSpPr txBox="1">
            <a:spLocks/>
          </p:cNvSpPr>
          <p:nvPr/>
        </p:nvSpPr>
        <p:spPr>
          <a:xfrm>
            <a:off x="11539877" y="6484863"/>
            <a:ext cx="648946" cy="3731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45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0319" y="753229"/>
            <a:ext cx="9613863" cy="1080937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0" y="2336873"/>
            <a:ext cx="4698358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94122" y="2336873"/>
            <a:ext cx="4700060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06"/>
          <a:stretch/>
        </p:blipFill>
        <p:spPr>
          <a:xfrm>
            <a:off x="10897946" y="947119"/>
            <a:ext cx="1057834" cy="917091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8199927" y="5936187"/>
            <a:ext cx="2743200" cy="365125"/>
          </a:xfrm>
          <a:prstGeom prst="rect">
            <a:avLst/>
          </a:prstGeom>
        </p:spPr>
        <p:txBody>
          <a:bodyPr/>
          <a:lstStyle/>
          <a:p>
            <a:fld id="{E6ED4A14-8816-4EEA-9272-B3E29BC8C12A}" type="datetime1">
              <a:rPr lang="en-US" smtClean="0"/>
              <a:t>6/15/2020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29267" y="5936188"/>
            <a:ext cx="687066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321" y="5936186"/>
            <a:ext cx="648946" cy="37313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65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06"/>
          <a:stretch/>
        </p:blipFill>
        <p:spPr>
          <a:xfrm>
            <a:off x="10897946" y="947119"/>
            <a:ext cx="1057834" cy="91709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199927" y="5936187"/>
            <a:ext cx="2743200" cy="365125"/>
          </a:xfrm>
          <a:prstGeom prst="rect">
            <a:avLst/>
          </a:prstGeom>
        </p:spPr>
        <p:txBody>
          <a:bodyPr/>
          <a:lstStyle/>
          <a:p>
            <a:fld id="{96946FF5-513D-40D8-8C2A-E0412E2FBCA6}" type="datetime1">
              <a:rPr lang="en-US" smtClean="0"/>
              <a:t>6/15/2020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29267" y="5936188"/>
            <a:ext cx="687066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321" y="5936186"/>
            <a:ext cx="648946" cy="37313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97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06"/>
          <a:stretch/>
        </p:blipFill>
        <p:spPr>
          <a:xfrm>
            <a:off x="10897946" y="947119"/>
            <a:ext cx="1057834" cy="917091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199927" y="5936187"/>
            <a:ext cx="2743200" cy="365125"/>
          </a:xfrm>
          <a:prstGeom prst="rect">
            <a:avLst/>
          </a:prstGeom>
        </p:spPr>
        <p:txBody>
          <a:bodyPr/>
          <a:lstStyle/>
          <a:p>
            <a:fld id="{EF572401-248F-4E6A-864B-E9B4766D3216}" type="datetime1">
              <a:rPr lang="en-US" smtClean="0"/>
              <a:t>6/15/2020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29267" y="5936188"/>
            <a:ext cx="687066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321" y="5936186"/>
            <a:ext cx="648946" cy="37313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93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8199927" y="5936187"/>
            <a:ext cx="2743200" cy="365125"/>
          </a:xfrm>
          <a:prstGeom prst="rect">
            <a:avLst/>
          </a:prstGeom>
        </p:spPr>
        <p:txBody>
          <a:bodyPr/>
          <a:lstStyle/>
          <a:p>
            <a:fld id="{6E47A8DC-9564-46FE-B337-5B71D580E38B}" type="datetime1">
              <a:rPr lang="en-US" smtClean="0"/>
              <a:t>6/15/2020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29267" y="5936188"/>
            <a:ext cx="687066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>
          <a:xfrm>
            <a:off x="680321" y="5936186"/>
            <a:ext cx="648946" cy="3731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06"/>
          <a:stretch/>
        </p:blipFill>
        <p:spPr>
          <a:xfrm>
            <a:off x="10897946" y="947119"/>
            <a:ext cx="1057834" cy="91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96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8199927" y="5936187"/>
            <a:ext cx="2743200" cy="365125"/>
          </a:xfrm>
          <a:prstGeom prst="rect">
            <a:avLst/>
          </a:prstGeom>
        </p:spPr>
        <p:txBody>
          <a:bodyPr/>
          <a:lstStyle/>
          <a:p>
            <a:fld id="{E1C5A25A-92F7-4EF6-823C-9E65EF8C3755}" type="datetime1">
              <a:rPr lang="en-US" smtClean="0"/>
              <a:t>6/15/2020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29267" y="5936188"/>
            <a:ext cx="687066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321" y="5936186"/>
            <a:ext cx="648946" cy="37313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06"/>
          <a:stretch/>
        </p:blipFill>
        <p:spPr>
          <a:xfrm>
            <a:off x="10897946" y="947119"/>
            <a:ext cx="1057834" cy="91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86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/>
          <a:lstStyle/>
          <a:p>
            <a:fld id="{04163B63-0CE8-465B-AB9A-228011F45B62}" type="datetime1">
              <a:rPr lang="en-US" smtClean="0"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06"/>
          <a:stretch/>
        </p:blipFill>
        <p:spPr>
          <a:xfrm>
            <a:off x="10897946" y="4874825"/>
            <a:ext cx="1057834" cy="91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1373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6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199927" y="593618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4163B63-0CE8-465B-AB9A-228011F45B62}" type="datetime1">
              <a:rPr lang="en-US" smtClean="0"/>
              <a:t>6/15/2020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29267" y="5936187"/>
            <a:ext cx="687066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0321" y="5936185"/>
            <a:ext cx="648946" cy="37313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3981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  <p:sldLayoutId id="2147484109" r:id="rId12"/>
    <p:sldLayoutId id="2147484110" r:id="rId13"/>
    <p:sldLayoutId id="2147484111" r:id="rId14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400" kern="1200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6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199927" y="593618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4163B63-0CE8-465B-AB9A-228011F45B62}" type="datetime1">
              <a:rPr lang="en-US" smtClean="0"/>
              <a:t>6/15/2020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29267" y="5936187"/>
            <a:ext cx="687066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0321" y="5936185"/>
            <a:ext cx="648946" cy="37313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6127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1" r:id="rId9"/>
    <p:sldLayoutId id="2147484122" r:id="rId10"/>
    <p:sldLayoutId id="2147484123" r:id="rId11"/>
    <p:sldLayoutId id="2147484124" r:id="rId12"/>
    <p:sldLayoutId id="2147484125" r:id="rId13"/>
    <p:sldLayoutId id="2147484126" r:id="rId14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400" kern="1200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689437" y="4303399"/>
            <a:ext cx="527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June 15, 2020</a:t>
            </a:r>
          </a:p>
          <a:p>
            <a:pPr algn="r"/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Employment Services Advisory Committee</a:t>
            </a:r>
          </a:p>
        </p:txBody>
      </p:sp>
      <p:sp>
        <p:nvSpPr>
          <p:cNvPr id="2" name="Rectangle 1"/>
          <p:cNvSpPr/>
          <p:nvPr/>
        </p:nvSpPr>
        <p:spPr>
          <a:xfrm>
            <a:off x="-1419875" y="2613992"/>
            <a:ext cx="1011661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500" dirty="0">
                <a:latin typeface="+mj-lt"/>
                <a:ea typeface="+mj-ea"/>
                <a:cs typeface="+mj-cs"/>
              </a:rPr>
              <a:t>The State of Washington’s</a:t>
            </a:r>
          </a:p>
          <a:p>
            <a:pPr algn="r"/>
            <a:r>
              <a:rPr lang="en-US" sz="3500" dirty="0">
                <a:latin typeface="+mj-lt"/>
                <a:ea typeface="+mj-ea"/>
                <a:cs typeface="+mj-cs"/>
              </a:rPr>
              <a:t>COVID-19 Emergency Rules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3259612"/>
            <a:ext cx="11598442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673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B5320-D9E4-413B-9560-716AC9249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Lack of Work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BBC6C5E-5F81-4784-BC53-21AB80660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599316"/>
          </a:xfrm>
        </p:spPr>
        <p:txBody>
          <a:bodyPr>
            <a:normAutofit/>
          </a:bodyPr>
          <a:lstStyle/>
          <a:p>
            <a:r>
              <a:rPr lang="en-US" sz="3200" dirty="0"/>
              <a:t>The following non-telecommuting employees were deemed separated due to lack of work</a:t>
            </a:r>
          </a:p>
          <a:p>
            <a:pPr marL="971550" lvl="1" indent="-514350">
              <a:buFont typeface="+mj-lt"/>
              <a:buAutoNum type="arabicPeriod" startAt="4"/>
            </a:pPr>
            <a:r>
              <a:rPr lang="en-US" sz="3200" dirty="0"/>
              <a:t>Employees providing direct care to a high-risk individual</a:t>
            </a:r>
          </a:p>
          <a:p>
            <a:pPr marL="971550" lvl="1" indent="-514350">
              <a:buFont typeface="+mj-lt"/>
              <a:buAutoNum type="arabicPeriod" startAt="4"/>
            </a:pPr>
            <a:r>
              <a:rPr lang="en-US" sz="3200" dirty="0"/>
              <a:t>Employees at worksite not following government safety rules and guidance to prevent spread of COVID-19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lvl="1"/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6B1CD6-8D38-4509-B376-9940C65C7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9730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B5320-D9E4-413B-9560-716AC9249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Suspected Fraudulent Claims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BBC6C5E-5F81-4784-BC53-21AB80660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599316"/>
          </a:xfrm>
        </p:spPr>
        <p:txBody>
          <a:bodyPr>
            <a:normAutofit/>
          </a:bodyPr>
          <a:lstStyle/>
          <a:p>
            <a:r>
              <a:rPr lang="en-US" sz="3200" dirty="0"/>
              <a:t>If Department suspects a claim is fraudulent, Department will pause payment for that week</a:t>
            </a:r>
          </a:p>
          <a:p>
            <a:r>
              <a:rPr lang="en-US" sz="3200" dirty="0"/>
              <a:t>If decision </a:t>
            </a:r>
            <a:r>
              <a:rPr lang="en-US" sz="3200" u="sng" dirty="0"/>
              <a:t>denying</a:t>
            </a:r>
            <a:r>
              <a:rPr lang="en-US" sz="3200" dirty="0"/>
              <a:t> benefits issued before end of next week, no payment for that paused week or any following weeks</a:t>
            </a:r>
          </a:p>
          <a:p>
            <a:r>
              <a:rPr lang="en-US" sz="3200" dirty="0"/>
              <a:t>If </a:t>
            </a:r>
            <a:r>
              <a:rPr lang="en-US" sz="3200" u="sng" dirty="0"/>
              <a:t>no decision</a:t>
            </a:r>
            <a:r>
              <a:rPr lang="en-US" sz="3200" dirty="0"/>
              <a:t> issued before end of next week, pay for the week that got paused</a:t>
            </a:r>
          </a:p>
          <a:p>
            <a:pPr lvl="1"/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6B1CD6-8D38-4509-B376-9940C65C7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645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B5320-D9E4-413B-9560-716AC9249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Waiting Week Charging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BBC6C5E-5F81-4784-BC53-21AB80660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599316"/>
          </a:xfrm>
        </p:spPr>
        <p:txBody>
          <a:bodyPr>
            <a:normAutofit/>
          </a:bodyPr>
          <a:lstStyle/>
          <a:p>
            <a:r>
              <a:rPr lang="en-US" sz="3200" dirty="0"/>
              <a:t>Governor has waived requirement for a waiting week</a:t>
            </a:r>
          </a:p>
          <a:p>
            <a:r>
              <a:rPr lang="en-US" sz="3200" dirty="0"/>
              <a:t>Sec. 2105 of CARES Act fully reimburses states for first week of benefits while waiting week is waived</a:t>
            </a:r>
          </a:p>
          <a:p>
            <a:r>
              <a:rPr lang="en-US" sz="3200" dirty="0"/>
              <a:t>So long as Governor’s order waiving the waiting week is in effect, Department will not charge employers for these benefits</a:t>
            </a:r>
          </a:p>
          <a:p>
            <a:pPr lvl="1"/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6B1CD6-8D38-4509-B376-9940C65C7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3211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B5320-D9E4-413B-9560-716AC9249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Wave of Rules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BBC6C5E-5F81-4784-BC53-21AB80660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599316"/>
          </a:xfrm>
        </p:spPr>
        <p:txBody>
          <a:bodyPr>
            <a:normAutofit fontScale="85000" lnSpcReduction="20000"/>
          </a:bodyPr>
          <a:lstStyle/>
          <a:p>
            <a:r>
              <a:rPr lang="en-US" sz="3800" u="sng" dirty="0"/>
              <a:t>Good Cause</a:t>
            </a:r>
          </a:p>
          <a:p>
            <a:pPr lvl="1"/>
            <a:r>
              <a:rPr lang="en-US" sz="3800" dirty="0"/>
              <a:t>Offers grace for missed deadlines due to isolation and quarantine</a:t>
            </a:r>
          </a:p>
          <a:p>
            <a:pPr lvl="1"/>
            <a:r>
              <a:rPr lang="en-US" sz="3800" dirty="0"/>
              <a:t>Good cause to quit employment due to illness includes isolation and quarantine</a:t>
            </a:r>
          </a:p>
          <a:p>
            <a:pPr lvl="1"/>
            <a:endParaRPr lang="en-US" sz="3800" dirty="0"/>
          </a:p>
          <a:p>
            <a:r>
              <a:rPr lang="en-US" sz="3800" u="sng" dirty="0"/>
              <a:t>Suitable Work</a:t>
            </a:r>
          </a:p>
          <a:p>
            <a:pPr lvl="1"/>
            <a:r>
              <a:rPr lang="en-US" sz="3800" dirty="0"/>
              <a:t>Work is not suitable if you have to break isolation or quarantine to take it</a:t>
            </a:r>
          </a:p>
          <a:p>
            <a:pPr lvl="1"/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6B1CD6-8D38-4509-B376-9940C65C7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656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B5320-D9E4-413B-9560-716AC9249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Wave of Rules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BBC6C5E-5F81-4784-BC53-21AB80660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599316"/>
          </a:xfrm>
        </p:spPr>
        <p:txBody>
          <a:bodyPr>
            <a:normAutofit/>
          </a:bodyPr>
          <a:lstStyle/>
          <a:p>
            <a:r>
              <a:rPr lang="en-US" sz="3200" u="sng" dirty="0"/>
              <a:t>Relief of Benefit Charges</a:t>
            </a:r>
          </a:p>
          <a:p>
            <a:pPr lvl="1"/>
            <a:r>
              <a:rPr lang="en-US" sz="3200" dirty="0"/>
              <a:t>COVID-19 infection at the workplace that causes shutdown or severe curtailment of operations gets relief of benefit charges</a:t>
            </a:r>
          </a:p>
          <a:p>
            <a:r>
              <a:rPr lang="en-US" sz="3200" u="sng" dirty="0"/>
              <a:t>Training Benefits</a:t>
            </a:r>
          </a:p>
          <a:p>
            <a:pPr lvl="1"/>
            <a:r>
              <a:rPr lang="en-US" sz="3200" dirty="0"/>
              <a:t>Grace for not certifying satisfactory progress due to COVID-19 infection</a:t>
            </a:r>
          </a:p>
          <a:p>
            <a:pPr lvl="1"/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6B1CD6-8D38-4509-B376-9940C65C7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7441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B5320-D9E4-413B-9560-716AC9249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WorkSource</a:t>
            </a:r>
            <a:r>
              <a:rPr lang="en-US" dirty="0"/>
              <a:t> Closure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BBC6C5E-5F81-4784-BC53-21AB80660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599316"/>
          </a:xfrm>
        </p:spPr>
        <p:txBody>
          <a:bodyPr>
            <a:normAutofit/>
          </a:bodyPr>
          <a:lstStyle/>
          <a:p>
            <a:r>
              <a:rPr lang="en-US" sz="3200" dirty="0"/>
              <a:t>Generally, individuals identified as likely to exhaust unemployment benefits must receive reemployment services at a </a:t>
            </a:r>
            <a:r>
              <a:rPr lang="en-US" sz="3200" dirty="0" err="1"/>
              <a:t>WorkSource</a:t>
            </a:r>
            <a:r>
              <a:rPr lang="en-US" sz="3200" dirty="0"/>
              <a:t> office</a:t>
            </a:r>
          </a:p>
          <a:p>
            <a:r>
              <a:rPr lang="en-US" sz="3200" dirty="0"/>
              <a:t>Excused if </a:t>
            </a:r>
            <a:r>
              <a:rPr lang="en-US" sz="3200" dirty="0" err="1"/>
              <a:t>WorkSource</a:t>
            </a:r>
            <a:r>
              <a:rPr lang="en-US" sz="3200" dirty="0"/>
              <a:t> office is closed and remote participation cannot be </a:t>
            </a:r>
            <a:r>
              <a:rPr lang="en-US" sz="3200" dirty="0" err="1"/>
              <a:t>accomodated</a:t>
            </a:r>
            <a:endParaRPr lang="en-US" sz="3200" dirty="0"/>
          </a:p>
          <a:p>
            <a:pPr lvl="1"/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6B1CD6-8D38-4509-B376-9940C65C7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6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B5320-D9E4-413B-9560-716AC9249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Search Optional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BBC6C5E-5F81-4784-BC53-21AB80660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599316"/>
          </a:xfrm>
        </p:spPr>
        <p:txBody>
          <a:bodyPr>
            <a:normAutofit/>
          </a:bodyPr>
          <a:lstStyle/>
          <a:p>
            <a:r>
              <a:rPr lang="en-US" sz="3200" dirty="0"/>
              <a:t>Governor Inslee waived statutes requiring claimants to conduct an active work search</a:t>
            </a:r>
          </a:p>
          <a:p>
            <a:r>
              <a:rPr lang="en-US" sz="3200" dirty="0"/>
              <a:t>Adopted rules to reflect that a work search is now optional</a:t>
            </a:r>
          </a:p>
          <a:p>
            <a:pPr lvl="1"/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6B1CD6-8D38-4509-B376-9940C65C7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9374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B5320-D9E4-413B-9560-716AC9249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Standby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BBC6C5E-5F81-4784-BC53-21AB80660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59931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Able and available requirements fulfilled so long as they are staying in contact with employer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Part-time employees can access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Default of 12 weeks of standby instead of 4 or 8</a:t>
            </a:r>
          </a:p>
          <a:p>
            <a:pPr marL="0" indent="0">
              <a:buNone/>
            </a:pPr>
            <a:endParaRPr lang="en-US" sz="3200" dirty="0"/>
          </a:p>
          <a:p>
            <a:pPr lvl="1"/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6B1CD6-8D38-4509-B376-9940C65C7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4695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B5320-D9E4-413B-9560-716AC9249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Standby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BBC6C5E-5F81-4784-BC53-21AB80660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59931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3200" dirty="0"/>
              <a:t>12 weeks can be extended if COVID-19 infection at the workplace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3200" dirty="0"/>
              <a:t>Everyone on standby so long as Governor’s order waiving </a:t>
            </a:r>
            <a:r>
              <a:rPr lang="en-US" sz="3200" dirty="0" err="1"/>
              <a:t>Worksearch</a:t>
            </a:r>
            <a:r>
              <a:rPr lang="en-US" sz="3200" dirty="0"/>
              <a:t> is effective</a:t>
            </a:r>
          </a:p>
          <a:p>
            <a:pPr marL="0" indent="0">
              <a:buNone/>
            </a:pPr>
            <a:endParaRPr lang="en-US" sz="3200" dirty="0"/>
          </a:p>
          <a:p>
            <a:pPr lvl="1"/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6B1CD6-8D38-4509-B376-9940C65C7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5765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B5320-D9E4-413B-9560-716AC9249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Work Expansion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BBC6C5E-5F81-4784-BC53-21AB80660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599316"/>
          </a:xfrm>
        </p:spPr>
        <p:txBody>
          <a:bodyPr>
            <a:normAutofit/>
          </a:bodyPr>
          <a:lstStyle/>
          <a:p>
            <a:r>
              <a:rPr lang="en-US" sz="3200" dirty="0"/>
              <a:t>Expanded access to participation in Shared Work to:</a:t>
            </a:r>
          </a:p>
          <a:p>
            <a:pPr marL="457200" lvl="1" indent="0">
              <a:buNone/>
            </a:pPr>
            <a:r>
              <a:rPr lang="en-US" sz="3200" dirty="0"/>
              <a:t>1.	Employers that owed unemployment taxes</a:t>
            </a:r>
          </a:p>
          <a:p>
            <a:pPr marL="457200" lvl="1" indent="0">
              <a:buNone/>
            </a:pPr>
            <a:r>
              <a:rPr lang="en-US" sz="3200" dirty="0"/>
              <a:t>2.	Overtime-exempt salaried employees</a:t>
            </a:r>
          </a:p>
          <a:p>
            <a:pPr marL="457200" lvl="1" indent="0">
              <a:buNone/>
            </a:pPr>
            <a:r>
              <a:rPr lang="en-US" sz="3200" dirty="0"/>
              <a:t>3.	Newer employers</a:t>
            </a:r>
          </a:p>
          <a:p>
            <a:endParaRPr lang="en-US" sz="3200" dirty="0"/>
          </a:p>
          <a:p>
            <a:pPr lvl="1"/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6B1CD6-8D38-4509-B376-9940C65C7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2665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B5320-D9E4-413B-9560-716AC9249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Lack of Work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BBC6C5E-5F81-4784-BC53-21AB80660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599316"/>
          </a:xfrm>
        </p:spPr>
        <p:txBody>
          <a:bodyPr>
            <a:normAutofit/>
          </a:bodyPr>
          <a:lstStyle/>
          <a:p>
            <a:r>
              <a:rPr lang="en-US" sz="3200" dirty="0"/>
              <a:t>The following non-telecommuting employees were deemed separated due to lack of work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/>
              <a:t>Employees ordered to stay at home by government official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/>
              <a:t>Employees at high-risk of COVID-19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/>
              <a:t>Employees in same household as high-risk individuals</a:t>
            </a:r>
          </a:p>
          <a:p>
            <a:endParaRPr lang="en-US" sz="3200" dirty="0"/>
          </a:p>
          <a:p>
            <a:pPr lvl="1"/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6B1CD6-8D38-4509-B376-9940C65C7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2294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Theme_ESDnew">
  <a:themeElements>
    <a:clrScheme name="ESD New colors">
      <a:dk1>
        <a:srgbClr val="333333"/>
      </a:dk1>
      <a:lt1>
        <a:srgbClr val="FFFFFF"/>
      </a:lt1>
      <a:dk2>
        <a:srgbClr val="666666"/>
      </a:dk2>
      <a:lt2>
        <a:srgbClr val="CCCCCC"/>
      </a:lt2>
      <a:accent1>
        <a:srgbClr val="34A2D2"/>
      </a:accent1>
      <a:accent2>
        <a:srgbClr val="0D3455"/>
      </a:accent2>
      <a:accent3>
        <a:srgbClr val="A24600"/>
      </a:accent3>
      <a:accent4>
        <a:srgbClr val="086470"/>
      </a:accent4>
      <a:accent5>
        <a:srgbClr val="669933"/>
      </a:accent5>
      <a:accent6>
        <a:srgbClr val="C9E7B1"/>
      </a:accent6>
      <a:hlink>
        <a:srgbClr val="32A3D3"/>
      </a:hlink>
      <a:folHlink>
        <a:srgbClr val="363064"/>
      </a:folHlink>
    </a:clrScheme>
    <a:fontScheme name="ESD NEW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_ESDnew" id="{E28D2FAD-31A1-449D-98C4-B3916E6A18CF}" vid="{F3993A36-1CDE-4C1E-8A3E-05AB6F7BB3B0}"/>
    </a:ext>
  </a:extLst>
</a:theme>
</file>

<file path=ppt/theme/theme2.xml><?xml version="1.0" encoding="utf-8"?>
<a:theme xmlns:a="http://schemas.openxmlformats.org/drawingml/2006/main" name="1_Theme_ESDnew">
  <a:themeElements>
    <a:clrScheme name="ESD New colors">
      <a:dk1>
        <a:srgbClr val="333333"/>
      </a:dk1>
      <a:lt1>
        <a:srgbClr val="FFFFFF"/>
      </a:lt1>
      <a:dk2>
        <a:srgbClr val="666666"/>
      </a:dk2>
      <a:lt2>
        <a:srgbClr val="CCCCCC"/>
      </a:lt2>
      <a:accent1>
        <a:srgbClr val="34A2D2"/>
      </a:accent1>
      <a:accent2>
        <a:srgbClr val="0D3455"/>
      </a:accent2>
      <a:accent3>
        <a:srgbClr val="A24600"/>
      </a:accent3>
      <a:accent4>
        <a:srgbClr val="086470"/>
      </a:accent4>
      <a:accent5>
        <a:srgbClr val="669933"/>
      </a:accent5>
      <a:accent6>
        <a:srgbClr val="C9E7B1"/>
      </a:accent6>
      <a:hlink>
        <a:srgbClr val="32A3D3"/>
      </a:hlink>
      <a:folHlink>
        <a:srgbClr val="363064"/>
      </a:folHlink>
    </a:clrScheme>
    <a:fontScheme name="ESD NEW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_ESDnew" id="{E28D2FAD-31A1-449D-98C4-B3916E6A18CF}" vid="{F3993A36-1CDE-4C1E-8A3E-05AB6F7BB3B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D New colors">
    <a:dk1>
      <a:srgbClr val="333333"/>
    </a:dk1>
    <a:lt1>
      <a:srgbClr val="FFFFFF"/>
    </a:lt1>
    <a:dk2>
      <a:srgbClr val="666666"/>
    </a:dk2>
    <a:lt2>
      <a:srgbClr val="CCCCCC"/>
    </a:lt2>
    <a:accent1>
      <a:srgbClr val="34A2D2"/>
    </a:accent1>
    <a:accent2>
      <a:srgbClr val="0D3455"/>
    </a:accent2>
    <a:accent3>
      <a:srgbClr val="A24600"/>
    </a:accent3>
    <a:accent4>
      <a:srgbClr val="086470"/>
    </a:accent4>
    <a:accent5>
      <a:srgbClr val="669933"/>
    </a:accent5>
    <a:accent6>
      <a:srgbClr val="C9E7B1"/>
    </a:accent6>
    <a:hlink>
      <a:srgbClr val="32A3D3"/>
    </a:hlink>
    <a:folHlink>
      <a:srgbClr val="363064"/>
    </a:folHlink>
  </a:clrScheme>
</a:themeOverride>
</file>

<file path=ppt/theme/themeOverride10.xml><?xml version="1.0" encoding="utf-8"?>
<a:themeOverride xmlns:a="http://schemas.openxmlformats.org/drawingml/2006/main">
  <a:clrScheme name="ESD New colors">
    <a:dk1>
      <a:srgbClr val="333333"/>
    </a:dk1>
    <a:lt1>
      <a:srgbClr val="FFFFFF"/>
    </a:lt1>
    <a:dk2>
      <a:srgbClr val="666666"/>
    </a:dk2>
    <a:lt2>
      <a:srgbClr val="CCCCCC"/>
    </a:lt2>
    <a:accent1>
      <a:srgbClr val="34A2D2"/>
    </a:accent1>
    <a:accent2>
      <a:srgbClr val="0D3455"/>
    </a:accent2>
    <a:accent3>
      <a:srgbClr val="A24600"/>
    </a:accent3>
    <a:accent4>
      <a:srgbClr val="086470"/>
    </a:accent4>
    <a:accent5>
      <a:srgbClr val="669933"/>
    </a:accent5>
    <a:accent6>
      <a:srgbClr val="C9E7B1"/>
    </a:accent6>
    <a:hlink>
      <a:srgbClr val="32A3D3"/>
    </a:hlink>
    <a:folHlink>
      <a:srgbClr val="363064"/>
    </a:folHlink>
  </a:clrScheme>
</a:themeOverride>
</file>

<file path=ppt/theme/themeOverride11.xml><?xml version="1.0" encoding="utf-8"?>
<a:themeOverride xmlns:a="http://schemas.openxmlformats.org/drawingml/2006/main">
  <a:clrScheme name="ESD New colors">
    <a:dk1>
      <a:srgbClr val="333333"/>
    </a:dk1>
    <a:lt1>
      <a:srgbClr val="FFFFFF"/>
    </a:lt1>
    <a:dk2>
      <a:srgbClr val="666666"/>
    </a:dk2>
    <a:lt2>
      <a:srgbClr val="CCCCCC"/>
    </a:lt2>
    <a:accent1>
      <a:srgbClr val="34A2D2"/>
    </a:accent1>
    <a:accent2>
      <a:srgbClr val="0D3455"/>
    </a:accent2>
    <a:accent3>
      <a:srgbClr val="A24600"/>
    </a:accent3>
    <a:accent4>
      <a:srgbClr val="086470"/>
    </a:accent4>
    <a:accent5>
      <a:srgbClr val="669933"/>
    </a:accent5>
    <a:accent6>
      <a:srgbClr val="C9E7B1"/>
    </a:accent6>
    <a:hlink>
      <a:srgbClr val="32A3D3"/>
    </a:hlink>
    <a:folHlink>
      <a:srgbClr val="363064"/>
    </a:folHlink>
  </a:clrScheme>
</a:themeOverride>
</file>

<file path=ppt/theme/themeOverride12.xml><?xml version="1.0" encoding="utf-8"?>
<a:themeOverride xmlns:a="http://schemas.openxmlformats.org/drawingml/2006/main">
  <a:clrScheme name="ESD New colors">
    <a:dk1>
      <a:srgbClr val="333333"/>
    </a:dk1>
    <a:lt1>
      <a:srgbClr val="FFFFFF"/>
    </a:lt1>
    <a:dk2>
      <a:srgbClr val="666666"/>
    </a:dk2>
    <a:lt2>
      <a:srgbClr val="CCCCCC"/>
    </a:lt2>
    <a:accent1>
      <a:srgbClr val="34A2D2"/>
    </a:accent1>
    <a:accent2>
      <a:srgbClr val="0D3455"/>
    </a:accent2>
    <a:accent3>
      <a:srgbClr val="A24600"/>
    </a:accent3>
    <a:accent4>
      <a:srgbClr val="086470"/>
    </a:accent4>
    <a:accent5>
      <a:srgbClr val="669933"/>
    </a:accent5>
    <a:accent6>
      <a:srgbClr val="C9E7B1"/>
    </a:accent6>
    <a:hlink>
      <a:srgbClr val="32A3D3"/>
    </a:hlink>
    <a:folHlink>
      <a:srgbClr val="363064"/>
    </a:folHlink>
  </a:clrScheme>
</a:themeOverride>
</file>

<file path=ppt/theme/themeOverride2.xml><?xml version="1.0" encoding="utf-8"?>
<a:themeOverride xmlns:a="http://schemas.openxmlformats.org/drawingml/2006/main">
  <a:clrScheme name="ESD New colors">
    <a:dk1>
      <a:srgbClr val="333333"/>
    </a:dk1>
    <a:lt1>
      <a:srgbClr val="FFFFFF"/>
    </a:lt1>
    <a:dk2>
      <a:srgbClr val="666666"/>
    </a:dk2>
    <a:lt2>
      <a:srgbClr val="CCCCCC"/>
    </a:lt2>
    <a:accent1>
      <a:srgbClr val="34A2D2"/>
    </a:accent1>
    <a:accent2>
      <a:srgbClr val="0D3455"/>
    </a:accent2>
    <a:accent3>
      <a:srgbClr val="A24600"/>
    </a:accent3>
    <a:accent4>
      <a:srgbClr val="086470"/>
    </a:accent4>
    <a:accent5>
      <a:srgbClr val="669933"/>
    </a:accent5>
    <a:accent6>
      <a:srgbClr val="C9E7B1"/>
    </a:accent6>
    <a:hlink>
      <a:srgbClr val="32A3D3"/>
    </a:hlink>
    <a:folHlink>
      <a:srgbClr val="363064"/>
    </a:folHlink>
  </a:clrScheme>
</a:themeOverride>
</file>

<file path=ppt/theme/themeOverride3.xml><?xml version="1.0" encoding="utf-8"?>
<a:themeOverride xmlns:a="http://schemas.openxmlformats.org/drawingml/2006/main">
  <a:clrScheme name="ESD New colors">
    <a:dk1>
      <a:srgbClr val="333333"/>
    </a:dk1>
    <a:lt1>
      <a:srgbClr val="FFFFFF"/>
    </a:lt1>
    <a:dk2>
      <a:srgbClr val="666666"/>
    </a:dk2>
    <a:lt2>
      <a:srgbClr val="CCCCCC"/>
    </a:lt2>
    <a:accent1>
      <a:srgbClr val="34A2D2"/>
    </a:accent1>
    <a:accent2>
      <a:srgbClr val="0D3455"/>
    </a:accent2>
    <a:accent3>
      <a:srgbClr val="A24600"/>
    </a:accent3>
    <a:accent4>
      <a:srgbClr val="086470"/>
    </a:accent4>
    <a:accent5>
      <a:srgbClr val="669933"/>
    </a:accent5>
    <a:accent6>
      <a:srgbClr val="C9E7B1"/>
    </a:accent6>
    <a:hlink>
      <a:srgbClr val="32A3D3"/>
    </a:hlink>
    <a:folHlink>
      <a:srgbClr val="363064"/>
    </a:folHlink>
  </a:clrScheme>
</a:themeOverride>
</file>

<file path=ppt/theme/themeOverride4.xml><?xml version="1.0" encoding="utf-8"?>
<a:themeOverride xmlns:a="http://schemas.openxmlformats.org/drawingml/2006/main">
  <a:clrScheme name="ESD New colors">
    <a:dk1>
      <a:srgbClr val="333333"/>
    </a:dk1>
    <a:lt1>
      <a:srgbClr val="FFFFFF"/>
    </a:lt1>
    <a:dk2>
      <a:srgbClr val="666666"/>
    </a:dk2>
    <a:lt2>
      <a:srgbClr val="CCCCCC"/>
    </a:lt2>
    <a:accent1>
      <a:srgbClr val="34A2D2"/>
    </a:accent1>
    <a:accent2>
      <a:srgbClr val="0D3455"/>
    </a:accent2>
    <a:accent3>
      <a:srgbClr val="A24600"/>
    </a:accent3>
    <a:accent4>
      <a:srgbClr val="086470"/>
    </a:accent4>
    <a:accent5>
      <a:srgbClr val="669933"/>
    </a:accent5>
    <a:accent6>
      <a:srgbClr val="C9E7B1"/>
    </a:accent6>
    <a:hlink>
      <a:srgbClr val="32A3D3"/>
    </a:hlink>
    <a:folHlink>
      <a:srgbClr val="363064"/>
    </a:folHlink>
  </a:clrScheme>
</a:themeOverride>
</file>

<file path=ppt/theme/themeOverride5.xml><?xml version="1.0" encoding="utf-8"?>
<a:themeOverride xmlns:a="http://schemas.openxmlformats.org/drawingml/2006/main">
  <a:clrScheme name="ESD New colors">
    <a:dk1>
      <a:srgbClr val="333333"/>
    </a:dk1>
    <a:lt1>
      <a:srgbClr val="FFFFFF"/>
    </a:lt1>
    <a:dk2>
      <a:srgbClr val="666666"/>
    </a:dk2>
    <a:lt2>
      <a:srgbClr val="CCCCCC"/>
    </a:lt2>
    <a:accent1>
      <a:srgbClr val="34A2D2"/>
    </a:accent1>
    <a:accent2>
      <a:srgbClr val="0D3455"/>
    </a:accent2>
    <a:accent3>
      <a:srgbClr val="A24600"/>
    </a:accent3>
    <a:accent4>
      <a:srgbClr val="086470"/>
    </a:accent4>
    <a:accent5>
      <a:srgbClr val="669933"/>
    </a:accent5>
    <a:accent6>
      <a:srgbClr val="C9E7B1"/>
    </a:accent6>
    <a:hlink>
      <a:srgbClr val="32A3D3"/>
    </a:hlink>
    <a:folHlink>
      <a:srgbClr val="363064"/>
    </a:folHlink>
  </a:clrScheme>
</a:themeOverride>
</file>

<file path=ppt/theme/themeOverride6.xml><?xml version="1.0" encoding="utf-8"?>
<a:themeOverride xmlns:a="http://schemas.openxmlformats.org/drawingml/2006/main">
  <a:clrScheme name="ESD New colors">
    <a:dk1>
      <a:srgbClr val="333333"/>
    </a:dk1>
    <a:lt1>
      <a:srgbClr val="FFFFFF"/>
    </a:lt1>
    <a:dk2>
      <a:srgbClr val="666666"/>
    </a:dk2>
    <a:lt2>
      <a:srgbClr val="CCCCCC"/>
    </a:lt2>
    <a:accent1>
      <a:srgbClr val="34A2D2"/>
    </a:accent1>
    <a:accent2>
      <a:srgbClr val="0D3455"/>
    </a:accent2>
    <a:accent3>
      <a:srgbClr val="A24600"/>
    </a:accent3>
    <a:accent4>
      <a:srgbClr val="086470"/>
    </a:accent4>
    <a:accent5>
      <a:srgbClr val="669933"/>
    </a:accent5>
    <a:accent6>
      <a:srgbClr val="C9E7B1"/>
    </a:accent6>
    <a:hlink>
      <a:srgbClr val="32A3D3"/>
    </a:hlink>
    <a:folHlink>
      <a:srgbClr val="363064"/>
    </a:folHlink>
  </a:clrScheme>
</a:themeOverride>
</file>

<file path=ppt/theme/themeOverride7.xml><?xml version="1.0" encoding="utf-8"?>
<a:themeOverride xmlns:a="http://schemas.openxmlformats.org/drawingml/2006/main">
  <a:clrScheme name="ESD New colors">
    <a:dk1>
      <a:srgbClr val="333333"/>
    </a:dk1>
    <a:lt1>
      <a:srgbClr val="FFFFFF"/>
    </a:lt1>
    <a:dk2>
      <a:srgbClr val="666666"/>
    </a:dk2>
    <a:lt2>
      <a:srgbClr val="CCCCCC"/>
    </a:lt2>
    <a:accent1>
      <a:srgbClr val="34A2D2"/>
    </a:accent1>
    <a:accent2>
      <a:srgbClr val="0D3455"/>
    </a:accent2>
    <a:accent3>
      <a:srgbClr val="A24600"/>
    </a:accent3>
    <a:accent4>
      <a:srgbClr val="086470"/>
    </a:accent4>
    <a:accent5>
      <a:srgbClr val="669933"/>
    </a:accent5>
    <a:accent6>
      <a:srgbClr val="C9E7B1"/>
    </a:accent6>
    <a:hlink>
      <a:srgbClr val="32A3D3"/>
    </a:hlink>
    <a:folHlink>
      <a:srgbClr val="363064"/>
    </a:folHlink>
  </a:clrScheme>
</a:themeOverride>
</file>

<file path=ppt/theme/themeOverride8.xml><?xml version="1.0" encoding="utf-8"?>
<a:themeOverride xmlns:a="http://schemas.openxmlformats.org/drawingml/2006/main">
  <a:clrScheme name="ESD New colors">
    <a:dk1>
      <a:srgbClr val="333333"/>
    </a:dk1>
    <a:lt1>
      <a:srgbClr val="FFFFFF"/>
    </a:lt1>
    <a:dk2>
      <a:srgbClr val="666666"/>
    </a:dk2>
    <a:lt2>
      <a:srgbClr val="CCCCCC"/>
    </a:lt2>
    <a:accent1>
      <a:srgbClr val="34A2D2"/>
    </a:accent1>
    <a:accent2>
      <a:srgbClr val="0D3455"/>
    </a:accent2>
    <a:accent3>
      <a:srgbClr val="A24600"/>
    </a:accent3>
    <a:accent4>
      <a:srgbClr val="086470"/>
    </a:accent4>
    <a:accent5>
      <a:srgbClr val="669933"/>
    </a:accent5>
    <a:accent6>
      <a:srgbClr val="C9E7B1"/>
    </a:accent6>
    <a:hlink>
      <a:srgbClr val="32A3D3"/>
    </a:hlink>
    <a:folHlink>
      <a:srgbClr val="363064"/>
    </a:folHlink>
  </a:clrScheme>
</a:themeOverride>
</file>

<file path=ppt/theme/themeOverride9.xml><?xml version="1.0" encoding="utf-8"?>
<a:themeOverride xmlns:a="http://schemas.openxmlformats.org/drawingml/2006/main">
  <a:clrScheme name="ESD New colors">
    <a:dk1>
      <a:srgbClr val="333333"/>
    </a:dk1>
    <a:lt1>
      <a:srgbClr val="FFFFFF"/>
    </a:lt1>
    <a:dk2>
      <a:srgbClr val="666666"/>
    </a:dk2>
    <a:lt2>
      <a:srgbClr val="CCCCCC"/>
    </a:lt2>
    <a:accent1>
      <a:srgbClr val="34A2D2"/>
    </a:accent1>
    <a:accent2>
      <a:srgbClr val="0D3455"/>
    </a:accent2>
    <a:accent3>
      <a:srgbClr val="A24600"/>
    </a:accent3>
    <a:accent4>
      <a:srgbClr val="086470"/>
    </a:accent4>
    <a:accent5>
      <a:srgbClr val="669933"/>
    </a:accent5>
    <a:accent6>
      <a:srgbClr val="C9E7B1"/>
    </a:accent6>
    <a:hlink>
      <a:srgbClr val="32A3D3"/>
    </a:hlink>
    <a:folHlink>
      <a:srgbClr val="363064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FEAF1D6C29764AA9A15994C9C7267C" ma:contentTypeVersion="1" ma:contentTypeDescription="Create a new document." ma:contentTypeScope="" ma:versionID="c219e6234b40fcdcdd701aefc94d7747">
  <xsd:schema xmlns:xsd="http://www.w3.org/2001/XMLSchema" xmlns:xs="http://www.w3.org/2001/XMLSchema" xmlns:p="http://schemas.microsoft.com/office/2006/metadata/properties" xmlns:ns2="89bd54b3-51f3-4e08-a5a0-6e29086e6533" targetNamespace="http://schemas.microsoft.com/office/2006/metadata/properties" ma:root="true" ma:fieldsID="424038372e1daaec7bd5fcaeffc911eb" ns2:_="">
    <xsd:import namespace="89bd54b3-51f3-4e08-a5a0-6e29086e6533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bd54b3-51f3-4e08-a5a0-6e29086e653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892821-906D-40C9-B773-9FB054259DC1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89bd54b3-51f3-4e08-a5a0-6e29086e653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8637818-C32F-448A-A5E7-A77031456B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bd54b3-51f3-4e08-a5a0-6e29086e65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1DF182F-5C03-4625-A2A6-C60ED00E1C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15189</TotalTime>
  <Words>418</Words>
  <Application>Microsoft Office PowerPoint</Application>
  <PresentationFormat>Widescreen</PresentationFormat>
  <Paragraphs>64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Wingdings</vt:lpstr>
      <vt:lpstr>Century Gothic</vt:lpstr>
      <vt:lpstr>Arial</vt:lpstr>
      <vt:lpstr>Theme_ESDnew</vt:lpstr>
      <vt:lpstr>1_Theme_ESDnew</vt:lpstr>
      <vt:lpstr>PowerPoint Presentation</vt:lpstr>
      <vt:lpstr>First Wave of Rules</vt:lpstr>
      <vt:lpstr>First Wave of Rules</vt:lpstr>
      <vt:lpstr>WorkSource Closure</vt:lpstr>
      <vt:lpstr>Job Search Optional</vt:lpstr>
      <vt:lpstr>Standby</vt:lpstr>
      <vt:lpstr>Standby</vt:lpstr>
      <vt:lpstr>Shared Work Expansion</vt:lpstr>
      <vt:lpstr>Lack of Work</vt:lpstr>
      <vt:lpstr>Lack of Work</vt:lpstr>
      <vt:lpstr>Suspected Fraudulent Claims</vt:lpstr>
      <vt:lpstr>Waiting Week Charging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Paid Family &amp;  Medical Leave</dc:title>
  <dc:creator>Clare DeLong</dc:creator>
  <cp:lastModifiedBy>Michael, Scott E (ESD)</cp:lastModifiedBy>
  <cp:revision>1414</cp:revision>
  <cp:lastPrinted>2018-10-23T14:37:49Z</cp:lastPrinted>
  <dcterms:created xsi:type="dcterms:W3CDTF">2017-10-27T03:45:57Z</dcterms:created>
  <dcterms:modified xsi:type="dcterms:W3CDTF">2020-06-15T18:09:23Z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0x01010085FEAF1D6C29764AA9A15994C9C7267C</vt:lpwstr>
  </property>
</Properties>
</file>