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8.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9.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0.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1.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2.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3.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4.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5.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16.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notesSlides/notesSlide4.xml" ContentType="application/vnd.openxmlformats-officedocument.presentationml.notesSlide+xml"/>
  <Override PartName="/ppt/theme/themeOverride6.xml" ContentType="application/vnd.openxmlformats-officedocument.themeOverride+xml"/>
  <Override PartName="/ppt/notesSlides/notesSlide5.xml" ContentType="application/vnd.openxmlformats-officedocument.presentationml.notesSlide+xml"/>
  <Override PartName="/ppt/theme/themeOverride7.xml" ContentType="application/vnd.openxmlformats-officedocument.themeOverride+xml"/>
  <Override PartName="/ppt/notesSlides/notesSlide6.xml" ContentType="application/vnd.openxmlformats-officedocument.presentationml.notesSlide+xml"/>
  <Override PartName="/ppt/theme/themeOverride8.xml" ContentType="application/vnd.openxmlformats-officedocument.themeOverride+xml"/>
  <Override PartName="/ppt/notesSlides/notesSlide7.xml" ContentType="application/vnd.openxmlformats-officedocument.presentationml.notesSlide+xml"/>
  <Override PartName="/ppt/theme/themeOverride9.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heme/themeOverride11.xml" ContentType="application/vnd.openxmlformats-officedocument.themeOverride+xml"/>
  <Override PartName="/ppt/notesSlides/notesSlide11.xml" ContentType="application/vnd.openxmlformats-officedocument.presentationml.notesSlide+xml"/>
  <Override PartName="/ppt/charts/chart2.xml" ContentType="application/vnd.openxmlformats-officedocument.drawingml.chart+xml"/>
  <Override PartName="/ppt/theme/themeOverride12.xml" ContentType="application/vnd.openxmlformats-officedocument.themeOverride+xml"/>
  <Override PartName="/ppt/notesSlides/notesSlide12.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5.xml" ContentType="application/vnd.openxmlformats-officedocument.themeOverride+xml"/>
  <Override PartName="/ppt/notesSlides/notesSlide15.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6.xml" ContentType="application/vnd.openxmlformats-officedocument.drawingml.chart+xml"/>
  <Override PartName="/ppt/theme/themeOverride16.xml" ContentType="application/vnd.openxmlformats-officedocument.themeOverride+xml"/>
  <Override PartName="/ppt/notesSlides/notesSlide17.xml" ContentType="application/vnd.openxmlformats-officedocument.presentationml.notesSlide+xml"/>
  <Override PartName="/ppt/theme/themeOverride17.xml" ContentType="application/vnd.openxmlformats-officedocument.themeOverr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97" r:id="rId4"/>
    <p:sldMasterId id="2147484112" r:id="rId5"/>
    <p:sldMasterId id="2147484127" r:id="rId6"/>
    <p:sldMasterId id="2147484142" r:id="rId7"/>
    <p:sldMasterId id="2147484157" r:id="rId8"/>
    <p:sldMasterId id="2147484172" r:id="rId9"/>
    <p:sldMasterId id="2147484187" r:id="rId10"/>
    <p:sldMasterId id="2147484202" r:id="rId11"/>
    <p:sldMasterId id="2147484233" r:id="rId12"/>
    <p:sldMasterId id="2147484264" r:id="rId13"/>
    <p:sldMasterId id="2147484279" r:id="rId14"/>
    <p:sldMasterId id="2147484294" r:id="rId15"/>
    <p:sldMasterId id="2147484309" r:id="rId16"/>
    <p:sldMasterId id="2147484356" r:id="rId17"/>
    <p:sldMasterId id="2147484372" r:id="rId18"/>
    <p:sldMasterId id="2147484402" r:id="rId19"/>
    <p:sldMasterId id="2147484417" r:id="rId20"/>
  </p:sldMasterIdLst>
  <p:notesMasterIdLst>
    <p:notesMasterId r:id="rId40"/>
  </p:notesMasterIdLst>
  <p:handoutMasterIdLst>
    <p:handoutMasterId r:id="rId41"/>
  </p:handoutMasterIdLst>
  <p:sldIdLst>
    <p:sldId id="256" r:id="rId21"/>
    <p:sldId id="307" r:id="rId22"/>
    <p:sldId id="429" r:id="rId23"/>
    <p:sldId id="315" r:id="rId24"/>
    <p:sldId id="288" r:id="rId25"/>
    <p:sldId id="308" r:id="rId26"/>
    <p:sldId id="312" r:id="rId27"/>
    <p:sldId id="316" r:id="rId28"/>
    <p:sldId id="317" r:id="rId29"/>
    <p:sldId id="430" r:id="rId30"/>
    <p:sldId id="404" r:id="rId31"/>
    <p:sldId id="422" r:id="rId32"/>
    <p:sldId id="406" r:id="rId33"/>
    <p:sldId id="428" r:id="rId34"/>
    <p:sldId id="294" r:id="rId35"/>
    <p:sldId id="292" r:id="rId36"/>
    <p:sldId id="431" r:id="rId37"/>
    <p:sldId id="407" r:id="rId38"/>
    <p:sldId id="409" r:id="rId39"/>
  </p:sldIdLst>
  <p:sldSz cx="12192000" cy="6858000"/>
  <p:notesSz cx="7023100" cy="9309100"/>
  <p:embeddedFontLst>
    <p:embeddedFont>
      <p:font typeface="Calibri" panose="020F0502020204030204" pitchFamily="34" charset="0"/>
      <p:regular r:id="rId42"/>
      <p:bold r:id="rId43"/>
      <p:italic r:id="rId44"/>
      <p:boldItalic r:id="rId45"/>
    </p:embeddedFont>
    <p:embeddedFont>
      <p:font typeface="Century Gothic" panose="020B0502020202020204" pitchFamily="34"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455"/>
    <a:srgbClr val="CC6600"/>
    <a:srgbClr val="086470"/>
    <a:srgbClr val="81AB75"/>
    <a:srgbClr val="EAEAEA"/>
    <a:srgbClr val="A24600"/>
    <a:srgbClr val="658F41"/>
    <a:srgbClr val="C9E7B1"/>
    <a:srgbClr val="B0D0D5"/>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49" autoAdjust="0"/>
    <p:restoredTop sz="78665" autoAdjust="0"/>
  </p:normalViewPr>
  <p:slideViewPr>
    <p:cSldViewPr snapToGrid="0" snapToObjects="1">
      <p:cViewPr varScale="1">
        <p:scale>
          <a:sx n="89" d="100"/>
          <a:sy n="89" d="100"/>
        </p:scale>
        <p:origin x="1002" y="96"/>
      </p:cViewPr>
      <p:guideLst/>
    </p:cSldViewPr>
  </p:slideViewPr>
  <p:notesTextViewPr>
    <p:cViewPr>
      <p:scale>
        <a:sx n="1" d="1"/>
        <a:sy n="1" d="1"/>
      </p:scale>
      <p:origin x="0" y="0"/>
    </p:cViewPr>
  </p:notesTextViewPr>
  <p:notesViewPr>
    <p:cSldViewPr snapToGrid="0" snapToObjects="1">
      <p:cViewPr varScale="1">
        <p:scale>
          <a:sx n="79" d="100"/>
          <a:sy n="79" d="100"/>
        </p:scale>
        <p:origin x="390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6.xml"/><Relationship Id="rId39"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9.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font" Target="fonts/font8.fntdata"/><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1.xml"/><Relationship Id="rId44" Type="http://schemas.openxmlformats.org/officeDocument/2006/relationships/font" Target="fonts/font3.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Master" Target="slideMasters/slideMaster5.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file:///\\Esd1floly\teams\2217LMEAUIResearchProgramAnalysis-PRS\PS%20Staff\JRobinson\Data%20Requests\2020\ESAC\Chart4%20in%20Microsoft%20PowerPoint.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33241469816274"/>
          <c:y val="9.2891976916356658E-2"/>
          <c:w val="0.75863396535178773"/>
          <c:h val="0.70303270182807032"/>
        </c:manualLayout>
      </c:layout>
      <c:lineChart>
        <c:grouping val="standard"/>
        <c:varyColors val="0"/>
        <c:ser>
          <c:idx val="0"/>
          <c:order val="0"/>
          <c:tx>
            <c:v>Nonfarm employment</c:v>
          </c:tx>
          <c:spPr>
            <a:ln w="38100">
              <a:solidFill>
                <a:srgbClr val="0D3455"/>
              </a:solidFill>
            </a:ln>
          </c:spPr>
          <c:marker>
            <c:symbol val="none"/>
          </c:marker>
          <c:dLbls>
            <c:dLbl>
              <c:idx val="243"/>
              <c:layout>
                <c:manualLayout>
                  <c:x val="-7.5032901350960274E-2"/>
                  <c:y val="5.208995566201316E-3"/>
                </c:manualLayout>
              </c:layout>
              <c:spPr>
                <a:noFill/>
                <a:ln>
                  <a:noFill/>
                </a:ln>
                <a:effectLst/>
              </c:spPr>
              <c:txPr>
                <a:bodyPr wrap="square" lIns="38100" tIns="19050" rIns="38100" bIns="19050" anchor="ctr">
                  <a:spAutoFit/>
                </a:bodyPr>
                <a:lstStyle/>
                <a:p>
                  <a:pPr>
                    <a:defRPr sz="1600" b="1">
                      <a:solidFill>
                        <a:schemeClr val="bg1">
                          <a:lumMod val="50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B2B-4D50-B0EB-89C1D9AE8605}"/>
                </c:ext>
              </c:extLst>
            </c:dLbl>
            <c:spPr>
              <a:noFill/>
              <a:ln>
                <a:noFill/>
              </a:ln>
              <a:effectLst/>
            </c:spPr>
            <c:txPr>
              <a:bodyPr wrap="square" lIns="38100" tIns="19050" rIns="38100" bIns="19050" anchor="ctr">
                <a:spAutoFit/>
              </a:bodyPr>
              <a:lstStyle/>
              <a:p>
                <a:pPr>
                  <a:defRPr sz="1600" b="1"/>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a:solidFill>
                        <a:schemeClr val="bg1"/>
                      </a:solidFill>
                    </a:ln>
                  </c:spPr>
                </c15:leaderLines>
              </c:ext>
            </c:extLst>
          </c:dLbls>
          <c:val>
            <c:numRef>
              <c:f>Sheet1!$B$2:$B$245</c:f>
              <c:numCache>
                <c:formatCode>General</c:formatCode>
                <c:ptCount val="244"/>
                <c:pt idx="0">
                  <c:v>2722600</c:v>
                </c:pt>
                <c:pt idx="1">
                  <c:v>2722000</c:v>
                </c:pt>
                <c:pt idx="2">
                  <c:v>2740900</c:v>
                </c:pt>
                <c:pt idx="3">
                  <c:v>2735600</c:v>
                </c:pt>
                <c:pt idx="4">
                  <c:v>2746300</c:v>
                </c:pt>
                <c:pt idx="5">
                  <c:v>2749700</c:v>
                </c:pt>
                <c:pt idx="6">
                  <c:v>2741600</c:v>
                </c:pt>
                <c:pt idx="7">
                  <c:v>2752700</c:v>
                </c:pt>
                <c:pt idx="8">
                  <c:v>2754700</c:v>
                </c:pt>
                <c:pt idx="9">
                  <c:v>2756400</c:v>
                </c:pt>
                <c:pt idx="10">
                  <c:v>2761300</c:v>
                </c:pt>
                <c:pt idx="11">
                  <c:v>2767100</c:v>
                </c:pt>
                <c:pt idx="12">
                  <c:v>2758700</c:v>
                </c:pt>
                <c:pt idx="13">
                  <c:v>2758200</c:v>
                </c:pt>
                <c:pt idx="14">
                  <c:v>2754100</c:v>
                </c:pt>
                <c:pt idx="15">
                  <c:v>2751900</c:v>
                </c:pt>
                <c:pt idx="16">
                  <c:v>2745500</c:v>
                </c:pt>
                <c:pt idx="17">
                  <c:v>2744400</c:v>
                </c:pt>
                <c:pt idx="18">
                  <c:v>2735700</c:v>
                </c:pt>
                <c:pt idx="19">
                  <c:v>2730500</c:v>
                </c:pt>
                <c:pt idx="20">
                  <c:v>2723900</c:v>
                </c:pt>
                <c:pt idx="21">
                  <c:v>2715100</c:v>
                </c:pt>
                <c:pt idx="22">
                  <c:v>2705500</c:v>
                </c:pt>
                <c:pt idx="23">
                  <c:v>2697000</c:v>
                </c:pt>
                <c:pt idx="24">
                  <c:v>2696600</c:v>
                </c:pt>
                <c:pt idx="25">
                  <c:v>2692900</c:v>
                </c:pt>
                <c:pt idx="26">
                  <c:v>2687500</c:v>
                </c:pt>
                <c:pt idx="27">
                  <c:v>2691000</c:v>
                </c:pt>
                <c:pt idx="28">
                  <c:v>2691700</c:v>
                </c:pt>
                <c:pt idx="29">
                  <c:v>2689700</c:v>
                </c:pt>
                <c:pt idx="30">
                  <c:v>2696300</c:v>
                </c:pt>
                <c:pt idx="31">
                  <c:v>2695500</c:v>
                </c:pt>
                <c:pt idx="32">
                  <c:v>2695300</c:v>
                </c:pt>
                <c:pt idx="33">
                  <c:v>2695600</c:v>
                </c:pt>
                <c:pt idx="34">
                  <c:v>2699000</c:v>
                </c:pt>
                <c:pt idx="35">
                  <c:v>2696300</c:v>
                </c:pt>
                <c:pt idx="36">
                  <c:v>2704600</c:v>
                </c:pt>
                <c:pt idx="37">
                  <c:v>2704200</c:v>
                </c:pt>
                <c:pt idx="38">
                  <c:v>2696200</c:v>
                </c:pt>
                <c:pt idx="39">
                  <c:v>2695000</c:v>
                </c:pt>
                <c:pt idx="40">
                  <c:v>2697800</c:v>
                </c:pt>
                <c:pt idx="41">
                  <c:v>2696700</c:v>
                </c:pt>
                <c:pt idx="42">
                  <c:v>2698300</c:v>
                </c:pt>
                <c:pt idx="43">
                  <c:v>2702000</c:v>
                </c:pt>
                <c:pt idx="44">
                  <c:v>2705000</c:v>
                </c:pt>
                <c:pt idx="45">
                  <c:v>2706100</c:v>
                </c:pt>
                <c:pt idx="46">
                  <c:v>2706600</c:v>
                </c:pt>
                <c:pt idx="47">
                  <c:v>2712500</c:v>
                </c:pt>
                <c:pt idx="48">
                  <c:v>2707400</c:v>
                </c:pt>
                <c:pt idx="49">
                  <c:v>2714900</c:v>
                </c:pt>
                <c:pt idx="50">
                  <c:v>2725000</c:v>
                </c:pt>
                <c:pt idx="51">
                  <c:v>2730800</c:v>
                </c:pt>
                <c:pt idx="52">
                  <c:v>2731900</c:v>
                </c:pt>
                <c:pt idx="53">
                  <c:v>2737800</c:v>
                </c:pt>
                <c:pt idx="54">
                  <c:v>2743200</c:v>
                </c:pt>
                <c:pt idx="55">
                  <c:v>2744100</c:v>
                </c:pt>
                <c:pt idx="56">
                  <c:v>2750400</c:v>
                </c:pt>
                <c:pt idx="57">
                  <c:v>2760500</c:v>
                </c:pt>
                <c:pt idx="58">
                  <c:v>2766000</c:v>
                </c:pt>
                <c:pt idx="59">
                  <c:v>2770000</c:v>
                </c:pt>
                <c:pt idx="60">
                  <c:v>2776700</c:v>
                </c:pt>
                <c:pt idx="61">
                  <c:v>2778900</c:v>
                </c:pt>
                <c:pt idx="62">
                  <c:v>2788300</c:v>
                </c:pt>
                <c:pt idx="63">
                  <c:v>2798500</c:v>
                </c:pt>
                <c:pt idx="64">
                  <c:v>2803100</c:v>
                </c:pt>
                <c:pt idx="65">
                  <c:v>2805300</c:v>
                </c:pt>
                <c:pt idx="66">
                  <c:v>2817700</c:v>
                </c:pt>
                <c:pt idx="67">
                  <c:v>2824000</c:v>
                </c:pt>
                <c:pt idx="68">
                  <c:v>2823800</c:v>
                </c:pt>
                <c:pt idx="69">
                  <c:v>2836300</c:v>
                </c:pt>
                <c:pt idx="70">
                  <c:v>2845900</c:v>
                </c:pt>
                <c:pt idx="71">
                  <c:v>2855700</c:v>
                </c:pt>
                <c:pt idx="72">
                  <c:v>2863600</c:v>
                </c:pt>
                <c:pt idx="73">
                  <c:v>2868400</c:v>
                </c:pt>
                <c:pt idx="74">
                  <c:v>2873900</c:v>
                </c:pt>
                <c:pt idx="75">
                  <c:v>2876400</c:v>
                </c:pt>
                <c:pt idx="76">
                  <c:v>2884400</c:v>
                </c:pt>
                <c:pt idx="77">
                  <c:v>2896700</c:v>
                </c:pt>
                <c:pt idx="78">
                  <c:v>2892500</c:v>
                </c:pt>
                <c:pt idx="79">
                  <c:v>2900900</c:v>
                </c:pt>
                <c:pt idx="80">
                  <c:v>2914500</c:v>
                </c:pt>
                <c:pt idx="81">
                  <c:v>2914200</c:v>
                </c:pt>
                <c:pt idx="82">
                  <c:v>2916800</c:v>
                </c:pt>
                <c:pt idx="83">
                  <c:v>2924300</c:v>
                </c:pt>
                <c:pt idx="84">
                  <c:v>2929500</c:v>
                </c:pt>
                <c:pt idx="85">
                  <c:v>2943200</c:v>
                </c:pt>
                <c:pt idx="86">
                  <c:v>2949100</c:v>
                </c:pt>
                <c:pt idx="87">
                  <c:v>2956100</c:v>
                </c:pt>
                <c:pt idx="88">
                  <c:v>2962000</c:v>
                </c:pt>
                <c:pt idx="89">
                  <c:v>2969600</c:v>
                </c:pt>
                <c:pt idx="90">
                  <c:v>2971600</c:v>
                </c:pt>
                <c:pt idx="91">
                  <c:v>2975600</c:v>
                </c:pt>
                <c:pt idx="92">
                  <c:v>2976400</c:v>
                </c:pt>
                <c:pt idx="93">
                  <c:v>2987300</c:v>
                </c:pt>
                <c:pt idx="94">
                  <c:v>2993800</c:v>
                </c:pt>
                <c:pt idx="95">
                  <c:v>2997600</c:v>
                </c:pt>
                <c:pt idx="96">
                  <c:v>3001900</c:v>
                </c:pt>
                <c:pt idx="97">
                  <c:v>3006200</c:v>
                </c:pt>
                <c:pt idx="98">
                  <c:v>3008000</c:v>
                </c:pt>
                <c:pt idx="99">
                  <c:v>3007100</c:v>
                </c:pt>
                <c:pt idx="100">
                  <c:v>3004300</c:v>
                </c:pt>
                <c:pt idx="101">
                  <c:v>3001100</c:v>
                </c:pt>
                <c:pt idx="102">
                  <c:v>3005200</c:v>
                </c:pt>
                <c:pt idx="103">
                  <c:v>3006700</c:v>
                </c:pt>
                <c:pt idx="104">
                  <c:v>2996200</c:v>
                </c:pt>
                <c:pt idx="105">
                  <c:v>2969200</c:v>
                </c:pt>
                <c:pt idx="106">
                  <c:v>2967800</c:v>
                </c:pt>
                <c:pt idx="107">
                  <c:v>2950000</c:v>
                </c:pt>
                <c:pt idx="108">
                  <c:v>2935100</c:v>
                </c:pt>
                <c:pt idx="109">
                  <c:v>2916700</c:v>
                </c:pt>
                <c:pt idx="110">
                  <c:v>2897600</c:v>
                </c:pt>
                <c:pt idx="111">
                  <c:v>2878400</c:v>
                </c:pt>
                <c:pt idx="112">
                  <c:v>2868700</c:v>
                </c:pt>
                <c:pt idx="113">
                  <c:v>2857000</c:v>
                </c:pt>
                <c:pt idx="114">
                  <c:v>2847200</c:v>
                </c:pt>
                <c:pt idx="115">
                  <c:v>2836400</c:v>
                </c:pt>
                <c:pt idx="116">
                  <c:v>2833800</c:v>
                </c:pt>
                <c:pt idx="117">
                  <c:v>2836100</c:v>
                </c:pt>
                <c:pt idx="118">
                  <c:v>2824700</c:v>
                </c:pt>
                <c:pt idx="119">
                  <c:v>2823100</c:v>
                </c:pt>
                <c:pt idx="120">
                  <c:v>2825600</c:v>
                </c:pt>
                <c:pt idx="121">
                  <c:v>2824000</c:v>
                </c:pt>
                <c:pt idx="122">
                  <c:v>2830000</c:v>
                </c:pt>
                <c:pt idx="123">
                  <c:v>2835600</c:v>
                </c:pt>
                <c:pt idx="124">
                  <c:v>2839400</c:v>
                </c:pt>
                <c:pt idx="125">
                  <c:v>2836600</c:v>
                </c:pt>
                <c:pt idx="126">
                  <c:v>2836400</c:v>
                </c:pt>
                <c:pt idx="127">
                  <c:v>2831700</c:v>
                </c:pt>
                <c:pt idx="128">
                  <c:v>2835300</c:v>
                </c:pt>
                <c:pt idx="129">
                  <c:v>2846700</c:v>
                </c:pt>
                <c:pt idx="130">
                  <c:v>2847000</c:v>
                </c:pt>
                <c:pt idx="131">
                  <c:v>2852200</c:v>
                </c:pt>
                <c:pt idx="132">
                  <c:v>2856300</c:v>
                </c:pt>
                <c:pt idx="133">
                  <c:v>2859700</c:v>
                </c:pt>
                <c:pt idx="134">
                  <c:v>2859300</c:v>
                </c:pt>
                <c:pt idx="135">
                  <c:v>2868500</c:v>
                </c:pt>
                <c:pt idx="136">
                  <c:v>2865600</c:v>
                </c:pt>
                <c:pt idx="137">
                  <c:v>2868900</c:v>
                </c:pt>
                <c:pt idx="138">
                  <c:v>2877500</c:v>
                </c:pt>
                <c:pt idx="139">
                  <c:v>2880200</c:v>
                </c:pt>
                <c:pt idx="140">
                  <c:v>2883900</c:v>
                </c:pt>
                <c:pt idx="141">
                  <c:v>2879700</c:v>
                </c:pt>
                <c:pt idx="142">
                  <c:v>2885100</c:v>
                </c:pt>
                <c:pt idx="143">
                  <c:v>2889400</c:v>
                </c:pt>
                <c:pt idx="144">
                  <c:v>2888200</c:v>
                </c:pt>
                <c:pt idx="145">
                  <c:v>2893100</c:v>
                </c:pt>
                <c:pt idx="146">
                  <c:v>2902700</c:v>
                </c:pt>
                <c:pt idx="147">
                  <c:v>2904400</c:v>
                </c:pt>
                <c:pt idx="148">
                  <c:v>2912400</c:v>
                </c:pt>
                <c:pt idx="149">
                  <c:v>2921800</c:v>
                </c:pt>
                <c:pt idx="150">
                  <c:v>2921000</c:v>
                </c:pt>
                <c:pt idx="151">
                  <c:v>2927400</c:v>
                </c:pt>
                <c:pt idx="152">
                  <c:v>2930000</c:v>
                </c:pt>
                <c:pt idx="153">
                  <c:v>2940800</c:v>
                </c:pt>
                <c:pt idx="154">
                  <c:v>2946300</c:v>
                </c:pt>
                <c:pt idx="155">
                  <c:v>2947500</c:v>
                </c:pt>
                <c:pt idx="156">
                  <c:v>2952600</c:v>
                </c:pt>
                <c:pt idx="157">
                  <c:v>2961600</c:v>
                </c:pt>
                <c:pt idx="158">
                  <c:v>2964400</c:v>
                </c:pt>
                <c:pt idx="159">
                  <c:v>2969800</c:v>
                </c:pt>
                <c:pt idx="160">
                  <c:v>2978100</c:v>
                </c:pt>
                <c:pt idx="161">
                  <c:v>2978700</c:v>
                </c:pt>
                <c:pt idx="162">
                  <c:v>2982400</c:v>
                </c:pt>
                <c:pt idx="163">
                  <c:v>2991800</c:v>
                </c:pt>
                <c:pt idx="164">
                  <c:v>2998100</c:v>
                </c:pt>
                <c:pt idx="165">
                  <c:v>3006200</c:v>
                </c:pt>
                <c:pt idx="166">
                  <c:v>3012600</c:v>
                </c:pt>
                <c:pt idx="167">
                  <c:v>3016700</c:v>
                </c:pt>
                <c:pt idx="168">
                  <c:v>3028600</c:v>
                </c:pt>
                <c:pt idx="169">
                  <c:v>3029400</c:v>
                </c:pt>
                <c:pt idx="170">
                  <c:v>3034600</c:v>
                </c:pt>
                <c:pt idx="171">
                  <c:v>3034900</c:v>
                </c:pt>
                <c:pt idx="172">
                  <c:v>3040100</c:v>
                </c:pt>
                <c:pt idx="173">
                  <c:v>3046800</c:v>
                </c:pt>
                <c:pt idx="174">
                  <c:v>3060600</c:v>
                </c:pt>
                <c:pt idx="175">
                  <c:v>3070800</c:v>
                </c:pt>
                <c:pt idx="176">
                  <c:v>3075900</c:v>
                </c:pt>
                <c:pt idx="177">
                  <c:v>3080200</c:v>
                </c:pt>
                <c:pt idx="178">
                  <c:v>3087700</c:v>
                </c:pt>
                <c:pt idx="179">
                  <c:v>3100500</c:v>
                </c:pt>
                <c:pt idx="180">
                  <c:v>3104100</c:v>
                </c:pt>
                <c:pt idx="181">
                  <c:v>3110000</c:v>
                </c:pt>
                <c:pt idx="182">
                  <c:v>3120400</c:v>
                </c:pt>
                <c:pt idx="183">
                  <c:v>3127400</c:v>
                </c:pt>
                <c:pt idx="184">
                  <c:v>3133900</c:v>
                </c:pt>
                <c:pt idx="185">
                  <c:v>3145600</c:v>
                </c:pt>
                <c:pt idx="186">
                  <c:v>3149900</c:v>
                </c:pt>
                <c:pt idx="187">
                  <c:v>3155100</c:v>
                </c:pt>
                <c:pt idx="188">
                  <c:v>3161500</c:v>
                </c:pt>
                <c:pt idx="189">
                  <c:v>3169800</c:v>
                </c:pt>
                <c:pt idx="190">
                  <c:v>3176300</c:v>
                </c:pt>
                <c:pt idx="191">
                  <c:v>3183900</c:v>
                </c:pt>
                <c:pt idx="192">
                  <c:v>3198000</c:v>
                </c:pt>
                <c:pt idx="193">
                  <c:v>3209300</c:v>
                </c:pt>
                <c:pt idx="194">
                  <c:v>3212500</c:v>
                </c:pt>
                <c:pt idx="195">
                  <c:v>3228800</c:v>
                </c:pt>
                <c:pt idx="196">
                  <c:v>3233200</c:v>
                </c:pt>
                <c:pt idx="197">
                  <c:v>3236600</c:v>
                </c:pt>
                <c:pt idx="198">
                  <c:v>3246700</c:v>
                </c:pt>
                <c:pt idx="199">
                  <c:v>3253800</c:v>
                </c:pt>
                <c:pt idx="200">
                  <c:v>3266000</c:v>
                </c:pt>
                <c:pt idx="201">
                  <c:v>3268500</c:v>
                </c:pt>
                <c:pt idx="202">
                  <c:v>3277100</c:v>
                </c:pt>
                <c:pt idx="203">
                  <c:v>3283600</c:v>
                </c:pt>
                <c:pt idx="204">
                  <c:v>3279700</c:v>
                </c:pt>
                <c:pt idx="205">
                  <c:v>3290100</c:v>
                </c:pt>
                <c:pt idx="206">
                  <c:v>3298300</c:v>
                </c:pt>
                <c:pt idx="207">
                  <c:v>3304600</c:v>
                </c:pt>
                <c:pt idx="208">
                  <c:v>3313000</c:v>
                </c:pt>
                <c:pt idx="209">
                  <c:v>3323800</c:v>
                </c:pt>
                <c:pt idx="210">
                  <c:v>3326700</c:v>
                </c:pt>
                <c:pt idx="211">
                  <c:v>3327700</c:v>
                </c:pt>
                <c:pt idx="212">
                  <c:v>3336800</c:v>
                </c:pt>
                <c:pt idx="213">
                  <c:v>3343100</c:v>
                </c:pt>
                <c:pt idx="214">
                  <c:v>3349200</c:v>
                </c:pt>
                <c:pt idx="215">
                  <c:v>3358000</c:v>
                </c:pt>
                <c:pt idx="216">
                  <c:v>3370200</c:v>
                </c:pt>
                <c:pt idx="217">
                  <c:v>3383100</c:v>
                </c:pt>
                <c:pt idx="218">
                  <c:v>3386600</c:v>
                </c:pt>
                <c:pt idx="219">
                  <c:v>3383600</c:v>
                </c:pt>
                <c:pt idx="220">
                  <c:v>3390600</c:v>
                </c:pt>
                <c:pt idx="221">
                  <c:v>3396100</c:v>
                </c:pt>
                <c:pt idx="222">
                  <c:v>3398500</c:v>
                </c:pt>
                <c:pt idx="223">
                  <c:v>3409300</c:v>
                </c:pt>
                <c:pt idx="224">
                  <c:v>3412100</c:v>
                </c:pt>
                <c:pt idx="225">
                  <c:v>3423000</c:v>
                </c:pt>
                <c:pt idx="226">
                  <c:v>3429100</c:v>
                </c:pt>
                <c:pt idx="227">
                  <c:v>3429900</c:v>
                </c:pt>
                <c:pt idx="228">
                  <c:v>3438600</c:v>
                </c:pt>
                <c:pt idx="229">
                  <c:v>3425900</c:v>
                </c:pt>
                <c:pt idx="230">
                  <c:v>3445200</c:v>
                </c:pt>
                <c:pt idx="231">
                  <c:v>3457300</c:v>
                </c:pt>
                <c:pt idx="232">
                  <c:v>3462800</c:v>
                </c:pt>
                <c:pt idx="233">
                  <c:v>3467600</c:v>
                </c:pt>
                <c:pt idx="234" formatCode="#,##0">
                  <c:v>3478700</c:v>
                </c:pt>
                <c:pt idx="235" formatCode="#,##0">
                  <c:v>3485500</c:v>
                </c:pt>
                <c:pt idx="236" formatCode="#,##0">
                  <c:v>3480800</c:v>
                </c:pt>
                <c:pt idx="237" formatCode="#,##0">
                  <c:v>3485400</c:v>
                </c:pt>
                <c:pt idx="238" formatCode="#,##0">
                  <c:v>3491700</c:v>
                </c:pt>
                <c:pt idx="239" formatCode="#,##0">
                  <c:v>3501900</c:v>
                </c:pt>
                <c:pt idx="240" formatCode="#,##0">
                  <c:v>3509600</c:v>
                </c:pt>
                <c:pt idx="241" formatCode="#,##0">
                  <c:v>3513500</c:v>
                </c:pt>
                <c:pt idx="242" formatCode="#,##0">
                  <c:v>3488100</c:v>
                </c:pt>
                <c:pt idx="243" formatCode="#,##0">
                  <c:v>2961100</c:v>
                </c:pt>
              </c:numCache>
            </c:numRef>
          </c:val>
          <c:smooth val="1"/>
          <c:extLst>
            <c:ext xmlns:c16="http://schemas.microsoft.com/office/drawing/2014/chart" uri="{C3380CC4-5D6E-409C-BE32-E72D297353CC}">
              <c16:uniqueId val="{00000001-C962-4603-847F-420894F7E79F}"/>
            </c:ext>
          </c:extLst>
        </c:ser>
        <c:dLbls>
          <c:showLegendKey val="0"/>
          <c:showVal val="0"/>
          <c:showCatName val="0"/>
          <c:showSerName val="0"/>
          <c:showPercent val="0"/>
          <c:showBubbleSize val="0"/>
        </c:dLbls>
        <c:smooth val="0"/>
        <c:axId val="380284488"/>
        <c:axId val="380282920"/>
      </c:lineChart>
      <c:dateAx>
        <c:axId val="380284488"/>
        <c:scaling>
          <c:orientation val="minMax"/>
        </c:scaling>
        <c:delete val="0"/>
        <c:axPos val="b"/>
        <c:numFmt formatCode="mmm\-yy" sourceLinked="1"/>
        <c:majorTickMark val="out"/>
        <c:minorTickMark val="none"/>
        <c:tickLblPos val="nextTo"/>
        <c:spPr>
          <a:ln/>
        </c:spPr>
        <c:txPr>
          <a:bodyPr/>
          <a:lstStyle/>
          <a:p>
            <a:pPr>
              <a:defRPr sz="1600" b="1">
                <a:solidFill>
                  <a:schemeClr val="bg1">
                    <a:lumMod val="50000"/>
                  </a:schemeClr>
                </a:solidFill>
              </a:defRPr>
            </a:pPr>
            <a:endParaRPr lang="en-US"/>
          </a:p>
        </c:txPr>
        <c:crossAx val="380282920"/>
        <c:crosses val="autoZero"/>
        <c:auto val="0"/>
        <c:lblOffset val="100"/>
        <c:baseTimeUnit val="months"/>
        <c:majorUnit val="36"/>
        <c:minorUnit val="36"/>
      </c:dateAx>
      <c:valAx>
        <c:axId val="380282920"/>
        <c:scaling>
          <c:orientation val="minMax"/>
          <c:min val="2500000"/>
        </c:scaling>
        <c:delete val="0"/>
        <c:axPos val="l"/>
        <c:majorGridlines>
          <c:spPr>
            <a:ln w="3175">
              <a:solidFill>
                <a:schemeClr val="bg1"/>
              </a:solidFill>
            </a:ln>
          </c:spPr>
        </c:majorGridlines>
        <c:title>
          <c:tx>
            <c:rich>
              <a:bodyPr rot="-5400000" vert="horz"/>
              <a:lstStyle/>
              <a:p>
                <a:pPr>
                  <a:defRPr sz="1400">
                    <a:solidFill>
                      <a:schemeClr val="bg1"/>
                    </a:solidFill>
                  </a:defRPr>
                </a:pPr>
                <a:r>
                  <a:rPr lang="en-US" sz="1400" b="1" dirty="0">
                    <a:solidFill>
                      <a:schemeClr val="bg1"/>
                    </a:solidFill>
                  </a:rPr>
                  <a:t>(Seasonally adjusted employment)</a:t>
                </a:r>
              </a:p>
            </c:rich>
          </c:tx>
          <c:layout>
            <c:manualLayout>
              <c:xMode val="edge"/>
              <c:yMode val="edge"/>
              <c:x val="1.1506561679790028E-3"/>
              <c:y val="0.21007747377022612"/>
            </c:manualLayout>
          </c:layout>
          <c:overlay val="0"/>
        </c:title>
        <c:numFmt formatCode="#,##0" sourceLinked="0"/>
        <c:majorTickMark val="out"/>
        <c:minorTickMark val="none"/>
        <c:tickLblPos val="nextTo"/>
        <c:txPr>
          <a:bodyPr/>
          <a:lstStyle/>
          <a:p>
            <a:pPr>
              <a:defRPr sz="1600" b="1">
                <a:solidFill>
                  <a:schemeClr val="bg1">
                    <a:lumMod val="50000"/>
                  </a:schemeClr>
                </a:solidFill>
              </a:defRPr>
            </a:pPr>
            <a:endParaRPr lang="en-US"/>
          </a:p>
        </c:txPr>
        <c:crossAx val="380284488"/>
        <c:crosses val="autoZero"/>
        <c:crossBetween val="between"/>
        <c:majorUnit val="100000"/>
      </c:valAx>
      <c:spPr>
        <a:noFill/>
      </c:spPr>
    </c:plotArea>
    <c:legend>
      <c:legendPos val="b"/>
      <c:legendEntry>
        <c:idx val="0"/>
        <c:txPr>
          <a:bodyPr/>
          <a:lstStyle/>
          <a:p>
            <a:pPr>
              <a:defRPr sz="1600" b="1">
                <a:solidFill>
                  <a:schemeClr val="bg1">
                    <a:lumMod val="50000"/>
                  </a:schemeClr>
                </a:solidFill>
              </a:defRPr>
            </a:pPr>
            <a:endParaRPr lang="en-US"/>
          </a:p>
        </c:txPr>
      </c:legendEntry>
      <c:layout>
        <c:manualLayout>
          <c:xMode val="edge"/>
          <c:yMode val="edge"/>
          <c:x val="0.33824422572178481"/>
          <c:y val="0.88234052544630859"/>
          <c:w val="0.47641330527920916"/>
          <c:h val="6.1716753688338004E-2"/>
        </c:manualLayout>
      </c:layout>
      <c:overlay val="0"/>
      <c:txPr>
        <a:bodyPr/>
        <a:lstStyle/>
        <a:p>
          <a:pPr>
            <a:defRPr sz="1600">
              <a:solidFill>
                <a:schemeClr val="bg1">
                  <a:lumMod val="50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57927642765584"/>
          <c:y val="4.9759183085787848E-2"/>
          <c:w val="0.87141251750975102"/>
          <c:h val="0.72608295840458359"/>
        </c:manualLayout>
      </c:layout>
      <c:barChart>
        <c:barDir val="col"/>
        <c:grouping val="clustered"/>
        <c:varyColors val="0"/>
        <c:ser>
          <c:idx val="2"/>
          <c:order val="2"/>
          <c:spPr>
            <a:solidFill>
              <a:schemeClr val="bg1">
                <a:lumMod val="85000"/>
                <a:alpha val="50000"/>
              </a:schemeClr>
            </a:solidFill>
          </c:spPr>
          <c:invertIfNegative val="0"/>
          <c:cat>
            <c:strRef>
              <c:f>'Emp-Population'!$C$293:$C$536</c:f>
              <c:strCache>
                <c:ptCount val="244"/>
                <c:pt idx="0">
                  <c:v>2000 - Jan</c:v>
                </c:pt>
                <c:pt idx="1">
                  <c:v>2000 - Feb</c:v>
                </c:pt>
                <c:pt idx="2">
                  <c:v>2000 - Mar</c:v>
                </c:pt>
                <c:pt idx="3">
                  <c:v>2000 - Apr</c:v>
                </c:pt>
                <c:pt idx="4">
                  <c:v>2000 - May</c:v>
                </c:pt>
                <c:pt idx="5">
                  <c:v>2000 - Jun</c:v>
                </c:pt>
                <c:pt idx="6">
                  <c:v>2000 - Jul</c:v>
                </c:pt>
                <c:pt idx="7">
                  <c:v>2000 - Aug</c:v>
                </c:pt>
                <c:pt idx="8">
                  <c:v>2000 - Sep</c:v>
                </c:pt>
                <c:pt idx="9">
                  <c:v>2000 - Oct</c:v>
                </c:pt>
                <c:pt idx="10">
                  <c:v>2000 - Nov</c:v>
                </c:pt>
                <c:pt idx="11">
                  <c:v>2000 - Dec</c:v>
                </c:pt>
                <c:pt idx="12">
                  <c:v>2001 - Jan</c:v>
                </c:pt>
                <c:pt idx="13">
                  <c:v>2001 - Feb</c:v>
                </c:pt>
                <c:pt idx="14">
                  <c:v>2001 - Mar</c:v>
                </c:pt>
                <c:pt idx="15">
                  <c:v>2001 - Apr</c:v>
                </c:pt>
                <c:pt idx="16">
                  <c:v>2001 - May</c:v>
                </c:pt>
                <c:pt idx="17">
                  <c:v>2001 - Jun</c:v>
                </c:pt>
                <c:pt idx="18">
                  <c:v>2001 - Jul</c:v>
                </c:pt>
                <c:pt idx="19">
                  <c:v>2001 - Aug</c:v>
                </c:pt>
                <c:pt idx="20">
                  <c:v>2001 - Sep</c:v>
                </c:pt>
                <c:pt idx="21">
                  <c:v>2001 - Oct</c:v>
                </c:pt>
                <c:pt idx="22">
                  <c:v>2001 - Nov</c:v>
                </c:pt>
                <c:pt idx="23">
                  <c:v>2001 - Dec</c:v>
                </c:pt>
                <c:pt idx="24">
                  <c:v>2002 - Jan</c:v>
                </c:pt>
                <c:pt idx="25">
                  <c:v>2002 - Feb</c:v>
                </c:pt>
                <c:pt idx="26">
                  <c:v>2002 - Mar</c:v>
                </c:pt>
                <c:pt idx="27">
                  <c:v>2002 - Apr</c:v>
                </c:pt>
                <c:pt idx="28">
                  <c:v>2002 - May</c:v>
                </c:pt>
                <c:pt idx="29">
                  <c:v>2002 - Jun</c:v>
                </c:pt>
                <c:pt idx="30">
                  <c:v>2002 - Jul</c:v>
                </c:pt>
                <c:pt idx="31">
                  <c:v>2002 - Aug</c:v>
                </c:pt>
                <c:pt idx="32">
                  <c:v>2002 - Sep</c:v>
                </c:pt>
                <c:pt idx="33">
                  <c:v>2002 - Oct</c:v>
                </c:pt>
                <c:pt idx="34">
                  <c:v>2002 - Nov</c:v>
                </c:pt>
                <c:pt idx="35">
                  <c:v>2002 - Dec</c:v>
                </c:pt>
                <c:pt idx="36">
                  <c:v>2003 - Jan</c:v>
                </c:pt>
                <c:pt idx="37">
                  <c:v>2003 - Feb</c:v>
                </c:pt>
                <c:pt idx="38">
                  <c:v>2003 - Mar</c:v>
                </c:pt>
                <c:pt idx="39">
                  <c:v>2003 - Apr</c:v>
                </c:pt>
                <c:pt idx="40">
                  <c:v>2003 - May</c:v>
                </c:pt>
                <c:pt idx="41">
                  <c:v>2003 - Jun</c:v>
                </c:pt>
                <c:pt idx="42">
                  <c:v>2003 - Jul</c:v>
                </c:pt>
                <c:pt idx="43">
                  <c:v>2003 - Aug</c:v>
                </c:pt>
                <c:pt idx="44">
                  <c:v>2003 - Sep</c:v>
                </c:pt>
                <c:pt idx="45">
                  <c:v>2003 - Oct</c:v>
                </c:pt>
                <c:pt idx="46">
                  <c:v>2003 - Nov</c:v>
                </c:pt>
                <c:pt idx="47">
                  <c:v>2003 - Dec</c:v>
                </c:pt>
                <c:pt idx="48">
                  <c:v>2004 - Jan</c:v>
                </c:pt>
                <c:pt idx="49">
                  <c:v>2004 - Feb</c:v>
                </c:pt>
                <c:pt idx="50">
                  <c:v>2004 - Mar</c:v>
                </c:pt>
                <c:pt idx="51">
                  <c:v>2004 - Apr</c:v>
                </c:pt>
                <c:pt idx="52">
                  <c:v>2004 - May</c:v>
                </c:pt>
                <c:pt idx="53">
                  <c:v>2004 - Jun</c:v>
                </c:pt>
                <c:pt idx="54">
                  <c:v>2004 - Jul</c:v>
                </c:pt>
                <c:pt idx="55">
                  <c:v>2004 - Aug</c:v>
                </c:pt>
                <c:pt idx="56">
                  <c:v>2004 - Sep</c:v>
                </c:pt>
                <c:pt idx="57">
                  <c:v>2004 - Oct</c:v>
                </c:pt>
                <c:pt idx="58">
                  <c:v>2004 - Nov</c:v>
                </c:pt>
                <c:pt idx="59">
                  <c:v>2004 - Dec</c:v>
                </c:pt>
                <c:pt idx="60">
                  <c:v>2005 - Jan</c:v>
                </c:pt>
                <c:pt idx="61">
                  <c:v>2005 - Feb</c:v>
                </c:pt>
                <c:pt idx="62">
                  <c:v>2005 - Mar</c:v>
                </c:pt>
                <c:pt idx="63">
                  <c:v>2005 - Apr</c:v>
                </c:pt>
                <c:pt idx="64">
                  <c:v>2005 - May</c:v>
                </c:pt>
                <c:pt idx="65">
                  <c:v>2005 - Jun</c:v>
                </c:pt>
                <c:pt idx="66">
                  <c:v>2005 - Jul</c:v>
                </c:pt>
                <c:pt idx="67">
                  <c:v>2005 - Aug</c:v>
                </c:pt>
                <c:pt idx="68">
                  <c:v>2005 - Sep</c:v>
                </c:pt>
                <c:pt idx="69">
                  <c:v>2005 - Oct</c:v>
                </c:pt>
                <c:pt idx="70">
                  <c:v>2005 - Nov</c:v>
                </c:pt>
                <c:pt idx="71">
                  <c:v>2005 - Dec</c:v>
                </c:pt>
                <c:pt idx="72">
                  <c:v>2006 - Jan</c:v>
                </c:pt>
                <c:pt idx="73">
                  <c:v>2006 - Feb</c:v>
                </c:pt>
                <c:pt idx="74">
                  <c:v>2006 - Mar</c:v>
                </c:pt>
                <c:pt idx="75">
                  <c:v>2006 - Apr</c:v>
                </c:pt>
                <c:pt idx="76">
                  <c:v>2006 - May</c:v>
                </c:pt>
                <c:pt idx="77">
                  <c:v>2006 - Jun</c:v>
                </c:pt>
                <c:pt idx="78">
                  <c:v>2006 - Jul</c:v>
                </c:pt>
                <c:pt idx="79">
                  <c:v>2006 - Aug</c:v>
                </c:pt>
                <c:pt idx="80">
                  <c:v>2006 - Sep</c:v>
                </c:pt>
                <c:pt idx="81">
                  <c:v>2006 - Oct</c:v>
                </c:pt>
                <c:pt idx="82">
                  <c:v>2006 - Nov</c:v>
                </c:pt>
                <c:pt idx="83">
                  <c:v>2006 - Dec</c:v>
                </c:pt>
                <c:pt idx="84">
                  <c:v>2007 - Jan</c:v>
                </c:pt>
                <c:pt idx="85">
                  <c:v>2007 - Feb</c:v>
                </c:pt>
                <c:pt idx="86">
                  <c:v>2007 - Mar</c:v>
                </c:pt>
                <c:pt idx="87">
                  <c:v>2007 - Apr</c:v>
                </c:pt>
                <c:pt idx="88">
                  <c:v>2007 - May</c:v>
                </c:pt>
                <c:pt idx="89">
                  <c:v>2007 - Jun</c:v>
                </c:pt>
                <c:pt idx="90">
                  <c:v>2007 - Jul</c:v>
                </c:pt>
                <c:pt idx="91">
                  <c:v>2007 - Aug</c:v>
                </c:pt>
                <c:pt idx="92">
                  <c:v>2007 - Sep</c:v>
                </c:pt>
                <c:pt idx="93">
                  <c:v>2007 - Oct</c:v>
                </c:pt>
                <c:pt idx="94">
                  <c:v>2007 - Nov</c:v>
                </c:pt>
                <c:pt idx="95">
                  <c:v>2007 - Dec</c:v>
                </c:pt>
                <c:pt idx="96">
                  <c:v>2008 - Jan</c:v>
                </c:pt>
                <c:pt idx="97">
                  <c:v>2008 - Feb</c:v>
                </c:pt>
                <c:pt idx="98">
                  <c:v>2008 - Mar</c:v>
                </c:pt>
                <c:pt idx="99">
                  <c:v>2008 - Apr</c:v>
                </c:pt>
                <c:pt idx="100">
                  <c:v>2008 - May</c:v>
                </c:pt>
                <c:pt idx="101">
                  <c:v>2008 - Jun</c:v>
                </c:pt>
                <c:pt idx="102">
                  <c:v>2008 - Jul</c:v>
                </c:pt>
                <c:pt idx="103">
                  <c:v>2008 - Aug</c:v>
                </c:pt>
                <c:pt idx="104">
                  <c:v>2008 - Sep</c:v>
                </c:pt>
                <c:pt idx="105">
                  <c:v>2008 - Oct</c:v>
                </c:pt>
                <c:pt idx="106">
                  <c:v>2008 - Nov</c:v>
                </c:pt>
                <c:pt idx="107">
                  <c:v>2008 - Dec</c:v>
                </c:pt>
                <c:pt idx="108">
                  <c:v>2009 - Jan</c:v>
                </c:pt>
                <c:pt idx="109">
                  <c:v>2009 - Feb</c:v>
                </c:pt>
                <c:pt idx="110">
                  <c:v>2009 - Mar</c:v>
                </c:pt>
                <c:pt idx="111">
                  <c:v>2009 - Apr</c:v>
                </c:pt>
                <c:pt idx="112">
                  <c:v>2009 - May</c:v>
                </c:pt>
                <c:pt idx="113">
                  <c:v>2009 - Jun</c:v>
                </c:pt>
                <c:pt idx="114">
                  <c:v>2009 - Jul</c:v>
                </c:pt>
                <c:pt idx="115">
                  <c:v>2009 - Aug</c:v>
                </c:pt>
                <c:pt idx="116">
                  <c:v>2009 - Sep</c:v>
                </c:pt>
                <c:pt idx="117">
                  <c:v>2009 - Oct</c:v>
                </c:pt>
                <c:pt idx="118">
                  <c:v>2009 - Nov</c:v>
                </c:pt>
                <c:pt idx="119">
                  <c:v>2009 - Dec</c:v>
                </c:pt>
                <c:pt idx="120">
                  <c:v>2010 - Jan</c:v>
                </c:pt>
                <c:pt idx="121">
                  <c:v>2010 - Feb</c:v>
                </c:pt>
                <c:pt idx="122">
                  <c:v>2010 - Mar</c:v>
                </c:pt>
                <c:pt idx="123">
                  <c:v>2010 - Apr</c:v>
                </c:pt>
                <c:pt idx="124">
                  <c:v>2010 - May</c:v>
                </c:pt>
                <c:pt idx="125">
                  <c:v>2010 - Jun</c:v>
                </c:pt>
                <c:pt idx="126">
                  <c:v>2010 - Jul</c:v>
                </c:pt>
                <c:pt idx="127">
                  <c:v>2010 - Aug</c:v>
                </c:pt>
                <c:pt idx="128">
                  <c:v>2010 - Sep</c:v>
                </c:pt>
                <c:pt idx="129">
                  <c:v>2010 - Oct</c:v>
                </c:pt>
                <c:pt idx="130">
                  <c:v>2010 - Nov</c:v>
                </c:pt>
                <c:pt idx="131">
                  <c:v>2010 - Dec</c:v>
                </c:pt>
                <c:pt idx="132">
                  <c:v>2011 - Jan</c:v>
                </c:pt>
                <c:pt idx="133">
                  <c:v>2011 - Feb</c:v>
                </c:pt>
                <c:pt idx="134">
                  <c:v>2011 - Mar</c:v>
                </c:pt>
                <c:pt idx="135">
                  <c:v>2011 - Apr</c:v>
                </c:pt>
                <c:pt idx="136">
                  <c:v>2011 - May</c:v>
                </c:pt>
                <c:pt idx="137">
                  <c:v>2011 - Jun</c:v>
                </c:pt>
                <c:pt idx="138">
                  <c:v>2011 - Jul</c:v>
                </c:pt>
                <c:pt idx="139">
                  <c:v>2011 - Aug</c:v>
                </c:pt>
                <c:pt idx="140">
                  <c:v>2011 - Sep</c:v>
                </c:pt>
                <c:pt idx="141">
                  <c:v>2011 - Oct</c:v>
                </c:pt>
                <c:pt idx="142">
                  <c:v>2011 - Nov</c:v>
                </c:pt>
                <c:pt idx="143">
                  <c:v>2011 - Dec</c:v>
                </c:pt>
                <c:pt idx="144">
                  <c:v>2012 - Jan</c:v>
                </c:pt>
                <c:pt idx="145">
                  <c:v>2012 - Feb</c:v>
                </c:pt>
                <c:pt idx="146">
                  <c:v>2012 - Mar</c:v>
                </c:pt>
                <c:pt idx="147">
                  <c:v>2012 - Apr</c:v>
                </c:pt>
                <c:pt idx="148">
                  <c:v>2012 - May</c:v>
                </c:pt>
                <c:pt idx="149">
                  <c:v>2012 - Jun</c:v>
                </c:pt>
                <c:pt idx="150">
                  <c:v>2012 - Jul</c:v>
                </c:pt>
                <c:pt idx="151">
                  <c:v>2012 - Aug</c:v>
                </c:pt>
                <c:pt idx="152">
                  <c:v>2012 - Sep</c:v>
                </c:pt>
                <c:pt idx="153">
                  <c:v>2012 - Oct</c:v>
                </c:pt>
                <c:pt idx="154">
                  <c:v>2012 - Nov</c:v>
                </c:pt>
                <c:pt idx="155">
                  <c:v>2012 - Dec</c:v>
                </c:pt>
                <c:pt idx="156">
                  <c:v>2013 - Jan</c:v>
                </c:pt>
                <c:pt idx="157">
                  <c:v>2013 - Feb</c:v>
                </c:pt>
                <c:pt idx="158">
                  <c:v>2013 - Mar</c:v>
                </c:pt>
                <c:pt idx="159">
                  <c:v>2013 - Apr</c:v>
                </c:pt>
                <c:pt idx="160">
                  <c:v>2013 - May</c:v>
                </c:pt>
                <c:pt idx="161">
                  <c:v>2013 - Jun</c:v>
                </c:pt>
                <c:pt idx="162">
                  <c:v>2013 - Jul</c:v>
                </c:pt>
                <c:pt idx="163">
                  <c:v>2013 - Aug</c:v>
                </c:pt>
                <c:pt idx="164">
                  <c:v>2013 - Sep</c:v>
                </c:pt>
                <c:pt idx="165">
                  <c:v>2013 - Oct</c:v>
                </c:pt>
                <c:pt idx="166">
                  <c:v>2013 - Nov</c:v>
                </c:pt>
                <c:pt idx="167">
                  <c:v>2013 - Dec</c:v>
                </c:pt>
                <c:pt idx="168">
                  <c:v>2014 - Jan</c:v>
                </c:pt>
                <c:pt idx="169">
                  <c:v>2014 - Feb</c:v>
                </c:pt>
                <c:pt idx="170">
                  <c:v>2014 - Mar</c:v>
                </c:pt>
                <c:pt idx="171">
                  <c:v>2014 - Apr</c:v>
                </c:pt>
                <c:pt idx="172">
                  <c:v>2014 - May</c:v>
                </c:pt>
                <c:pt idx="173">
                  <c:v>2014 - Jun</c:v>
                </c:pt>
                <c:pt idx="174">
                  <c:v>2014 - Jul</c:v>
                </c:pt>
                <c:pt idx="175">
                  <c:v>2014 - Aug</c:v>
                </c:pt>
                <c:pt idx="176">
                  <c:v>2014 - Sep</c:v>
                </c:pt>
                <c:pt idx="177">
                  <c:v>2014 - Oct</c:v>
                </c:pt>
                <c:pt idx="178">
                  <c:v>2014 - Nov</c:v>
                </c:pt>
                <c:pt idx="179">
                  <c:v>2014 - Dec</c:v>
                </c:pt>
                <c:pt idx="180">
                  <c:v>2015 - Jan</c:v>
                </c:pt>
                <c:pt idx="181">
                  <c:v>2015 - Feb</c:v>
                </c:pt>
                <c:pt idx="182">
                  <c:v>2015 - Mar</c:v>
                </c:pt>
                <c:pt idx="183">
                  <c:v>2015 - Apr</c:v>
                </c:pt>
                <c:pt idx="184">
                  <c:v>2015 - May</c:v>
                </c:pt>
                <c:pt idx="185">
                  <c:v>2015 - Jun</c:v>
                </c:pt>
                <c:pt idx="186">
                  <c:v>2015 - Jul</c:v>
                </c:pt>
                <c:pt idx="187">
                  <c:v>2015 - Aug</c:v>
                </c:pt>
                <c:pt idx="188">
                  <c:v>2015 - Sep</c:v>
                </c:pt>
                <c:pt idx="189">
                  <c:v>2015 - Oct</c:v>
                </c:pt>
                <c:pt idx="190">
                  <c:v>2015 - Nov</c:v>
                </c:pt>
                <c:pt idx="191">
                  <c:v>2015 - Dec</c:v>
                </c:pt>
                <c:pt idx="192">
                  <c:v>2016 - Jan</c:v>
                </c:pt>
                <c:pt idx="193">
                  <c:v>2016 - Feb</c:v>
                </c:pt>
                <c:pt idx="194">
                  <c:v>2016 - Mar</c:v>
                </c:pt>
                <c:pt idx="195">
                  <c:v>2016 - Apr</c:v>
                </c:pt>
                <c:pt idx="196">
                  <c:v>2016 - May</c:v>
                </c:pt>
                <c:pt idx="197">
                  <c:v>2016 - Jun</c:v>
                </c:pt>
                <c:pt idx="198">
                  <c:v>2016 - Jul</c:v>
                </c:pt>
                <c:pt idx="199">
                  <c:v>2016 - Aug</c:v>
                </c:pt>
                <c:pt idx="200">
                  <c:v>2016 - Sep</c:v>
                </c:pt>
                <c:pt idx="201">
                  <c:v>2016 - Oct</c:v>
                </c:pt>
                <c:pt idx="202">
                  <c:v>2016 - Nov</c:v>
                </c:pt>
                <c:pt idx="203">
                  <c:v>2016 - Dec</c:v>
                </c:pt>
                <c:pt idx="204">
                  <c:v>2017 - Jan</c:v>
                </c:pt>
                <c:pt idx="205">
                  <c:v>2017 - Feb</c:v>
                </c:pt>
                <c:pt idx="206">
                  <c:v>2017 - Mar</c:v>
                </c:pt>
                <c:pt idx="207">
                  <c:v>2017 - Apr</c:v>
                </c:pt>
                <c:pt idx="208">
                  <c:v>2017 - May</c:v>
                </c:pt>
                <c:pt idx="209">
                  <c:v>2017 - Jun</c:v>
                </c:pt>
                <c:pt idx="210">
                  <c:v>2017 - Jul</c:v>
                </c:pt>
                <c:pt idx="211">
                  <c:v>2017 - Aug</c:v>
                </c:pt>
                <c:pt idx="212">
                  <c:v>2017 - Sep</c:v>
                </c:pt>
                <c:pt idx="213">
                  <c:v>2017 - Oct</c:v>
                </c:pt>
                <c:pt idx="214">
                  <c:v>2017 - Nov</c:v>
                </c:pt>
                <c:pt idx="215">
                  <c:v>2017 - Dec</c:v>
                </c:pt>
                <c:pt idx="216">
                  <c:v>2018 - Jan</c:v>
                </c:pt>
                <c:pt idx="217">
                  <c:v>2018 - Feb</c:v>
                </c:pt>
                <c:pt idx="218">
                  <c:v>2018 - Mar</c:v>
                </c:pt>
                <c:pt idx="219">
                  <c:v>2018 - Apr</c:v>
                </c:pt>
                <c:pt idx="220">
                  <c:v>2018 - May</c:v>
                </c:pt>
                <c:pt idx="221">
                  <c:v>2018 - Jun</c:v>
                </c:pt>
                <c:pt idx="222">
                  <c:v>2018 - Jul</c:v>
                </c:pt>
                <c:pt idx="223">
                  <c:v>2018 - Aug</c:v>
                </c:pt>
                <c:pt idx="224">
                  <c:v>2018 - Sep</c:v>
                </c:pt>
                <c:pt idx="225">
                  <c:v>2018 - Oct</c:v>
                </c:pt>
                <c:pt idx="226">
                  <c:v>2018 - Nov</c:v>
                </c:pt>
                <c:pt idx="227">
                  <c:v>2018- Dec</c:v>
                </c:pt>
                <c:pt idx="228">
                  <c:v>2019 - Jan</c:v>
                </c:pt>
                <c:pt idx="229">
                  <c:v>2019 - Feb</c:v>
                </c:pt>
                <c:pt idx="230">
                  <c:v>2019 - Mar</c:v>
                </c:pt>
                <c:pt idx="231">
                  <c:v>2019 - Apr</c:v>
                </c:pt>
                <c:pt idx="232">
                  <c:v>2019 - May</c:v>
                </c:pt>
                <c:pt idx="233">
                  <c:v>2019 - Jun</c:v>
                </c:pt>
                <c:pt idx="234">
                  <c:v>2019 - Jul</c:v>
                </c:pt>
                <c:pt idx="235">
                  <c:v>2019 - Aug</c:v>
                </c:pt>
                <c:pt idx="236">
                  <c:v>2019 - Sep</c:v>
                </c:pt>
                <c:pt idx="237">
                  <c:v>2019 - Oct</c:v>
                </c:pt>
                <c:pt idx="238">
                  <c:v>2019 - Nov</c:v>
                </c:pt>
                <c:pt idx="239">
                  <c:v>2019 - Dec</c:v>
                </c:pt>
                <c:pt idx="240">
                  <c:v>2020 - Jan</c:v>
                </c:pt>
                <c:pt idx="241">
                  <c:v>2020 - Feb</c:v>
                </c:pt>
                <c:pt idx="242">
                  <c:v>2020 - Mar</c:v>
                </c:pt>
                <c:pt idx="243">
                  <c:v>2020 - Apr</c:v>
                </c:pt>
              </c:strCache>
            </c:strRef>
          </c:cat>
          <c:val>
            <c:numRef>
              <c:f>'Emp-Population'!$F$293:$F$536</c:f>
              <c:numCache>
                <c:formatCode>General</c:formatCode>
                <c:ptCount val="24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1</c:v>
                </c:pt>
                <c:pt idx="15">
                  <c:v>1</c:v>
                </c:pt>
                <c:pt idx="16">
                  <c:v>1</c:v>
                </c:pt>
                <c:pt idx="17">
                  <c:v>1</c:v>
                </c:pt>
                <c:pt idx="18">
                  <c:v>1</c:v>
                </c:pt>
                <c:pt idx="19">
                  <c:v>1</c:v>
                </c:pt>
                <c:pt idx="20">
                  <c:v>1</c:v>
                </c:pt>
                <c:pt idx="21">
                  <c:v>1</c:v>
                </c:pt>
                <c:pt idx="22">
                  <c:v>1</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numCache>
            </c:numRef>
          </c:val>
          <c:extLst>
            <c:ext xmlns:c16="http://schemas.microsoft.com/office/drawing/2014/chart" uri="{C3380CC4-5D6E-409C-BE32-E72D297353CC}">
              <c16:uniqueId val="{00000000-9BD3-4472-8998-649A9E90811C}"/>
            </c:ext>
          </c:extLst>
        </c:ser>
        <c:dLbls>
          <c:showLegendKey val="0"/>
          <c:showVal val="0"/>
          <c:showCatName val="0"/>
          <c:showSerName val="0"/>
          <c:showPercent val="0"/>
          <c:showBubbleSize val="0"/>
        </c:dLbls>
        <c:gapWidth val="0"/>
        <c:axId val="488435744"/>
        <c:axId val="435417720"/>
      </c:barChart>
      <c:lineChart>
        <c:grouping val="standard"/>
        <c:varyColors val="0"/>
        <c:ser>
          <c:idx val="0"/>
          <c:order val="0"/>
          <c:tx>
            <c:v>Washington</c:v>
          </c:tx>
          <c:spPr>
            <a:ln w="28575">
              <a:solidFill>
                <a:srgbClr val="CC6600"/>
              </a:solidFill>
            </a:ln>
          </c:spPr>
          <c:marker>
            <c:symbol val="none"/>
          </c:marker>
          <c:cat>
            <c:strRef>
              <c:f>'Emp-Population'!$C$293:$C$536</c:f>
              <c:strCache>
                <c:ptCount val="244"/>
                <c:pt idx="0">
                  <c:v>2000 - Jan</c:v>
                </c:pt>
                <c:pt idx="1">
                  <c:v>2000 - Feb</c:v>
                </c:pt>
                <c:pt idx="2">
                  <c:v>2000 - Mar</c:v>
                </c:pt>
                <c:pt idx="3">
                  <c:v>2000 - Apr</c:v>
                </c:pt>
                <c:pt idx="4">
                  <c:v>2000 - May</c:v>
                </c:pt>
                <c:pt idx="5">
                  <c:v>2000 - Jun</c:v>
                </c:pt>
                <c:pt idx="6">
                  <c:v>2000 - Jul</c:v>
                </c:pt>
                <c:pt idx="7">
                  <c:v>2000 - Aug</c:v>
                </c:pt>
                <c:pt idx="8">
                  <c:v>2000 - Sep</c:v>
                </c:pt>
                <c:pt idx="9">
                  <c:v>2000 - Oct</c:v>
                </c:pt>
                <c:pt idx="10">
                  <c:v>2000 - Nov</c:v>
                </c:pt>
                <c:pt idx="11">
                  <c:v>2000 - Dec</c:v>
                </c:pt>
                <c:pt idx="12">
                  <c:v>2001 - Jan</c:v>
                </c:pt>
                <c:pt idx="13">
                  <c:v>2001 - Feb</c:v>
                </c:pt>
                <c:pt idx="14">
                  <c:v>2001 - Mar</c:v>
                </c:pt>
                <c:pt idx="15">
                  <c:v>2001 - Apr</c:v>
                </c:pt>
                <c:pt idx="16">
                  <c:v>2001 - May</c:v>
                </c:pt>
                <c:pt idx="17">
                  <c:v>2001 - Jun</c:v>
                </c:pt>
                <c:pt idx="18">
                  <c:v>2001 - Jul</c:v>
                </c:pt>
                <c:pt idx="19">
                  <c:v>2001 - Aug</c:v>
                </c:pt>
                <c:pt idx="20">
                  <c:v>2001 - Sep</c:v>
                </c:pt>
                <c:pt idx="21">
                  <c:v>2001 - Oct</c:v>
                </c:pt>
                <c:pt idx="22">
                  <c:v>2001 - Nov</c:v>
                </c:pt>
                <c:pt idx="23">
                  <c:v>2001 - Dec</c:v>
                </c:pt>
                <c:pt idx="24">
                  <c:v>2002 - Jan</c:v>
                </c:pt>
                <c:pt idx="25">
                  <c:v>2002 - Feb</c:v>
                </c:pt>
                <c:pt idx="26">
                  <c:v>2002 - Mar</c:v>
                </c:pt>
                <c:pt idx="27">
                  <c:v>2002 - Apr</c:v>
                </c:pt>
                <c:pt idx="28">
                  <c:v>2002 - May</c:v>
                </c:pt>
                <c:pt idx="29">
                  <c:v>2002 - Jun</c:v>
                </c:pt>
                <c:pt idx="30">
                  <c:v>2002 - Jul</c:v>
                </c:pt>
                <c:pt idx="31">
                  <c:v>2002 - Aug</c:v>
                </c:pt>
                <c:pt idx="32">
                  <c:v>2002 - Sep</c:v>
                </c:pt>
                <c:pt idx="33">
                  <c:v>2002 - Oct</c:v>
                </c:pt>
                <c:pt idx="34">
                  <c:v>2002 - Nov</c:v>
                </c:pt>
                <c:pt idx="35">
                  <c:v>2002 - Dec</c:v>
                </c:pt>
                <c:pt idx="36">
                  <c:v>2003 - Jan</c:v>
                </c:pt>
                <c:pt idx="37">
                  <c:v>2003 - Feb</c:v>
                </c:pt>
                <c:pt idx="38">
                  <c:v>2003 - Mar</c:v>
                </c:pt>
                <c:pt idx="39">
                  <c:v>2003 - Apr</c:v>
                </c:pt>
                <c:pt idx="40">
                  <c:v>2003 - May</c:v>
                </c:pt>
                <c:pt idx="41">
                  <c:v>2003 - Jun</c:v>
                </c:pt>
                <c:pt idx="42">
                  <c:v>2003 - Jul</c:v>
                </c:pt>
                <c:pt idx="43">
                  <c:v>2003 - Aug</c:v>
                </c:pt>
                <c:pt idx="44">
                  <c:v>2003 - Sep</c:v>
                </c:pt>
                <c:pt idx="45">
                  <c:v>2003 - Oct</c:v>
                </c:pt>
                <c:pt idx="46">
                  <c:v>2003 - Nov</c:v>
                </c:pt>
                <c:pt idx="47">
                  <c:v>2003 - Dec</c:v>
                </c:pt>
                <c:pt idx="48">
                  <c:v>2004 - Jan</c:v>
                </c:pt>
                <c:pt idx="49">
                  <c:v>2004 - Feb</c:v>
                </c:pt>
                <c:pt idx="50">
                  <c:v>2004 - Mar</c:v>
                </c:pt>
                <c:pt idx="51">
                  <c:v>2004 - Apr</c:v>
                </c:pt>
                <c:pt idx="52">
                  <c:v>2004 - May</c:v>
                </c:pt>
                <c:pt idx="53">
                  <c:v>2004 - Jun</c:v>
                </c:pt>
                <c:pt idx="54">
                  <c:v>2004 - Jul</c:v>
                </c:pt>
                <c:pt idx="55">
                  <c:v>2004 - Aug</c:v>
                </c:pt>
                <c:pt idx="56">
                  <c:v>2004 - Sep</c:v>
                </c:pt>
                <c:pt idx="57">
                  <c:v>2004 - Oct</c:v>
                </c:pt>
                <c:pt idx="58">
                  <c:v>2004 - Nov</c:v>
                </c:pt>
                <c:pt idx="59">
                  <c:v>2004 - Dec</c:v>
                </c:pt>
                <c:pt idx="60">
                  <c:v>2005 - Jan</c:v>
                </c:pt>
                <c:pt idx="61">
                  <c:v>2005 - Feb</c:v>
                </c:pt>
                <c:pt idx="62">
                  <c:v>2005 - Mar</c:v>
                </c:pt>
                <c:pt idx="63">
                  <c:v>2005 - Apr</c:v>
                </c:pt>
                <c:pt idx="64">
                  <c:v>2005 - May</c:v>
                </c:pt>
                <c:pt idx="65">
                  <c:v>2005 - Jun</c:v>
                </c:pt>
                <c:pt idx="66">
                  <c:v>2005 - Jul</c:v>
                </c:pt>
                <c:pt idx="67">
                  <c:v>2005 - Aug</c:v>
                </c:pt>
                <c:pt idx="68">
                  <c:v>2005 - Sep</c:v>
                </c:pt>
                <c:pt idx="69">
                  <c:v>2005 - Oct</c:v>
                </c:pt>
                <c:pt idx="70">
                  <c:v>2005 - Nov</c:v>
                </c:pt>
                <c:pt idx="71">
                  <c:v>2005 - Dec</c:v>
                </c:pt>
                <c:pt idx="72">
                  <c:v>2006 - Jan</c:v>
                </c:pt>
                <c:pt idx="73">
                  <c:v>2006 - Feb</c:v>
                </c:pt>
                <c:pt idx="74">
                  <c:v>2006 - Mar</c:v>
                </c:pt>
                <c:pt idx="75">
                  <c:v>2006 - Apr</c:v>
                </c:pt>
                <c:pt idx="76">
                  <c:v>2006 - May</c:v>
                </c:pt>
                <c:pt idx="77">
                  <c:v>2006 - Jun</c:v>
                </c:pt>
                <c:pt idx="78">
                  <c:v>2006 - Jul</c:v>
                </c:pt>
                <c:pt idx="79">
                  <c:v>2006 - Aug</c:v>
                </c:pt>
                <c:pt idx="80">
                  <c:v>2006 - Sep</c:v>
                </c:pt>
                <c:pt idx="81">
                  <c:v>2006 - Oct</c:v>
                </c:pt>
                <c:pt idx="82">
                  <c:v>2006 - Nov</c:v>
                </c:pt>
                <c:pt idx="83">
                  <c:v>2006 - Dec</c:v>
                </c:pt>
                <c:pt idx="84">
                  <c:v>2007 - Jan</c:v>
                </c:pt>
                <c:pt idx="85">
                  <c:v>2007 - Feb</c:v>
                </c:pt>
                <c:pt idx="86">
                  <c:v>2007 - Mar</c:v>
                </c:pt>
                <c:pt idx="87">
                  <c:v>2007 - Apr</c:v>
                </c:pt>
                <c:pt idx="88">
                  <c:v>2007 - May</c:v>
                </c:pt>
                <c:pt idx="89">
                  <c:v>2007 - Jun</c:v>
                </c:pt>
                <c:pt idx="90">
                  <c:v>2007 - Jul</c:v>
                </c:pt>
                <c:pt idx="91">
                  <c:v>2007 - Aug</c:v>
                </c:pt>
                <c:pt idx="92">
                  <c:v>2007 - Sep</c:v>
                </c:pt>
                <c:pt idx="93">
                  <c:v>2007 - Oct</c:v>
                </c:pt>
                <c:pt idx="94">
                  <c:v>2007 - Nov</c:v>
                </c:pt>
                <c:pt idx="95">
                  <c:v>2007 - Dec</c:v>
                </c:pt>
                <c:pt idx="96">
                  <c:v>2008 - Jan</c:v>
                </c:pt>
                <c:pt idx="97">
                  <c:v>2008 - Feb</c:v>
                </c:pt>
                <c:pt idx="98">
                  <c:v>2008 - Mar</c:v>
                </c:pt>
                <c:pt idx="99">
                  <c:v>2008 - Apr</c:v>
                </c:pt>
                <c:pt idx="100">
                  <c:v>2008 - May</c:v>
                </c:pt>
                <c:pt idx="101">
                  <c:v>2008 - Jun</c:v>
                </c:pt>
                <c:pt idx="102">
                  <c:v>2008 - Jul</c:v>
                </c:pt>
                <c:pt idx="103">
                  <c:v>2008 - Aug</c:v>
                </c:pt>
                <c:pt idx="104">
                  <c:v>2008 - Sep</c:v>
                </c:pt>
                <c:pt idx="105">
                  <c:v>2008 - Oct</c:v>
                </c:pt>
                <c:pt idx="106">
                  <c:v>2008 - Nov</c:v>
                </c:pt>
                <c:pt idx="107">
                  <c:v>2008 - Dec</c:v>
                </c:pt>
                <c:pt idx="108">
                  <c:v>2009 - Jan</c:v>
                </c:pt>
                <c:pt idx="109">
                  <c:v>2009 - Feb</c:v>
                </c:pt>
                <c:pt idx="110">
                  <c:v>2009 - Mar</c:v>
                </c:pt>
                <c:pt idx="111">
                  <c:v>2009 - Apr</c:v>
                </c:pt>
                <c:pt idx="112">
                  <c:v>2009 - May</c:v>
                </c:pt>
                <c:pt idx="113">
                  <c:v>2009 - Jun</c:v>
                </c:pt>
                <c:pt idx="114">
                  <c:v>2009 - Jul</c:v>
                </c:pt>
                <c:pt idx="115">
                  <c:v>2009 - Aug</c:v>
                </c:pt>
                <c:pt idx="116">
                  <c:v>2009 - Sep</c:v>
                </c:pt>
                <c:pt idx="117">
                  <c:v>2009 - Oct</c:v>
                </c:pt>
                <c:pt idx="118">
                  <c:v>2009 - Nov</c:v>
                </c:pt>
                <c:pt idx="119">
                  <c:v>2009 - Dec</c:v>
                </c:pt>
                <c:pt idx="120">
                  <c:v>2010 - Jan</c:v>
                </c:pt>
                <c:pt idx="121">
                  <c:v>2010 - Feb</c:v>
                </c:pt>
                <c:pt idx="122">
                  <c:v>2010 - Mar</c:v>
                </c:pt>
                <c:pt idx="123">
                  <c:v>2010 - Apr</c:v>
                </c:pt>
                <c:pt idx="124">
                  <c:v>2010 - May</c:v>
                </c:pt>
                <c:pt idx="125">
                  <c:v>2010 - Jun</c:v>
                </c:pt>
                <c:pt idx="126">
                  <c:v>2010 - Jul</c:v>
                </c:pt>
                <c:pt idx="127">
                  <c:v>2010 - Aug</c:v>
                </c:pt>
                <c:pt idx="128">
                  <c:v>2010 - Sep</c:v>
                </c:pt>
                <c:pt idx="129">
                  <c:v>2010 - Oct</c:v>
                </c:pt>
                <c:pt idx="130">
                  <c:v>2010 - Nov</c:v>
                </c:pt>
                <c:pt idx="131">
                  <c:v>2010 - Dec</c:v>
                </c:pt>
                <c:pt idx="132">
                  <c:v>2011 - Jan</c:v>
                </c:pt>
                <c:pt idx="133">
                  <c:v>2011 - Feb</c:v>
                </c:pt>
                <c:pt idx="134">
                  <c:v>2011 - Mar</c:v>
                </c:pt>
                <c:pt idx="135">
                  <c:v>2011 - Apr</c:v>
                </c:pt>
                <c:pt idx="136">
                  <c:v>2011 - May</c:v>
                </c:pt>
                <c:pt idx="137">
                  <c:v>2011 - Jun</c:v>
                </c:pt>
                <c:pt idx="138">
                  <c:v>2011 - Jul</c:v>
                </c:pt>
                <c:pt idx="139">
                  <c:v>2011 - Aug</c:v>
                </c:pt>
                <c:pt idx="140">
                  <c:v>2011 - Sep</c:v>
                </c:pt>
                <c:pt idx="141">
                  <c:v>2011 - Oct</c:v>
                </c:pt>
                <c:pt idx="142">
                  <c:v>2011 - Nov</c:v>
                </c:pt>
                <c:pt idx="143">
                  <c:v>2011 - Dec</c:v>
                </c:pt>
                <c:pt idx="144">
                  <c:v>2012 - Jan</c:v>
                </c:pt>
                <c:pt idx="145">
                  <c:v>2012 - Feb</c:v>
                </c:pt>
                <c:pt idx="146">
                  <c:v>2012 - Mar</c:v>
                </c:pt>
                <c:pt idx="147">
                  <c:v>2012 - Apr</c:v>
                </c:pt>
                <c:pt idx="148">
                  <c:v>2012 - May</c:v>
                </c:pt>
                <c:pt idx="149">
                  <c:v>2012 - Jun</c:v>
                </c:pt>
                <c:pt idx="150">
                  <c:v>2012 - Jul</c:v>
                </c:pt>
                <c:pt idx="151">
                  <c:v>2012 - Aug</c:v>
                </c:pt>
                <c:pt idx="152">
                  <c:v>2012 - Sep</c:v>
                </c:pt>
                <c:pt idx="153">
                  <c:v>2012 - Oct</c:v>
                </c:pt>
                <c:pt idx="154">
                  <c:v>2012 - Nov</c:v>
                </c:pt>
                <c:pt idx="155">
                  <c:v>2012 - Dec</c:v>
                </c:pt>
                <c:pt idx="156">
                  <c:v>2013 - Jan</c:v>
                </c:pt>
                <c:pt idx="157">
                  <c:v>2013 - Feb</c:v>
                </c:pt>
                <c:pt idx="158">
                  <c:v>2013 - Mar</c:v>
                </c:pt>
                <c:pt idx="159">
                  <c:v>2013 - Apr</c:v>
                </c:pt>
                <c:pt idx="160">
                  <c:v>2013 - May</c:v>
                </c:pt>
                <c:pt idx="161">
                  <c:v>2013 - Jun</c:v>
                </c:pt>
                <c:pt idx="162">
                  <c:v>2013 - Jul</c:v>
                </c:pt>
                <c:pt idx="163">
                  <c:v>2013 - Aug</c:v>
                </c:pt>
                <c:pt idx="164">
                  <c:v>2013 - Sep</c:v>
                </c:pt>
                <c:pt idx="165">
                  <c:v>2013 - Oct</c:v>
                </c:pt>
                <c:pt idx="166">
                  <c:v>2013 - Nov</c:v>
                </c:pt>
                <c:pt idx="167">
                  <c:v>2013 - Dec</c:v>
                </c:pt>
                <c:pt idx="168">
                  <c:v>2014 - Jan</c:v>
                </c:pt>
                <c:pt idx="169">
                  <c:v>2014 - Feb</c:v>
                </c:pt>
                <c:pt idx="170">
                  <c:v>2014 - Mar</c:v>
                </c:pt>
                <c:pt idx="171">
                  <c:v>2014 - Apr</c:v>
                </c:pt>
                <c:pt idx="172">
                  <c:v>2014 - May</c:v>
                </c:pt>
                <c:pt idx="173">
                  <c:v>2014 - Jun</c:v>
                </c:pt>
                <c:pt idx="174">
                  <c:v>2014 - Jul</c:v>
                </c:pt>
                <c:pt idx="175">
                  <c:v>2014 - Aug</c:v>
                </c:pt>
                <c:pt idx="176">
                  <c:v>2014 - Sep</c:v>
                </c:pt>
                <c:pt idx="177">
                  <c:v>2014 - Oct</c:v>
                </c:pt>
                <c:pt idx="178">
                  <c:v>2014 - Nov</c:v>
                </c:pt>
                <c:pt idx="179">
                  <c:v>2014 - Dec</c:v>
                </c:pt>
                <c:pt idx="180">
                  <c:v>2015 - Jan</c:v>
                </c:pt>
                <c:pt idx="181">
                  <c:v>2015 - Feb</c:v>
                </c:pt>
                <c:pt idx="182">
                  <c:v>2015 - Mar</c:v>
                </c:pt>
                <c:pt idx="183">
                  <c:v>2015 - Apr</c:v>
                </c:pt>
                <c:pt idx="184">
                  <c:v>2015 - May</c:v>
                </c:pt>
                <c:pt idx="185">
                  <c:v>2015 - Jun</c:v>
                </c:pt>
                <c:pt idx="186">
                  <c:v>2015 - Jul</c:v>
                </c:pt>
                <c:pt idx="187">
                  <c:v>2015 - Aug</c:v>
                </c:pt>
                <c:pt idx="188">
                  <c:v>2015 - Sep</c:v>
                </c:pt>
                <c:pt idx="189">
                  <c:v>2015 - Oct</c:v>
                </c:pt>
                <c:pt idx="190">
                  <c:v>2015 - Nov</c:v>
                </c:pt>
                <c:pt idx="191">
                  <c:v>2015 - Dec</c:v>
                </c:pt>
                <c:pt idx="192">
                  <c:v>2016 - Jan</c:v>
                </c:pt>
                <c:pt idx="193">
                  <c:v>2016 - Feb</c:v>
                </c:pt>
                <c:pt idx="194">
                  <c:v>2016 - Mar</c:v>
                </c:pt>
                <c:pt idx="195">
                  <c:v>2016 - Apr</c:v>
                </c:pt>
                <c:pt idx="196">
                  <c:v>2016 - May</c:v>
                </c:pt>
                <c:pt idx="197">
                  <c:v>2016 - Jun</c:v>
                </c:pt>
                <c:pt idx="198">
                  <c:v>2016 - Jul</c:v>
                </c:pt>
                <c:pt idx="199">
                  <c:v>2016 - Aug</c:v>
                </c:pt>
                <c:pt idx="200">
                  <c:v>2016 - Sep</c:v>
                </c:pt>
                <c:pt idx="201">
                  <c:v>2016 - Oct</c:v>
                </c:pt>
                <c:pt idx="202">
                  <c:v>2016 - Nov</c:v>
                </c:pt>
                <c:pt idx="203">
                  <c:v>2016 - Dec</c:v>
                </c:pt>
                <c:pt idx="204">
                  <c:v>2017 - Jan</c:v>
                </c:pt>
                <c:pt idx="205">
                  <c:v>2017 - Feb</c:v>
                </c:pt>
                <c:pt idx="206">
                  <c:v>2017 - Mar</c:v>
                </c:pt>
                <c:pt idx="207">
                  <c:v>2017 - Apr</c:v>
                </c:pt>
                <c:pt idx="208">
                  <c:v>2017 - May</c:v>
                </c:pt>
                <c:pt idx="209">
                  <c:v>2017 - Jun</c:v>
                </c:pt>
                <c:pt idx="210">
                  <c:v>2017 - Jul</c:v>
                </c:pt>
                <c:pt idx="211">
                  <c:v>2017 - Aug</c:v>
                </c:pt>
                <c:pt idx="212">
                  <c:v>2017 - Sep</c:v>
                </c:pt>
                <c:pt idx="213">
                  <c:v>2017 - Oct</c:v>
                </c:pt>
                <c:pt idx="214">
                  <c:v>2017 - Nov</c:v>
                </c:pt>
                <c:pt idx="215">
                  <c:v>2017 - Dec</c:v>
                </c:pt>
                <c:pt idx="216">
                  <c:v>2018 - Jan</c:v>
                </c:pt>
                <c:pt idx="217">
                  <c:v>2018 - Feb</c:v>
                </c:pt>
                <c:pt idx="218">
                  <c:v>2018 - Mar</c:v>
                </c:pt>
                <c:pt idx="219">
                  <c:v>2018 - Apr</c:v>
                </c:pt>
                <c:pt idx="220">
                  <c:v>2018 - May</c:v>
                </c:pt>
                <c:pt idx="221">
                  <c:v>2018 - Jun</c:v>
                </c:pt>
                <c:pt idx="222">
                  <c:v>2018 - Jul</c:v>
                </c:pt>
                <c:pt idx="223">
                  <c:v>2018 - Aug</c:v>
                </c:pt>
                <c:pt idx="224">
                  <c:v>2018 - Sep</c:v>
                </c:pt>
                <c:pt idx="225">
                  <c:v>2018 - Oct</c:v>
                </c:pt>
                <c:pt idx="226">
                  <c:v>2018 - Nov</c:v>
                </c:pt>
                <c:pt idx="227">
                  <c:v>2018- Dec</c:v>
                </c:pt>
                <c:pt idx="228">
                  <c:v>2019 - Jan</c:v>
                </c:pt>
                <c:pt idx="229">
                  <c:v>2019 - Feb</c:v>
                </c:pt>
                <c:pt idx="230">
                  <c:v>2019 - Mar</c:v>
                </c:pt>
                <c:pt idx="231">
                  <c:v>2019 - Apr</c:v>
                </c:pt>
                <c:pt idx="232">
                  <c:v>2019 - May</c:v>
                </c:pt>
                <c:pt idx="233">
                  <c:v>2019 - Jun</c:v>
                </c:pt>
                <c:pt idx="234">
                  <c:v>2019 - Jul</c:v>
                </c:pt>
                <c:pt idx="235">
                  <c:v>2019 - Aug</c:v>
                </c:pt>
                <c:pt idx="236">
                  <c:v>2019 - Sep</c:v>
                </c:pt>
                <c:pt idx="237">
                  <c:v>2019 - Oct</c:v>
                </c:pt>
                <c:pt idx="238">
                  <c:v>2019 - Nov</c:v>
                </c:pt>
                <c:pt idx="239">
                  <c:v>2019 - Dec</c:v>
                </c:pt>
                <c:pt idx="240">
                  <c:v>2020 - Jan</c:v>
                </c:pt>
                <c:pt idx="241">
                  <c:v>2020 - Feb</c:v>
                </c:pt>
                <c:pt idx="242">
                  <c:v>2020 - Mar</c:v>
                </c:pt>
                <c:pt idx="243">
                  <c:v>2020 - Apr</c:v>
                </c:pt>
              </c:strCache>
            </c:strRef>
          </c:cat>
          <c:val>
            <c:numRef>
              <c:f>'Emp-Population'!$D$293:$D$536</c:f>
              <c:numCache>
                <c:formatCode>0.0%</c:formatCode>
                <c:ptCount val="244"/>
                <c:pt idx="0">
                  <c:v>0.65900000000000003</c:v>
                </c:pt>
                <c:pt idx="1">
                  <c:v>0.65799999999999992</c:v>
                </c:pt>
                <c:pt idx="2">
                  <c:v>0.65700000000000003</c:v>
                </c:pt>
                <c:pt idx="3">
                  <c:v>0.65500000000000003</c:v>
                </c:pt>
                <c:pt idx="4">
                  <c:v>0.65300000000000002</c:v>
                </c:pt>
                <c:pt idx="5">
                  <c:v>0.65099999999999991</c:v>
                </c:pt>
                <c:pt idx="6">
                  <c:v>0.64800000000000002</c:v>
                </c:pt>
                <c:pt idx="7">
                  <c:v>0.64599999999999991</c:v>
                </c:pt>
                <c:pt idx="8">
                  <c:v>0.64400000000000002</c:v>
                </c:pt>
                <c:pt idx="9">
                  <c:v>0.64300000000000002</c:v>
                </c:pt>
                <c:pt idx="10">
                  <c:v>0.64200000000000002</c:v>
                </c:pt>
                <c:pt idx="11">
                  <c:v>0.6409999999999999</c:v>
                </c:pt>
                <c:pt idx="12">
                  <c:v>0.63900000000000001</c:v>
                </c:pt>
                <c:pt idx="13">
                  <c:v>0.63700000000000001</c:v>
                </c:pt>
                <c:pt idx="14">
                  <c:v>0.63500000000000001</c:v>
                </c:pt>
                <c:pt idx="15">
                  <c:v>0.63300000000000001</c:v>
                </c:pt>
                <c:pt idx="16">
                  <c:v>0.63100000000000001</c:v>
                </c:pt>
                <c:pt idx="17">
                  <c:v>0.629</c:v>
                </c:pt>
                <c:pt idx="18">
                  <c:v>0.626</c:v>
                </c:pt>
                <c:pt idx="19">
                  <c:v>0.624</c:v>
                </c:pt>
                <c:pt idx="20">
                  <c:v>0.622</c:v>
                </c:pt>
                <c:pt idx="21">
                  <c:v>0.621</c:v>
                </c:pt>
                <c:pt idx="22">
                  <c:v>0.61899999999999999</c:v>
                </c:pt>
                <c:pt idx="23">
                  <c:v>0.61899999999999999</c:v>
                </c:pt>
                <c:pt idx="24">
                  <c:v>0.61799999999999999</c:v>
                </c:pt>
                <c:pt idx="25">
                  <c:v>0.61799999999999999</c:v>
                </c:pt>
                <c:pt idx="26">
                  <c:v>0.61899999999999999</c:v>
                </c:pt>
                <c:pt idx="27">
                  <c:v>0.61899999999999999</c:v>
                </c:pt>
                <c:pt idx="28">
                  <c:v>0.62</c:v>
                </c:pt>
                <c:pt idx="29">
                  <c:v>0.621</c:v>
                </c:pt>
                <c:pt idx="30">
                  <c:v>0.622</c:v>
                </c:pt>
                <c:pt idx="31">
                  <c:v>0.622</c:v>
                </c:pt>
                <c:pt idx="32">
                  <c:v>0.623</c:v>
                </c:pt>
                <c:pt idx="33">
                  <c:v>0.622</c:v>
                </c:pt>
                <c:pt idx="34">
                  <c:v>0.621</c:v>
                </c:pt>
                <c:pt idx="35">
                  <c:v>0.621</c:v>
                </c:pt>
                <c:pt idx="36">
                  <c:v>0.62</c:v>
                </c:pt>
                <c:pt idx="37">
                  <c:v>0.61899999999999999</c:v>
                </c:pt>
                <c:pt idx="38">
                  <c:v>0.61899999999999999</c:v>
                </c:pt>
                <c:pt idx="39">
                  <c:v>0.61899999999999999</c:v>
                </c:pt>
                <c:pt idx="40">
                  <c:v>0.61899999999999999</c:v>
                </c:pt>
                <c:pt idx="41">
                  <c:v>0.61899999999999999</c:v>
                </c:pt>
                <c:pt idx="42">
                  <c:v>0.62</c:v>
                </c:pt>
                <c:pt idx="43">
                  <c:v>0.621</c:v>
                </c:pt>
                <c:pt idx="44">
                  <c:v>0.622</c:v>
                </c:pt>
                <c:pt idx="45">
                  <c:v>0.623</c:v>
                </c:pt>
                <c:pt idx="46">
                  <c:v>0.625</c:v>
                </c:pt>
                <c:pt idx="47">
                  <c:v>0.626</c:v>
                </c:pt>
                <c:pt idx="48">
                  <c:v>0.628</c:v>
                </c:pt>
                <c:pt idx="49">
                  <c:v>0.629</c:v>
                </c:pt>
                <c:pt idx="50">
                  <c:v>0.63</c:v>
                </c:pt>
                <c:pt idx="51">
                  <c:v>0.63100000000000001</c:v>
                </c:pt>
                <c:pt idx="52">
                  <c:v>0.63200000000000001</c:v>
                </c:pt>
                <c:pt idx="53">
                  <c:v>0.63300000000000001</c:v>
                </c:pt>
                <c:pt idx="54">
                  <c:v>0.63300000000000001</c:v>
                </c:pt>
                <c:pt idx="55">
                  <c:v>0.63400000000000001</c:v>
                </c:pt>
                <c:pt idx="56">
                  <c:v>0.63400000000000001</c:v>
                </c:pt>
                <c:pt idx="57">
                  <c:v>0.63500000000000001</c:v>
                </c:pt>
                <c:pt idx="58">
                  <c:v>0.63500000000000001</c:v>
                </c:pt>
                <c:pt idx="59">
                  <c:v>0.63600000000000001</c:v>
                </c:pt>
                <c:pt idx="60">
                  <c:v>0.63600000000000001</c:v>
                </c:pt>
                <c:pt idx="61">
                  <c:v>0.63700000000000001</c:v>
                </c:pt>
                <c:pt idx="62">
                  <c:v>0.63800000000000001</c:v>
                </c:pt>
                <c:pt idx="63">
                  <c:v>0.63900000000000001</c:v>
                </c:pt>
                <c:pt idx="64">
                  <c:v>0.64</c:v>
                </c:pt>
                <c:pt idx="65">
                  <c:v>0.6409999999999999</c:v>
                </c:pt>
                <c:pt idx="66">
                  <c:v>0.64200000000000002</c:v>
                </c:pt>
                <c:pt idx="67">
                  <c:v>0.64200000000000002</c:v>
                </c:pt>
                <c:pt idx="68">
                  <c:v>0.64200000000000002</c:v>
                </c:pt>
                <c:pt idx="69">
                  <c:v>0.6409999999999999</c:v>
                </c:pt>
                <c:pt idx="70">
                  <c:v>0.6409999999999999</c:v>
                </c:pt>
                <c:pt idx="71">
                  <c:v>0.6409999999999999</c:v>
                </c:pt>
                <c:pt idx="72">
                  <c:v>0.64200000000000002</c:v>
                </c:pt>
                <c:pt idx="73">
                  <c:v>0.64200000000000002</c:v>
                </c:pt>
                <c:pt idx="74">
                  <c:v>0.64200000000000002</c:v>
                </c:pt>
                <c:pt idx="75">
                  <c:v>0.64200000000000002</c:v>
                </c:pt>
                <c:pt idx="76">
                  <c:v>0.64200000000000002</c:v>
                </c:pt>
                <c:pt idx="77">
                  <c:v>0.64200000000000002</c:v>
                </c:pt>
                <c:pt idx="78">
                  <c:v>0.6409999999999999</c:v>
                </c:pt>
                <c:pt idx="79">
                  <c:v>0.6409999999999999</c:v>
                </c:pt>
                <c:pt idx="80">
                  <c:v>0.64200000000000002</c:v>
                </c:pt>
                <c:pt idx="81">
                  <c:v>0.64200000000000002</c:v>
                </c:pt>
                <c:pt idx="82">
                  <c:v>0.64300000000000002</c:v>
                </c:pt>
                <c:pt idx="83">
                  <c:v>0.64400000000000002</c:v>
                </c:pt>
                <c:pt idx="84">
                  <c:v>0.64500000000000002</c:v>
                </c:pt>
                <c:pt idx="85">
                  <c:v>0.64599999999999991</c:v>
                </c:pt>
                <c:pt idx="86">
                  <c:v>0.64599999999999991</c:v>
                </c:pt>
                <c:pt idx="87">
                  <c:v>0.64700000000000002</c:v>
                </c:pt>
                <c:pt idx="88">
                  <c:v>0.64700000000000002</c:v>
                </c:pt>
                <c:pt idx="89">
                  <c:v>0.64800000000000002</c:v>
                </c:pt>
                <c:pt idx="90">
                  <c:v>0.64800000000000002</c:v>
                </c:pt>
                <c:pt idx="91">
                  <c:v>0.64900000000000002</c:v>
                </c:pt>
                <c:pt idx="92">
                  <c:v>0.64900000000000002</c:v>
                </c:pt>
                <c:pt idx="93">
                  <c:v>0.65</c:v>
                </c:pt>
                <c:pt idx="94">
                  <c:v>0.65</c:v>
                </c:pt>
                <c:pt idx="95">
                  <c:v>0.65099999999999991</c:v>
                </c:pt>
                <c:pt idx="96">
                  <c:v>0.65099999999999991</c:v>
                </c:pt>
                <c:pt idx="97">
                  <c:v>0.65099999999999991</c:v>
                </c:pt>
                <c:pt idx="98">
                  <c:v>0.65</c:v>
                </c:pt>
                <c:pt idx="99">
                  <c:v>0.64900000000000002</c:v>
                </c:pt>
                <c:pt idx="100">
                  <c:v>0.64800000000000002</c:v>
                </c:pt>
                <c:pt idx="101">
                  <c:v>0.64800000000000002</c:v>
                </c:pt>
                <c:pt idx="102">
                  <c:v>0.64700000000000002</c:v>
                </c:pt>
                <c:pt idx="103">
                  <c:v>0.64599999999999991</c:v>
                </c:pt>
                <c:pt idx="104">
                  <c:v>0.64500000000000002</c:v>
                </c:pt>
                <c:pt idx="105">
                  <c:v>0.64400000000000002</c:v>
                </c:pt>
                <c:pt idx="106">
                  <c:v>0.6409999999999999</c:v>
                </c:pt>
                <c:pt idx="107">
                  <c:v>0.63900000000000001</c:v>
                </c:pt>
                <c:pt idx="108">
                  <c:v>0.63500000000000001</c:v>
                </c:pt>
                <c:pt idx="109">
                  <c:v>0.63200000000000001</c:v>
                </c:pt>
                <c:pt idx="110">
                  <c:v>0.629</c:v>
                </c:pt>
                <c:pt idx="111">
                  <c:v>0.626</c:v>
                </c:pt>
                <c:pt idx="112">
                  <c:v>0.624</c:v>
                </c:pt>
                <c:pt idx="113">
                  <c:v>0.622</c:v>
                </c:pt>
                <c:pt idx="114">
                  <c:v>0.62</c:v>
                </c:pt>
                <c:pt idx="115">
                  <c:v>0.61799999999999999</c:v>
                </c:pt>
                <c:pt idx="116">
                  <c:v>0.61499999999999999</c:v>
                </c:pt>
                <c:pt idx="117">
                  <c:v>0.61199999999999999</c:v>
                </c:pt>
                <c:pt idx="118">
                  <c:v>0.60899999999999999</c:v>
                </c:pt>
                <c:pt idx="119">
                  <c:v>0.60699999999999998</c:v>
                </c:pt>
                <c:pt idx="120">
                  <c:v>0.60599999999999998</c:v>
                </c:pt>
                <c:pt idx="121">
                  <c:v>0.60599999999999998</c:v>
                </c:pt>
                <c:pt idx="122">
                  <c:v>0.60499999999999998</c:v>
                </c:pt>
                <c:pt idx="123">
                  <c:v>0.60499999999999998</c:v>
                </c:pt>
                <c:pt idx="124">
                  <c:v>0.60499999999999998</c:v>
                </c:pt>
                <c:pt idx="125">
                  <c:v>0.60399999999999998</c:v>
                </c:pt>
                <c:pt idx="126">
                  <c:v>0.60299999999999998</c:v>
                </c:pt>
                <c:pt idx="127">
                  <c:v>0.60199999999999998</c:v>
                </c:pt>
                <c:pt idx="128">
                  <c:v>0.6</c:v>
                </c:pt>
                <c:pt idx="129">
                  <c:v>0.59899999999999998</c:v>
                </c:pt>
                <c:pt idx="130">
                  <c:v>0.59699999999999998</c:v>
                </c:pt>
                <c:pt idx="131">
                  <c:v>0.59599999999999997</c:v>
                </c:pt>
                <c:pt idx="132">
                  <c:v>0.59399999999999997</c:v>
                </c:pt>
                <c:pt idx="133">
                  <c:v>0.59299999999999997</c:v>
                </c:pt>
                <c:pt idx="134">
                  <c:v>0.59200000000000008</c:v>
                </c:pt>
                <c:pt idx="135">
                  <c:v>0.59200000000000008</c:v>
                </c:pt>
                <c:pt idx="136">
                  <c:v>0.59099999999999997</c:v>
                </c:pt>
                <c:pt idx="137">
                  <c:v>0.59</c:v>
                </c:pt>
                <c:pt idx="138">
                  <c:v>0.59</c:v>
                </c:pt>
                <c:pt idx="139">
                  <c:v>0.59</c:v>
                </c:pt>
                <c:pt idx="140">
                  <c:v>0.59</c:v>
                </c:pt>
                <c:pt idx="141">
                  <c:v>0.59099999999999997</c:v>
                </c:pt>
                <c:pt idx="142">
                  <c:v>0.59099999999999997</c:v>
                </c:pt>
                <c:pt idx="143">
                  <c:v>0.59200000000000008</c:v>
                </c:pt>
                <c:pt idx="144">
                  <c:v>0.59299999999999997</c:v>
                </c:pt>
                <c:pt idx="145">
                  <c:v>0.59299999999999997</c:v>
                </c:pt>
                <c:pt idx="146">
                  <c:v>0.59399999999999997</c:v>
                </c:pt>
                <c:pt idx="147">
                  <c:v>0.59299999999999997</c:v>
                </c:pt>
                <c:pt idx="148">
                  <c:v>0.59299999999999997</c:v>
                </c:pt>
                <c:pt idx="149">
                  <c:v>0.59200000000000008</c:v>
                </c:pt>
                <c:pt idx="150">
                  <c:v>0.59200000000000008</c:v>
                </c:pt>
                <c:pt idx="151">
                  <c:v>0.59200000000000008</c:v>
                </c:pt>
                <c:pt idx="152">
                  <c:v>0.59299999999999997</c:v>
                </c:pt>
                <c:pt idx="153">
                  <c:v>0.59299999999999997</c:v>
                </c:pt>
                <c:pt idx="154">
                  <c:v>0.59299999999999997</c:v>
                </c:pt>
                <c:pt idx="155">
                  <c:v>0.59299999999999997</c:v>
                </c:pt>
                <c:pt idx="156">
                  <c:v>0.59299999999999997</c:v>
                </c:pt>
                <c:pt idx="157">
                  <c:v>0.59299999999999997</c:v>
                </c:pt>
                <c:pt idx="158">
                  <c:v>0.59200000000000008</c:v>
                </c:pt>
                <c:pt idx="159">
                  <c:v>0.59200000000000008</c:v>
                </c:pt>
                <c:pt idx="160">
                  <c:v>0.59200000000000008</c:v>
                </c:pt>
                <c:pt idx="161">
                  <c:v>0.59200000000000008</c:v>
                </c:pt>
                <c:pt idx="162">
                  <c:v>0.59200000000000008</c:v>
                </c:pt>
                <c:pt idx="163">
                  <c:v>0.59200000000000008</c:v>
                </c:pt>
                <c:pt idx="164">
                  <c:v>0.59200000000000008</c:v>
                </c:pt>
                <c:pt idx="165">
                  <c:v>0.59099999999999997</c:v>
                </c:pt>
                <c:pt idx="166">
                  <c:v>0.59099999999999997</c:v>
                </c:pt>
                <c:pt idx="167">
                  <c:v>0.59099999999999997</c:v>
                </c:pt>
                <c:pt idx="168">
                  <c:v>0.59099999999999997</c:v>
                </c:pt>
                <c:pt idx="169">
                  <c:v>0.59099999999999997</c:v>
                </c:pt>
                <c:pt idx="170">
                  <c:v>0.59200000000000008</c:v>
                </c:pt>
                <c:pt idx="171">
                  <c:v>0.59200000000000008</c:v>
                </c:pt>
                <c:pt idx="172">
                  <c:v>0.59200000000000008</c:v>
                </c:pt>
                <c:pt idx="173">
                  <c:v>0.59299999999999997</c:v>
                </c:pt>
                <c:pt idx="174">
                  <c:v>0.59399999999999997</c:v>
                </c:pt>
                <c:pt idx="175">
                  <c:v>0.59499999999999997</c:v>
                </c:pt>
                <c:pt idx="176">
                  <c:v>0.59499999999999997</c:v>
                </c:pt>
                <c:pt idx="177">
                  <c:v>0.59599999999999997</c:v>
                </c:pt>
                <c:pt idx="178">
                  <c:v>0.59599999999999997</c:v>
                </c:pt>
                <c:pt idx="179">
                  <c:v>0.59599999999999997</c:v>
                </c:pt>
                <c:pt idx="180">
                  <c:v>0.59699999999999998</c:v>
                </c:pt>
                <c:pt idx="181">
                  <c:v>0.59699999999999998</c:v>
                </c:pt>
                <c:pt idx="182">
                  <c:v>0.59699999999999998</c:v>
                </c:pt>
                <c:pt idx="183">
                  <c:v>0.59699999999999998</c:v>
                </c:pt>
                <c:pt idx="184">
                  <c:v>0.59699999999999998</c:v>
                </c:pt>
                <c:pt idx="185">
                  <c:v>0.59699999999999998</c:v>
                </c:pt>
                <c:pt idx="186">
                  <c:v>0.59599999999999997</c:v>
                </c:pt>
                <c:pt idx="187">
                  <c:v>0.59599999999999997</c:v>
                </c:pt>
                <c:pt idx="188">
                  <c:v>0.59599999999999997</c:v>
                </c:pt>
                <c:pt idx="189">
                  <c:v>0.59599999999999997</c:v>
                </c:pt>
                <c:pt idx="190">
                  <c:v>0.59699999999999998</c:v>
                </c:pt>
                <c:pt idx="191">
                  <c:v>0.59799999999999998</c:v>
                </c:pt>
                <c:pt idx="192">
                  <c:v>0.59899999999999998</c:v>
                </c:pt>
                <c:pt idx="193">
                  <c:v>0.6</c:v>
                </c:pt>
                <c:pt idx="194">
                  <c:v>0.60099999999999998</c:v>
                </c:pt>
                <c:pt idx="195">
                  <c:v>0.60199999999999998</c:v>
                </c:pt>
                <c:pt idx="196">
                  <c:v>0.60199999999999998</c:v>
                </c:pt>
                <c:pt idx="197">
                  <c:v>0.60299999999999998</c:v>
                </c:pt>
                <c:pt idx="198">
                  <c:v>0.60299999999999998</c:v>
                </c:pt>
                <c:pt idx="199">
                  <c:v>0.60299999999999998</c:v>
                </c:pt>
                <c:pt idx="200">
                  <c:v>0.60399999999999998</c:v>
                </c:pt>
                <c:pt idx="201">
                  <c:v>0.60399999999999998</c:v>
                </c:pt>
                <c:pt idx="202">
                  <c:v>0.60499999999999998</c:v>
                </c:pt>
                <c:pt idx="203">
                  <c:v>0.60499999999999998</c:v>
                </c:pt>
                <c:pt idx="204">
                  <c:v>0.60599999999999998</c:v>
                </c:pt>
                <c:pt idx="205">
                  <c:v>0.60599999999999998</c:v>
                </c:pt>
                <c:pt idx="206">
                  <c:v>0.60699999999999998</c:v>
                </c:pt>
                <c:pt idx="207">
                  <c:v>0.60799999999999998</c:v>
                </c:pt>
                <c:pt idx="208">
                  <c:v>0.60799999999999998</c:v>
                </c:pt>
                <c:pt idx="209">
                  <c:v>0.60899999999999999</c:v>
                </c:pt>
                <c:pt idx="210">
                  <c:v>0.60899999999999999</c:v>
                </c:pt>
                <c:pt idx="211">
                  <c:v>0.60899999999999999</c:v>
                </c:pt>
                <c:pt idx="212">
                  <c:v>0.60899999999999999</c:v>
                </c:pt>
                <c:pt idx="213">
                  <c:v>0.60899999999999999</c:v>
                </c:pt>
                <c:pt idx="214">
                  <c:v>0.60899999999999999</c:v>
                </c:pt>
                <c:pt idx="215">
                  <c:v>0.60899999999999999</c:v>
                </c:pt>
                <c:pt idx="216">
                  <c:v>0.60899999999999999</c:v>
                </c:pt>
                <c:pt idx="217">
                  <c:v>0.61</c:v>
                </c:pt>
                <c:pt idx="218">
                  <c:v>0.61099999999999999</c:v>
                </c:pt>
                <c:pt idx="219">
                  <c:v>0.61199999999999999</c:v>
                </c:pt>
                <c:pt idx="220">
                  <c:v>0.61199999999999999</c:v>
                </c:pt>
                <c:pt idx="221">
                  <c:v>0.61199999999999999</c:v>
                </c:pt>
                <c:pt idx="222">
                  <c:v>0.61299999999999999</c:v>
                </c:pt>
                <c:pt idx="223">
                  <c:v>0.61399999999999999</c:v>
                </c:pt>
                <c:pt idx="224">
                  <c:v>0.61399999999999999</c:v>
                </c:pt>
                <c:pt idx="225">
                  <c:v>0.61499999999999999</c:v>
                </c:pt>
                <c:pt idx="226">
                  <c:v>0.61599999999999999</c:v>
                </c:pt>
                <c:pt idx="227">
                  <c:v>0.61699999999999999</c:v>
                </c:pt>
                <c:pt idx="228">
                  <c:v>0.61799999999999999</c:v>
                </c:pt>
                <c:pt idx="229">
                  <c:v>0.61799999999999999</c:v>
                </c:pt>
                <c:pt idx="230">
                  <c:v>0.61899999999999999</c:v>
                </c:pt>
                <c:pt idx="231">
                  <c:v>0.61899999999999999</c:v>
                </c:pt>
                <c:pt idx="232">
                  <c:v>0.62</c:v>
                </c:pt>
                <c:pt idx="233">
                  <c:v>0.622</c:v>
                </c:pt>
                <c:pt idx="234">
                  <c:v>0.623</c:v>
                </c:pt>
                <c:pt idx="235">
                  <c:v>0.625</c:v>
                </c:pt>
                <c:pt idx="236">
                  <c:v>0.626</c:v>
                </c:pt>
                <c:pt idx="237">
                  <c:v>0.626</c:v>
                </c:pt>
                <c:pt idx="238">
                  <c:v>0.626</c:v>
                </c:pt>
                <c:pt idx="239">
                  <c:v>0.625</c:v>
                </c:pt>
                <c:pt idx="240">
                  <c:v>0.626</c:v>
                </c:pt>
                <c:pt idx="241">
                  <c:v>0.628</c:v>
                </c:pt>
                <c:pt idx="242">
                  <c:v>0.60699999999999998</c:v>
                </c:pt>
                <c:pt idx="243">
                  <c:v>0.55000000000000004</c:v>
                </c:pt>
              </c:numCache>
            </c:numRef>
          </c:val>
          <c:smooth val="0"/>
          <c:extLst>
            <c:ext xmlns:c16="http://schemas.microsoft.com/office/drawing/2014/chart" uri="{C3380CC4-5D6E-409C-BE32-E72D297353CC}">
              <c16:uniqueId val="{00000001-9BD3-4472-8998-649A9E90811C}"/>
            </c:ext>
          </c:extLst>
        </c:ser>
        <c:ser>
          <c:idx val="1"/>
          <c:order val="1"/>
          <c:tx>
            <c:v>U.S.</c:v>
          </c:tx>
          <c:spPr>
            <a:ln w="28575">
              <a:solidFill>
                <a:srgbClr val="003366"/>
              </a:solidFill>
            </a:ln>
          </c:spPr>
          <c:marker>
            <c:symbol val="none"/>
          </c:marker>
          <c:cat>
            <c:strRef>
              <c:f>'Emp-Population'!$C$293:$C$536</c:f>
              <c:strCache>
                <c:ptCount val="244"/>
                <c:pt idx="0">
                  <c:v>2000 - Jan</c:v>
                </c:pt>
                <c:pt idx="1">
                  <c:v>2000 - Feb</c:v>
                </c:pt>
                <c:pt idx="2">
                  <c:v>2000 - Mar</c:v>
                </c:pt>
                <c:pt idx="3">
                  <c:v>2000 - Apr</c:v>
                </c:pt>
                <c:pt idx="4">
                  <c:v>2000 - May</c:v>
                </c:pt>
                <c:pt idx="5">
                  <c:v>2000 - Jun</c:v>
                </c:pt>
                <c:pt idx="6">
                  <c:v>2000 - Jul</c:v>
                </c:pt>
                <c:pt idx="7">
                  <c:v>2000 - Aug</c:v>
                </c:pt>
                <c:pt idx="8">
                  <c:v>2000 - Sep</c:v>
                </c:pt>
                <c:pt idx="9">
                  <c:v>2000 - Oct</c:v>
                </c:pt>
                <c:pt idx="10">
                  <c:v>2000 - Nov</c:v>
                </c:pt>
                <c:pt idx="11">
                  <c:v>2000 - Dec</c:v>
                </c:pt>
                <c:pt idx="12">
                  <c:v>2001 - Jan</c:v>
                </c:pt>
                <c:pt idx="13">
                  <c:v>2001 - Feb</c:v>
                </c:pt>
                <c:pt idx="14">
                  <c:v>2001 - Mar</c:v>
                </c:pt>
                <c:pt idx="15">
                  <c:v>2001 - Apr</c:v>
                </c:pt>
                <c:pt idx="16">
                  <c:v>2001 - May</c:v>
                </c:pt>
                <c:pt idx="17">
                  <c:v>2001 - Jun</c:v>
                </c:pt>
                <c:pt idx="18">
                  <c:v>2001 - Jul</c:v>
                </c:pt>
                <c:pt idx="19">
                  <c:v>2001 - Aug</c:v>
                </c:pt>
                <c:pt idx="20">
                  <c:v>2001 - Sep</c:v>
                </c:pt>
                <c:pt idx="21">
                  <c:v>2001 - Oct</c:v>
                </c:pt>
                <c:pt idx="22">
                  <c:v>2001 - Nov</c:v>
                </c:pt>
                <c:pt idx="23">
                  <c:v>2001 - Dec</c:v>
                </c:pt>
                <c:pt idx="24">
                  <c:v>2002 - Jan</c:v>
                </c:pt>
                <c:pt idx="25">
                  <c:v>2002 - Feb</c:v>
                </c:pt>
                <c:pt idx="26">
                  <c:v>2002 - Mar</c:v>
                </c:pt>
                <c:pt idx="27">
                  <c:v>2002 - Apr</c:v>
                </c:pt>
                <c:pt idx="28">
                  <c:v>2002 - May</c:v>
                </c:pt>
                <c:pt idx="29">
                  <c:v>2002 - Jun</c:v>
                </c:pt>
                <c:pt idx="30">
                  <c:v>2002 - Jul</c:v>
                </c:pt>
                <c:pt idx="31">
                  <c:v>2002 - Aug</c:v>
                </c:pt>
                <c:pt idx="32">
                  <c:v>2002 - Sep</c:v>
                </c:pt>
                <c:pt idx="33">
                  <c:v>2002 - Oct</c:v>
                </c:pt>
                <c:pt idx="34">
                  <c:v>2002 - Nov</c:v>
                </c:pt>
                <c:pt idx="35">
                  <c:v>2002 - Dec</c:v>
                </c:pt>
                <c:pt idx="36">
                  <c:v>2003 - Jan</c:v>
                </c:pt>
                <c:pt idx="37">
                  <c:v>2003 - Feb</c:v>
                </c:pt>
                <c:pt idx="38">
                  <c:v>2003 - Mar</c:v>
                </c:pt>
                <c:pt idx="39">
                  <c:v>2003 - Apr</c:v>
                </c:pt>
                <c:pt idx="40">
                  <c:v>2003 - May</c:v>
                </c:pt>
                <c:pt idx="41">
                  <c:v>2003 - Jun</c:v>
                </c:pt>
                <c:pt idx="42">
                  <c:v>2003 - Jul</c:v>
                </c:pt>
                <c:pt idx="43">
                  <c:v>2003 - Aug</c:v>
                </c:pt>
                <c:pt idx="44">
                  <c:v>2003 - Sep</c:v>
                </c:pt>
                <c:pt idx="45">
                  <c:v>2003 - Oct</c:v>
                </c:pt>
                <c:pt idx="46">
                  <c:v>2003 - Nov</c:v>
                </c:pt>
                <c:pt idx="47">
                  <c:v>2003 - Dec</c:v>
                </c:pt>
                <c:pt idx="48">
                  <c:v>2004 - Jan</c:v>
                </c:pt>
                <c:pt idx="49">
                  <c:v>2004 - Feb</c:v>
                </c:pt>
                <c:pt idx="50">
                  <c:v>2004 - Mar</c:v>
                </c:pt>
                <c:pt idx="51">
                  <c:v>2004 - Apr</c:v>
                </c:pt>
                <c:pt idx="52">
                  <c:v>2004 - May</c:v>
                </c:pt>
                <c:pt idx="53">
                  <c:v>2004 - Jun</c:v>
                </c:pt>
                <c:pt idx="54">
                  <c:v>2004 - Jul</c:v>
                </c:pt>
                <c:pt idx="55">
                  <c:v>2004 - Aug</c:v>
                </c:pt>
                <c:pt idx="56">
                  <c:v>2004 - Sep</c:v>
                </c:pt>
                <c:pt idx="57">
                  <c:v>2004 - Oct</c:v>
                </c:pt>
                <c:pt idx="58">
                  <c:v>2004 - Nov</c:v>
                </c:pt>
                <c:pt idx="59">
                  <c:v>2004 - Dec</c:v>
                </c:pt>
                <c:pt idx="60">
                  <c:v>2005 - Jan</c:v>
                </c:pt>
                <c:pt idx="61">
                  <c:v>2005 - Feb</c:v>
                </c:pt>
                <c:pt idx="62">
                  <c:v>2005 - Mar</c:v>
                </c:pt>
                <c:pt idx="63">
                  <c:v>2005 - Apr</c:v>
                </c:pt>
                <c:pt idx="64">
                  <c:v>2005 - May</c:v>
                </c:pt>
                <c:pt idx="65">
                  <c:v>2005 - Jun</c:v>
                </c:pt>
                <c:pt idx="66">
                  <c:v>2005 - Jul</c:v>
                </c:pt>
                <c:pt idx="67">
                  <c:v>2005 - Aug</c:v>
                </c:pt>
                <c:pt idx="68">
                  <c:v>2005 - Sep</c:v>
                </c:pt>
                <c:pt idx="69">
                  <c:v>2005 - Oct</c:v>
                </c:pt>
                <c:pt idx="70">
                  <c:v>2005 - Nov</c:v>
                </c:pt>
                <c:pt idx="71">
                  <c:v>2005 - Dec</c:v>
                </c:pt>
                <c:pt idx="72">
                  <c:v>2006 - Jan</c:v>
                </c:pt>
                <c:pt idx="73">
                  <c:v>2006 - Feb</c:v>
                </c:pt>
                <c:pt idx="74">
                  <c:v>2006 - Mar</c:v>
                </c:pt>
                <c:pt idx="75">
                  <c:v>2006 - Apr</c:v>
                </c:pt>
                <c:pt idx="76">
                  <c:v>2006 - May</c:v>
                </c:pt>
                <c:pt idx="77">
                  <c:v>2006 - Jun</c:v>
                </c:pt>
                <c:pt idx="78">
                  <c:v>2006 - Jul</c:v>
                </c:pt>
                <c:pt idx="79">
                  <c:v>2006 - Aug</c:v>
                </c:pt>
                <c:pt idx="80">
                  <c:v>2006 - Sep</c:v>
                </c:pt>
                <c:pt idx="81">
                  <c:v>2006 - Oct</c:v>
                </c:pt>
                <c:pt idx="82">
                  <c:v>2006 - Nov</c:v>
                </c:pt>
                <c:pt idx="83">
                  <c:v>2006 - Dec</c:v>
                </c:pt>
                <c:pt idx="84">
                  <c:v>2007 - Jan</c:v>
                </c:pt>
                <c:pt idx="85">
                  <c:v>2007 - Feb</c:v>
                </c:pt>
                <c:pt idx="86">
                  <c:v>2007 - Mar</c:v>
                </c:pt>
                <c:pt idx="87">
                  <c:v>2007 - Apr</c:v>
                </c:pt>
                <c:pt idx="88">
                  <c:v>2007 - May</c:v>
                </c:pt>
                <c:pt idx="89">
                  <c:v>2007 - Jun</c:v>
                </c:pt>
                <c:pt idx="90">
                  <c:v>2007 - Jul</c:v>
                </c:pt>
                <c:pt idx="91">
                  <c:v>2007 - Aug</c:v>
                </c:pt>
                <c:pt idx="92">
                  <c:v>2007 - Sep</c:v>
                </c:pt>
                <c:pt idx="93">
                  <c:v>2007 - Oct</c:v>
                </c:pt>
                <c:pt idx="94">
                  <c:v>2007 - Nov</c:v>
                </c:pt>
                <c:pt idx="95">
                  <c:v>2007 - Dec</c:v>
                </c:pt>
                <c:pt idx="96">
                  <c:v>2008 - Jan</c:v>
                </c:pt>
                <c:pt idx="97">
                  <c:v>2008 - Feb</c:v>
                </c:pt>
                <c:pt idx="98">
                  <c:v>2008 - Mar</c:v>
                </c:pt>
                <c:pt idx="99">
                  <c:v>2008 - Apr</c:v>
                </c:pt>
                <c:pt idx="100">
                  <c:v>2008 - May</c:v>
                </c:pt>
                <c:pt idx="101">
                  <c:v>2008 - Jun</c:v>
                </c:pt>
                <c:pt idx="102">
                  <c:v>2008 - Jul</c:v>
                </c:pt>
                <c:pt idx="103">
                  <c:v>2008 - Aug</c:v>
                </c:pt>
                <c:pt idx="104">
                  <c:v>2008 - Sep</c:v>
                </c:pt>
                <c:pt idx="105">
                  <c:v>2008 - Oct</c:v>
                </c:pt>
                <c:pt idx="106">
                  <c:v>2008 - Nov</c:v>
                </c:pt>
                <c:pt idx="107">
                  <c:v>2008 - Dec</c:v>
                </c:pt>
                <c:pt idx="108">
                  <c:v>2009 - Jan</c:v>
                </c:pt>
                <c:pt idx="109">
                  <c:v>2009 - Feb</c:v>
                </c:pt>
                <c:pt idx="110">
                  <c:v>2009 - Mar</c:v>
                </c:pt>
                <c:pt idx="111">
                  <c:v>2009 - Apr</c:v>
                </c:pt>
                <c:pt idx="112">
                  <c:v>2009 - May</c:v>
                </c:pt>
                <c:pt idx="113">
                  <c:v>2009 - Jun</c:v>
                </c:pt>
                <c:pt idx="114">
                  <c:v>2009 - Jul</c:v>
                </c:pt>
                <c:pt idx="115">
                  <c:v>2009 - Aug</c:v>
                </c:pt>
                <c:pt idx="116">
                  <c:v>2009 - Sep</c:v>
                </c:pt>
                <c:pt idx="117">
                  <c:v>2009 - Oct</c:v>
                </c:pt>
                <c:pt idx="118">
                  <c:v>2009 - Nov</c:v>
                </c:pt>
                <c:pt idx="119">
                  <c:v>2009 - Dec</c:v>
                </c:pt>
                <c:pt idx="120">
                  <c:v>2010 - Jan</c:v>
                </c:pt>
                <c:pt idx="121">
                  <c:v>2010 - Feb</c:v>
                </c:pt>
                <c:pt idx="122">
                  <c:v>2010 - Mar</c:v>
                </c:pt>
                <c:pt idx="123">
                  <c:v>2010 - Apr</c:v>
                </c:pt>
                <c:pt idx="124">
                  <c:v>2010 - May</c:v>
                </c:pt>
                <c:pt idx="125">
                  <c:v>2010 - Jun</c:v>
                </c:pt>
                <c:pt idx="126">
                  <c:v>2010 - Jul</c:v>
                </c:pt>
                <c:pt idx="127">
                  <c:v>2010 - Aug</c:v>
                </c:pt>
                <c:pt idx="128">
                  <c:v>2010 - Sep</c:v>
                </c:pt>
                <c:pt idx="129">
                  <c:v>2010 - Oct</c:v>
                </c:pt>
                <c:pt idx="130">
                  <c:v>2010 - Nov</c:v>
                </c:pt>
                <c:pt idx="131">
                  <c:v>2010 - Dec</c:v>
                </c:pt>
                <c:pt idx="132">
                  <c:v>2011 - Jan</c:v>
                </c:pt>
                <c:pt idx="133">
                  <c:v>2011 - Feb</c:v>
                </c:pt>
                <c:pt idx="134">
                  <c:v>2011 - Mar</c:v>
                </c:pt>
                <c:pt idx="135">
                  <c:v>2011 - Apr</c:v>
                </c:pt>
                <c:pt idx="136">
                  <c:v>2011 - May</c:v>
                </c:pt>
                <c:pt idx="137">
                  <c:v>2011 - Jun</c:v>
                </c:pt>
                <c:pt idx="138">
                  <c:v>2011 - Jul</c:v>
                </c:pt>
                <c:pt idx="139">
                  <c:v>2011 - Aug</c:v>
                </c:pt>
                <c:pt idx="140">
                  <c:v>2011 - Sep</c:v>
                </c:pt>
                <c:pt idx="141">
                  <c:v>2011 - Oct</c:v>
                </c:pt>
                <c:pt idx="142">
                  <c:v>2011 - Nov</c:v>
                </c:pt>
                <c:pt idx="143">
                  <c:v>2011 - Dec</c:v>
                </c:pt>
                <c:pt idx="144">
                  <c:v>2012 - Jan</c:v>
                </c:pt>
                <c:pt idx="145">
                  <c:v>2012 - Feb</c:v>
                </c:pt>
                <c:pt idx="146">
                  <c:v>2012 - Mar</c:v>
                </c:pt>
                <c:pt idx="147">
                  <c:v>2012 - Apr</c:v>
                </c:pt>
                <c:pt idx="148">
                  <c:v>2012 - May</c:v>
                </c:pt>
                <c:pt idx="149">
                  <c:v>2012 - Jun</c:v>
                </c:pt>
                <c:pt idx="150">
                  <c:v>2012 - Jul</c:v>
                </c:pt>
                <c:pt idx="151">
                  <c:v>2012 - Aug</c:v>
                </c:pt>
                <c:pt idx="152">
                  <c:v>2012 - Sep</c:v>
                </c:pt>
                <c:pt idx="153">
                  <c:v>2012 - Oct</c:v>
                </c:pt>
                <c:pt idx="154">
                  <c:v>2012 - Nov</c:v>
                </c:pt>
                <c:pt idx="155">
                  <c:v>2012 - Dec</c:v>
                </c:pt>
                <c:pt idx="156">
                  <c:v>2013 - Jan</c:v>
                </c:pt>
                <c:pt idx="157">
                  <c:v>2013 - Feb</c:v>
                </c:pt>
                <c:pt idx="158">
                  <c:v>2013 - Mar</c:v>
                </c:pt>
                <c:pt idx="159">
                  <c:v>2013 - Apr</c:v>
                </c:pt>
                <c:pt idx="160">
                  <c:v>2013 - May</c:v>
                </c:pt>
                <c:pt idx="161">
                  <c:v>2013 - Jun</c:v>
                </c:pt>
                <c:pt idx="162">
                  <c:v>2013 - Jul</c:v>
                </c:pt>
                <c:pt idx="163">
                  <c:v>2013 - Aug</c:v>
                </c:pt>
                <c:pt idx="164">
                  <c:v>2013 - Sep</c:v>
                </c:pt>
                <c:pt idx="165">
                  <c:v>2013 - Oct</c:v>
                </c:pt>
                <c:pt idx="166">
                  <c:v>2013 - Nov</c:v>
                </c:pt>
                <c:pt idx="167">
                  <c:v>2013 - Dec</c:v>
                </c:pt>
                <c:pt idx="168">
                  <c:v>2014 - Jan</c:v>
                </c:pt>
                <c:pt idx="169">
                  <c:v>2014 - Feb</c:v>
                </c:pt>
                <c:pt idx="170">
                  <c:v>2014 - Mar</c:v>
                </c:pt>
                <c:pt idx="171">
                  <c:v>2014 - Apr</c:v>
                </c:pt>
                <c:pt idx="172">
                  <c:v>2014 - May</c:v>
                </c:pt>
                <c:pt idx="173">
                  <c:v>2014 - Jun</c:v>
                </c:pt>
                <c:pt idx="174">
                  <c:v>2014 - Jul</c:v>
                </c:pt>
                <c:pt idx="175">
                  <c:v>2014 - Aug</c:v>
                </c:pt>
                <c:pt idx="176">
                  <c:v>2014 - Sep</c:v>
                </c:pt>
                <c:pt idx="177">
                  <c:v>2014 - Oct</c:v>
                </c:pt>
                <c:pt idx="178">
                  <c:v>2014 - Nov</c:v>
                </c:pt>
                <c:pt idx="179">
                  <c:v>2014 - Dec</c:v>
                </c:pt>
                <c:pt idx="180">
                  <c:v>2015 - Jan</c:v>
                </c:pt>
                <c:pt idx="181">
                  <c:v>2015 - Feb</c:v>
                </c:pt>
                <c:pt idx="182">
                  <c:v>2015 - Mar</c:v>
                </c:pt>
                <c:pt idx="183">
                  <c:v>2015 - Apr</c:v>
                </c:pt>
                <c:pt idx="184">
                  <c:v>2015 - May</c:v>
                </c:pt>
                <c:pt idx="185">
                  <c:v>2015 - Jun</c:v>
                </c:pt>
                <c:pt idx="186">
                  <c:v>2015 - Jul</c:v>
                </c:pt>
                <c:pt idx="187">
                  <c:v>2015 - Aug</c:v>
                </c:pt>
                <c:pt idx="188">
                  <c:v>2015 - Sep</c:v>
                </c:pt>
                <c:pt idx="189">
                  <c:v>2015 - Oct</c:v>
                </c:pt>
                <c:pt idx="190">
                  <c:v>2015 - Nov</c:v>
                </c:pt>
                <c:pt idx="191">
                  <c:v>2015 - Dec</c:v>
                </c:pt>
                <c:pt idx="192">
                  <c:v>2016 - Jan</c:v>
                </c:pt>
                <c:pt idx="193">
                  <c:v>2016 - Feb</c:v>
                </c:pt>
                <c:pt idx="194">
                  <c:v>2016 - Mar</c:v>
                </c:pt>
                <c:pt idx="195">
                  <c:v>2016 - Apr</c:v>
                </c:pt>
                <c:pt idx="196">
                  <c:v>2016 - May</c:v>
                </c:pt>
                <c:pt idx="197">
                  <c:v>2016 - Jun</c:v>
                </c:pt>
                <c:pt idx="198">
                  <c:v>2016 - Jul</c:v>
                </c:pt>
                <c:pt idx="199">
                  <c:v>2016 - Aug</c:v>
                </c:pt>
                <c:pt idx="200">
                  <c:v>2016 - Sep</c:v>
                </c:pt>
                <c:pt idx="201">
                  <c:v>2016 - Oct</c:v>
                </c:pt>
                <c:pt idx="202">
                  <c:v>2016 - Nov</c:v>
                </c:pt>
                <c:pt idx="203">
                  <c:v>2016 - Dec</c:v>
                </c:pt>
                <c:pt idx="204">
                  <c:v>2017 - Jan</c:v>
                </c:pt>
                <c:pt idx="205">
                  <c:v>2017 - Feb</c:v>
                </c:pt>
                <c:pt idx="206">
                  <c:v>2017 - Mar</c:v>
                </c:pt>
                <c:pt idx="207">
                  <c:v>2017 - Apr</c:v>
                </c:pt>
                <c:pt idx="208">
                  <c:v>2017 - May</c:v>
                </c:pt>
                <c:pt idx="209">
                  <c:v>2017 - Jun</c:v>
                </c:pt>
                <c:pt idx="210">
                  <c:v>2017 - Jul</c:v>
                </c:pt>
                <c:pt idx="211">
                  <c:v>2017 - Aug</c:v>
                </c:pt>
                <c:pt idx="212">
                  <c:v>2017 - Sep</c:v>
                </c:pt>
                <c:pt idx="213">
                  <c:v>2017 - Oct</c:v>
                </c:pt>
                <c:pt idx="214">
                  <c:v>2017 - Nov</c:v>
                </c:pt>
                <c:pt idx="215">
                  <c:v>2017 - Dec</c:v>
                </c:pt>
                <c:pt idx="216">
                  <c:v>2018 - Jan</c:v>
                </c:pt>
                <c:pt idx="217">
                  <c:v>2018 - Feb</c:v>
                </c:pt>
                <c:pt idx="218">
                  <c:v>2018 - Mar</c:v>
                </c:pt>
                <c:pt idx="219">
                  <c:v>2018 - Apr</c:v>
                </c:pt>
                <c:pt idx="220">
                  <c:v>2018 - May</c:v>
                </c:pt>
                <c:pt idx="221">
                  <c:v>2018 - Jun</c:v>
                </c:pt>
                <c:pt idx="222">
                  <c:v>2018 - Jul</c:v>
                </c:pt>
                <c:pt idx="223">
                  <c:v>2018 - Aug</c:v>
                </c:pt>
                <c:pt idx="224">
                  <c:v>2018 - Sep</c:v>
                </c:pt>
                <c:pt idx="225">
                  <c:v>2018 - Oct</c:v>
                </c:pt>
                <c:pt idx="226">
                  <c:v>2018 - Nov</c:v>
                </c:pt>
                <c:pt idx="227">
                  <c:v>2018- Dec</c:v>
                </c:pt>
                <c:pt idx="228">
                  <c:v>2019 - Jan</c:v>
                </c:pt>
                <c:pt idx="229">
                  <c:v>2019 - Feb</c:v>
                </c:pt>
                <c:pt idx="230">
                  <c:v>2019 - Mar</c:v>
                </c:pt>
                <c:pt idx="231">
                  <c:v>2019 - Apr</c:v>
                </c:pt>
                <c:pt idx="232">
                  <c:v>2019 - May</c:v>
                </c:pt>
                <c:pt idx="233">
                  <c:v>2019 - Jun</c:v>
                </c:pt>
                <c:pt idx="234">
                  <c:v>2019 - Jul</c:v>
                </c:pt>
                <c:pt idx="235">
                  <c:v>2019 - Aug</c:v>
                </c:pt>
                <c:pt idx="236">
                  <c:v>2019 - Sep</c:v>
                </c:pt>
                <c:pt idx="237">
                  <c:v>2019 - Oct</c:v>
                </c:pt>
                <c:pt idx="238">
                  <c:v>2019 - Nov</c:v>
                </c:pt>
                <c:pt idx="239">
                  <c:v>2019 - Dec</c:v>
                </c:pt>
                <c:pt idx="240">
                  <c:v>2020 - Jan</c:v>
                </c:pt>
                <c:pt idx="241">
                  <c:v>2020 - Feb</c:v>
                </c:pt>
                <c:pt idx="242">
                  <c:v>2020 - Mar</c:v>
                </c:pt>
                <c:pt idx="243">
                  <c:v>2020 - Apr</c:v>
                </c:pt>
              </c:strCache>
            </c:strRef>
          </c:cat>
          <c:val>
            <c:numRef>
              <c:f>'Emp-Population'!$E$293:$E$536</c:f>
              <c:numCache>
                <c:formatCode>0.0%</c:formatCode>
                <c:ptCount val="244"/>
                <c:pt idx="0">
                  <c:v>0.64599999999999991</c:v>
                </c:pt>
                <c:pt idx="1">
                  <c:v>0.64599999999999991</c:v>
                </c:pt>
                <c:pt idx="2">
                  <c:v>0.64599999999999991</c:v>
                </c:pt>
                <c:pt idx="3">
                  <c:v>0.64700000000000002</c:v>
                </c:pt>
                <c:pt idx="4">
                  <c:v>0.64400000000000002</c:v>
                </c:pt>
                <c:pt idx="5">
                  <c:v>0.64500000000000002</c:v>
                </c:pt>
                <c:pt idx="6">
                  <c:v>0.64200000000000002</c:v>
                </c:pt>
                <c:pt idx="7">
                  <c:v>0.64200000000000002</c:v>
                </c:pt>
                <c:pt idx="8">
                  <c:v>0.64200000000000002</c:v>
                </c:pt>
                <c:pt idx="9">
                  <c:v>0.64200000000000002</c:v>
                </c:pt>
                <c:pt idx="10">
                  <c:v>0.64300000000000002</c:v>
                </c:pt>
                <c:pt idx="11">
                  <c:v>0.64400000000000002</c:v>
                </c:pt>
                <c:pt idx="12">
                  <c:v>0.64400000000000002</c:v>
                </c:pt>
                <c:pt idx="13">
                  <c:v>0.64300000000000002</c:v>
                </c:pt>
                <c:pt idx="14">
                  <c:v>0.64300000000000002</c:v>
                </c:pt>
                <c:pt idx="15">
                  <c:v>0.64</c:v>
                </c:pt>
                <c:pt idx="16">
                  <c:v>0.63800000000000001</c:v>
                </c:pt>
                <c:pt idx="17">
                  <c:v>0.63700000000000001</c:v>
                </c:pt>
                <c:pt idx="18">
                  <c:v>0.63700000000000001</c:v>
                </c:pt>
                <c:pt idx="19">
                  <c:v>0.63200000000000001</c:v>
                </c:pt>
                <c:pt idx="20">
                  <c:v>0.63500000000000001</c:v>
                </c:pt>
                <c:pt idx="21">
                  <c:v>0.63200000000000001</c:v>
                </c:pt>
                <c:pt idx="22">
                  <c:v>0.63</c:v>
                </c:pt>
                <c:pt idx="23">
                  <c:v>0.629</c:v>
                </c:pt>
                <c:pt idx="24">
                  <c:v>0.627</c:v>
                </c:pt>
                <c:pt idx="25">
                  <c:v>0.63</c:v>
                </c:pt>
                <c:pt idx="26">
                  <c:v>0.628</c:v>
                </c:pt>
                <c:pt idx="27">
                  <c:v>0.627</c:v>
                </c:pt>
                <c:pt idx="28">
                  <c:v>0.629</c:v>
                </c:pt>
                <c:pt idx="29">
                  <c:v>0.627</c:v>
                </c:pt>
                <c:pt idx="30">
                  <c:v>0.627</c:v>
                </c:pt>
                <c:pt idx="31">
                  <c:v>0.627</c:v>
                </c:pt>
                <c:pt idx="32">
                  <c:v>0.63</c:v>
                </c:pt>
                <c:pt idx="33">
                  <c:v>0.627</c:v>
                </c:pt>
                <c:pt idx="34">
                  <c:v>0.625</c:v>
                </c:pt>
                <c:pt idx="35">
                  <c:v>0.624</c:v>
                </c:pt>
                <c:pt idx="36">
                  <c:v>0.625</c:v>
                </c:pt>
                <c:pt idx="37">
                  <c:v>0.625</c:v>
                </c:pt>
                <c:pt idx="38">
                  <c:v>0.624</c:v>
                </c:pt>
                <c:pt idx="39">
                  <c:v>0.624</c:v>
                </c:pt>
                <c:pt idx="40">
                  <c:v>0.623</c:v>
                </c:pt>
                <c:pt idx="41">
                  <c:v>0.623</c:v>
                </c:pt>
                <c:pt idx="42">
                  <c:v>0.621</c:v>
                </c:pt>
                <c:pt idx="43">
                  <c:v>0.621</c:v>
                </c:pt>
                <c:pt idx="44">
                  <c:v>0.62</c:v>
                </c:pt>
                <c:pt idx="45">
                  <c:v>0.621</c:v>
                </c:pt>
                <c:pt idx="46">
                  <c:v>0.623</c:v>
                </c:pt>
                <c:pt idx="47">
                  <c:v>0.622</c:v>
                </c:pt>
                <c:pt idx="48">
                  <c:v>0.623</c:v>
                </c:pt>
                <c:pt idx="49">
                  <c:v>0.623</c:v>
                </c:pt>
                <c:pt idx="50">
                  <c:v>0.622</c:v>
                </c:pt>
                <c:pt idx="51">
                  <c:v>0.623</c:v>
                </c:pt>
                <c:pt idx="52">
                  <c:v>0.623</c:v>
                </c:pt>
                <c:pt idx="53">
                  <c:v>0.624</c:v>
                </c:pt>
                <c:pt idx="54">
                  <c:v>0.625</c:v>
                </c:pt>
                <c:pt idx="55">
                  <c:v>0.624</c:v>
                </c:pt>
                <c:pt idx="56">
                  <c:v>0.623</c:v>
                </c:pt>
                <c:pt idx="57">
                  <c:v>0.623</c:v>
                </c:pt>
                <c:pt idx="58">
                  <c:v>0.625</c:v>
                </c:pt>
                <c:pt idx="59">
                  <c:v>0.624</c:v>
                </c:pt>
                <c:pt idx="60">
                  <c:v>0.624</c:v>
                </c:pt>
                <c:pt idx="61">
                  <c:v>0.624</c:v>
                </c:pt>
                <c:pt idx="62">
                  <c:v>0.624</c:v>
                </c:pt>
                <c:pt idx="63">
                  <c:v>0.627</c:v>
                </c:pt>
                <c:pt idx="64">
                  <c:v>0.628</c:v>
                </c:pt>
                <c:pt idx="65">
                  <c:v>0.627</c:v>
                </c:pt>
                <c:pt idx="66">
                  <c:v>0.628</c:v>
                </c:pt>
                <c:pt idx="67">
                  <c:v>0.629</c:v>
                </c:pt>
                <c:pt idx="68">
                  <c:v>0.628</c:v>
                </c:pt>
                <c:pt idx="69">
                  <c:v>0.628</c:v>
                </c:pt>
                <c:pt idx="70">
                  <c:v>0.627</c:v>
                </c:pt>
                <c:pt idx="71">
                  <c:v>0.628</c:v>
                </c:pt>
                <c:pt idx="72">
                  <c:v>0.629</c:v>
                </c:pt>
                <c:pt idx="73">
                  <c:v>0.63</c:v>
                </c:pt>
                <c:pt idx="74">
                  <c:v>0.63100000000000001</c:v>
                </c:pt>
                <c:pt idx="75">
                  <c:v>0.63</c:v>
                </c:pt>
                <c:pt idx="76">
                  <c:v>0.63100000000000001</c:v>
                </c:pt>
                <c:pt idx="77">
                  <c:v>0.63100000000000001</c:v>
                </c:pt>
                <c:pt idx="78">
                  <c:v>0.63</c:v>
                </c:pt>
                <c:pt idx="79">
                  <c:v>0.63100000000000001</c:v>
                </c:pt>
                <c:pt idx="80">
                  <c:v>0.63100000000000001</c:v>
                </c:pt>
                <c:pt idx="81">
                  <c:v>0.63300000000000001</c:v>
                </c:pt>
                <c:pt idx="82">
                  <c:v>0.63300000000000001</c:v>
                </c:pt>
                <c:pt idx="83">
                  <c:v>0.63400000000000001</c:v>
                </c:pt>
                <c:pt idx="84">
                  <c:v>0.63300000000000001</c:v>
                </c:pt>
                <c:pt idx="85">
                  <c:v>0.63300000000000001</c:v>
                </c:pt>
                <c:pt idx="86">
                  <c:v>0.63300000000000001</c:v>
                </c:pt>
                <c:pt idx="87">
                  <c:v>0.63</c:v>
                </c:pt>
                <c:pt idx="88">
                  <c:v>0.63</c:v>
                </c:pt>
                <c:pt idx="89">
                  <c:v>0.63</c:v>
                </c:pt>
                <c:pt idx="90">
                  <c:v>0.629</c:v>
                </c:pt>
                <c:pt idx="91">
                  <c:v>0.627</c:v>
                </c:pt>
                <c:pt idx="92">
                  <c:v>0.629</c:v>
                </c:pt>
                <c:pt idx="93">
                  <c:v>0.627</c:v>
                </c:pt>
                <c:pt idx="94">
                  <c:v>0.629</c:v>
                </c:pt>
                <c:pt idx="95">
                  <c:v>0.627</c:v>
                </c:pt>
                <c:pt idx="96">
                  <c:v>0.629</c:v>
                </c:pt>
                <c:pt idx="97">
                  <c:v>0.628</c:v>
                </c:pt>
                <c:pt idx="98">
                  <c:v>0.627</c:v>
                </c:pt>
                <c:pt idx="99">
                  <c:v>0.627</c:v>
                </c:pt>
                <c:pt idx="100">
                  <c:v>0.625</c:v>
                </c:pt>
                <c:pt idx="101">
                  <c:v>0.624</c:v>
                </c:pt>
                <c:pt idx="102">
                  <c:v>0.622</c:v>
                </c:pt>
                <c:pt idx="103">
                  <c:v>0.62</c:v>
                </c:pt>
                <c:pt idx="104">
                  <c:v>0.61899999999999999</c:v>
                </c:pt>
                <c:pt idx="105">
                  <c:v>0.61699999999999999</c:v>
                </c:pt>
                <c:pt idx="106">
                  <c:v>0.61399999999999999</c:v>
                </c:pt>
                <c:pt idx="107">
                  <c:v>0.61</c:v>
                </c:pt>
                <c:pt idx="108">
                  <c:v>0.60599999999999998</c:v>
                </c:pt>
                <c:pt idx="109">
                  <c:v>0.60299999999999998</c:v>
                </c:pt>
                <c:pt idx="110">
                  <c:v>0.59899999999999998</c:v>
                </c:pt>
                <c:pt idx="111">
                  <c:v>0.59799999999999998</c:v>
                </c:pt>
                <c:pt idx="112">
                  <c:v>0.59599999999999997</c:v>
                </c:pt>
                <c:pt idx="113">
                  <c:v>0.59399999999999997</c:v>
                </c:pt>
                <c:pt idx="114">
                  <c:v>0.59299999999999997</c:v>
                </c:pt>
                <c:pt idx="115">
                  <c:v>0.59099999999999997</c:v>
                </c:pt>
                <c:pt idx="116">
                  <c:v>0.58700000000000008</c:v>
                </c:pt>
                <c:pt idx="117">
                  <c:v>0.58499999999999996</c:v>
                </c:pt>
                <c:pt idx="118">
                  <c:v>0.58599999999999997</c:v>
                </c:pt>
                <c:pt idx="119">
                  <c:v>0.58299999999999996</c:v>
                </c:pt>
                <c:pt idx="120">
                  <c:v>0.58499999999999996</c:v>
                </c:pt>
                <c:pt idx="121">
                  <c:v>0.58499999999999996</c:v>
                </c:pt>
                <c:pt idx="122">
                  <c:v>0.58499999999999996</c:v>
                </c:pt>
                <c:pt idx="123">
                  <c:v>0.58700000000000008</c:v>
                </c:pt>
                <c:pt idx="124">
                  <c:v>0.58599999999999997</c:v>
                </c:pt>
                <c:pt idx="125">
                  <c:v>0.58499999999999996</c:v>
                </c:pt>
                <c:pt idx="126">
                  <c:v>0.58499999999999996</c:v>
                </c:pt>
                <c:pt idx="127">
                  <c:v>0.58599999999999997</c:v>
                </c:pt>
                <c:pt idx="128">
                  <c:v>0.58499999999999996</c:v>
                </c:pt>
                <c:pt idx="129">
                  <c:v>0.58299999999999996</c:v>
                </c:pt>
                <c:pt idx="130">
                  <c:v>0.58200000000000007</c:v>
                </c:pt>
                <c:pt idx="131">
                  <c:v>0.58299999999999996</c:v>
                </c:pt>
                <c:pt idx="132">
                  <c:v>0.58299999999999996</c:v>
                </c:pt>
                <c:pt idx="133">
                  <c:v>0.58399999999999996</c:v>
                </c:pt>
                <c:pt idx="134">
                  <c:v>0.58399999999999996</c:v>
                </c:pt>
                <c:pt idx="135">
                  <c:v>0.58399999999999996</c:v>
                </c:pt>
                <c:pt idx="136">
                  <c:v>0.58299999999999996</c:v>
                </c:pt>
                <c:pt idx="137">
                  <c:v>0.58200000000000007</c:v>
                </c:pt>
                <c:pt idx="138">
                  <c:v>0.58200000000000007</c:v>
                </c:pt>
                <c:pt idx="139">
                  <c:v>0.58299999999999996</c:v>
                </c:pt>
                <c:pt idx="140">
                  <c:v>0.58399999999999996</c:v>
                </c:pt>
                <c:pt idx="141">
                  <c:v>0.58399999999999996</c:v>
                </c:pt>
                <c:pt idx="142">
                  <c:v>0.58599999999999997</c:v>
                </c:pt>
                <c:pt idx="143">
                  <c:v>0.58599999999999997</c:v>
                </c:pt>
                <c:pt idx="144">
                  <c:v>0.58399999999999996</c:v>
                </c:pt>
                <c:pt idx="145">
                  <c:v>0.58499999999999996</c:v>
                </c:pt>
                <c:pt idx="146">
                  <c:v>0.58499999999999996</c:v>
                </c:pt>
                <c:pt idx="147">
                  <c:v>0.58399999999999996</c:v>
                </c:pt>
                <c:pt idx="148">
                  <c:v>0.58499999999999996</c:v>
                </c:pt>
                <c:pt idx="149">
                  <c:v>0.58599999999999997</c:v>
                </c:pt>
                <c:pt idx="150">
                  <c:v>0.58499999999999996</c:v>
                </c:pt>
                <c:pt idx="151">
                  <c:v>0.58399999999999996</c:v>
                </c:pt>
                <c:pt idx="152">
                  <c:v>0.58700000000000008</c:v>
                </c:pt>
                <c:pt idx="153">
                  <c:v>0.58799999999999997</c:v>
                </c:pt>
                <c:pt idx="154">
                  <c:v>0.58700000000000008</c:v>
                </c:pt>
                <c:pt idx="155">
                  <c:v>0.58700000000000008</c:v>
                </c:pt>
                <c:pt idx="156">
                  <c:v>0.58599999999999997</c:v>
                </c:pt>
                <c:pt idx="157">
                  <c:v>0.58599999999999997</c:v>
                </c:pt>
                <c:pt idx="158">
                  <c:v>0.58499999999999996</c:v>
                </c:pt>
                <c:pt idx="159">
                  <c:v>0.58599999999999997</c:v>
                </c:pt>
                <c:pt idx="160">
                  <c:v>0.58599999999999997</c:v>
                </c:pt>
                <c:pt idx="161">
                  <c:v>0.58599999999999997</c:v>
                </c:pt>
                <c:pt idx="162">
                  <c:v>0.58700000000000008</c:v>
                </c:pt>
                <c:pt idx="163">
                  <c:v>0.58700000000000008</c:v>
                </c:pt>
                <c:pt idx="164">
                  <c:v>0.58700000000000008</c:v>
                </c:pt>
                <c:pt idx="165">
                  <c:v>0.58299999999999996</c:v>
                </c:pt>
                <c:pt idx="166">
                  <c:v>0.58599999999999997</c:v>
                </c:pt>
                <c:pt idx="167">
                  <c:v>0.58700000000000008</c:v>
                </c:pt>
                <c:pt idx="168">
                  <c:v>0.58799999999999997</c:v>
                </c:pt>
                <c:pt idx="169">
                  <c:v>0.58700000000000008</c:v>
                </c:pt>
                <c:pt idx="170">
                  <c:v>0.58899999999999997</c:v>
                </c:pt>
                <c:pt idx="171">
                  <c:v>0.58899999999999997</c:v>
                </c:pt>
                <c:pt idx="172">
                  <c:v>0.58899999999999997</c:v>
                </c:pt>
                <c:pt idx="173">
                  <c:v>0.59</c:v>
                </c:pt>
                <c:pt idx="174">
                  <c:v>0.59</c:v>
                </c:pt>
                <c:pt idx="175">
                  <c:v>0.59</c:v>
                </c:pt>
                <c:pt idx="176">
                  <c:v>0.59099999999999997</c:v>
                </c:pt>
                <c:pt idx="177">
                  <c:v>0.59299999999999997</c:v>
                </c:pt>
                <c:pt idx="178">
                  <c:v>0.59200000000000008</c:v>
                </c:pt>
                <c:pt idx="179">
                  <c:v>0.59299999999999997</c:v>
                </c:pt>
                <c:pt idx="180">
                  <c:v>0.59299999999999997</c:v>
                </c:pt>
                <c:pt idx="181">
                  <c:v>0.59200000000000008</c:v>
                </c:pt>
                <c:pt idx="182">
                  <c:v>0.59200000000000008</c:v>
                </c:pt>
                <c:pt idx="183">
                  <c:v>0.59299999999999997</c:v>
                </c:pt>
                <c:pt idx="184">
                  <c:v>0.59399999999999997</c:v>
                </c:pt>
                <c:pt idx="185">
                  <c:v>0.59399999999999997</c:v>
                </c:pt>
                <c:pt idx="186">
                  <c:v>0.59299999999999997</c:v>
                </c:pt>
                <c:pt idx="187">
                  <c:v>0.59399999999999997</c:v>
                </c:pt>
                <c:pt idx="188">
                  <c:v>0.59200000000000008</c:v>
                </c:pt>
                <c:pt idx="189">
                  <c:v>0.59299999999999997</c:v>
                </c:pt>
                <c:pt idx="190">
                  <c:v>0.59399999999999997</c:v>
                </c:pt>
                <c:pt idx="191">
                  <c:v>0.59599999999999997</c:v>
                </c:pt>
                <c:pt idx="192">
                  <c:v>0.59699999999999998</c:v>
                </c:pt>
                <c:pt idx="193">
                  <c:v>0.59699999999999998</c:v>
                </c:pt>
                <c:pt idx="194">
                  <c:v>0.59799999999999998</c:v>
                </c:pt>
                <c:pt idx="195">
                  <c:v>0.59699999999999998</c:v>
                </c:pt>
                <c:pt idx="196">
                  <c:v>0.59699999999999998</c:v>
                </c:pt>
                <c:pt idx="197">
                  <c:v>0.59699999999999998</c:v>
                </c:pt>
                <c:pt idx="198">
                  <c:v>0.59699999999999998</c:v>
                </c:pt>
                <c:pt idx="199">
                  <c:v>0.59799999999999998</c:v>
                </c:pt>
                <c:pt idx="200">
                  <c:v>0.59799999999999998</c:v>
                </c:pt>
                <c:pt idx="201">
                  <c:v>0.59699999999999998</c:v>
                </c:pt>
                <c:pt idx="202">
                  <c:v>0.59699999999999998</c:v>
                </c:pt>
                <c:pt idx="203">
                  <c:v>0.59799999999999998</c:v>
                </c:pt>
                <c:pt idx="204">
                  <c:v>0.59899999999999998</c:v>
                </c:pt>
                <c:pt idx="205">
                  <c:v>0.59899999999999998</c:v>
                </c:pt>
                <c:pt idx="206">
                  <c:v>0.60099999999999998</c:v>
                </c:pt>
                <c:pt idx="207">
                  <c:v>0.60199999999999998</c:v>
                </c:pt>
                <c:pt idx="208">
                  <c:v>0.60099999999999998</c:v>
                </c:pt>
                <c:pt idx="209">
                  <c:v>0.60099999999999998</c:v>
                </c:pt>
                <c:pt idx="210">
                  <c:v>0.60099999999999998</c:v>
                </c:pt>
                <c:pt idx="211">
                  <c:v>0.60099999999999998</c:v>
                </c:pt>
                <c:pt idx="212">
                  <c:v>0.60399999999999998</c:v>
                </c:pt>
                <c:pt idx="213">
                  <c:v>0.60099999999999998</c:v>
                </c:pt>
                <c:pt idx="214">
                  <c:v>0.60099999999999998</c:v>
                </c:pt>
                <c:pt idx="215">
                  <c:v>0.60099999999999998</c:v>
                </c:pt>
                <c:pt idx="216">
                  <c:v>0.60199999999999998</c:v>
                </c:pt>
                <c:pt idx="217">
                  <c:v>0.60399999999999998</c:v>
                </c:pt>
                <c:pt idx="218">
                  <c:v>0.60399999999999998</c:v>
                </c:pt>
                <c:pt idx="219">
                  <c:v>0.60399999999999998</c:v>
                </c:pt>
                <c:pt idx="220">
                  <c:v>0.60499999999999998</c:v>
                </c:pt>
                <c:pt idx="221">
                  <c:v>0.60499999999999998</c:v>
                </c:pt>
                <c:pt idx="222">
                  <c:v>0.60499999999999998</c:v>
                </c:pt>
                <c:pt idx="223">
                  <c:v>0.60299999999999998</c:v>
                </c:pt>
                <c:pt idx="224">
                  <c:v>0.60399999999999998</c:v>
                </c:pt>
                <c:pt idx="225">
                  <c:v>0.60499999999999998</c:v>
                </c:pt>
                <c:pt idx="226">
                  <c:v>0.60499999999999998</c:v>
                </c:pt>
                <c:pt idx="227">
                  <c:v>0.60599999999999998</c:v>
                </c:pt>
                <c:pt idx="228">
                  <c:v>0.60699999999999998</c:v>
                </c:pt>
                <c:pt idx="229">
                  <c:v>0.60699999999999998</c:v>
                </c:pt>
                <c:pt idx="230">
                  <c:v>0.60599999999999998</c:v>
                </c:pt>
                <c:pt idx="231">
                  <c:v>0.60599999999999998</c:v>
                </c:pt>
                <c:pt idx="232">
                  <c:v>0.60599999999999998</c:v>
                </c:pt>
                <c:pt idx="233">
                  <c:v>0.60699999999999998</c:v>
                </c:pt>
                <c:pt idx="234">
                  <c:v>0.60699999999999998</c:v>
                </c:pt>
                <c:pt idx="235">
                  <c:v>0.60899999999999999</c:v>
                </c:pt>
                <c:pt idx="236">
                  <c:v>0.61</c:v>
                </c:pt>
                <c:pt idx="237">
                  <c:v>0.61</c:v>
                </c:pt>
                <c:pt idx="238">
                  <c:v>0.61</c:v>
                </c:pt>
                <c:pt idx="239">
                  <c:v>0.61</c:v>
                </c:pt>
                <c:pt idx="240">
                  <c:v>0.61199999999999999</c:v>
                </c:pt>
                <c:pt idx="241">
                  <c:v>0.61099999999999999</c:v>
                </c:pt>
                <c:pt idx="242">
                  <c:v>0.6</c:v>
                </c:pt>
                <c:pt idx="243">
                  <c:v>0.51300000000000001</c:v>
                </c:pt>
              </c:numCache>
            </c:numRef>
          </c:val>
          <c:smooth val="0"/>
          <c:extLst>
            <c:ext xmlns:c16="http://schemas.microsoft.com/office/drawing/2014/chart" uri="{C3380CC4-5D6E-409C-BE32-E72D297353CC}">
              <c16:uniqueId val="{00000002-9BD3-4472-8998-649A9E90811C}"/>
            </c:ext>
          </c:extLst>
        </c:ser>
        <c:dLbls>
          <c:showLegendKey val="0"/>
          <c:showVal val="0"/>
          <c:showCatName val="0"/>
          <c:showSerName val="0"/>
          <c:showPercent val="0"/>
          <c:showBubbleSize val="0"/>
        </c:dLbls>
        <c:marker val="1"/>
        <c:smooth val="0"/>
        <c:axId val="488828320"/>
        <c:axId val="488824400"/>
      </c:lineChart>
      <c:catAx>
        <c:axId val="488828320"/>
        <c:scaling>
          <c:orientation val="minMax"/>
        </c:scaling>
        <c:delete val="0"/>
        <c:axPos val="b"/>
        <c:numFmt formatCode="[$-409]mmm\-yy;@" sourceLinked="0"/>
        <c:majorTickMark val="out"/>
        <c:minorTickMark val="none"/>
        <c:tickLblPos val="nextTo"/>
        <c:txPr>
          <a:bodyPr rot="-3420000"/>
          <a:lstStyle/>
          <a:p>
            <a:pPr>
              <a:defRPr sz="1400" b="1" baseline="0">
                <a:solidFill>
                  <a:srgbClr val="003366"/>
                </a:solidFill>
              </a:defRPr>
            </a:pPr>
            <a:endParaRPr lang="en-US"/>
          </a:p>
        </c:txPr>
        <c:crossAx val="488824400"/>
        <c:crosses val="autoZero"/>
        <c:auto val="1"/>
        <c:lblAlgn val="ctr"/>
        <c:lblOffset val="100"/>
        <c:tickLblSkip val="12"/>
        <c:tickMarkSkip val="24"/>
        <c:noMultiLvlLbl val="0"/>
      </c:catAx>
      <c:valAx>
        <c:axId val="488824400"/>
        <c:scaling>
          <c:orientation val="minMax"/>
          <c:max val="0.70000000000000007"/>
          <c:min val="0.4"/>
        </c:scaling>
        <c:delete val="0"/>
        <c:axPos val="l"/>
        <c:majorGridlines>
          <c:spPr>
            <a:ln>
              <a:solidFill>
                <a:schemeClr val="bg1">
                  <a:lumMod val="50000"/>
                </a:schemeClr>
              </a:solidFill>
            </a:ln>
          </c:spPr>
        </c:majorGridlines>
        <c:title>
          <c:tx>
            <c:rich>
              <a:bodyPr rot="-5400000" vert="horz"/>
              <a:lstStyle/>
              <a:p>
                <a:pPr>
                  <a:defRPr sz="1400" baseline="0">
                    <a:solidFill>
                      <a:srgbClr val="003366"/>
                    </a:solidFill>
                  </a:defRPr>
                </a:pPr>
                <a:r>
                  <a:rPr lang="en-US" sz="1400" baseline="0">
                    <a:solidFill>
                      <a:srgbClr val="003366"/>
                    </a:solidFill>
                  </a:rPr>
                  <a:t>Employment as a percent of population</a:t>
                </a:r>
              </a:p>
            </c:rich>
          </c:tx>
          <c:overlay val="0"/>
        </c:title>
        <c:numFmt formatCode="0%" sourceLinked="0"/>
        <c:majorTickMark val="out"/>
        <c:minorTickMark val="none"/>
        <c:tickLblPos val="nextTo"/>
        <c:txPr>
          <a:bodyPr/>
          <a:lstStyle/>
          <a:p>
            <a:pPr>
              <a:defRPr sz="1400" b="1" baseline="0">
                <a:solidFill>
                  <a:srgbClr val="003366"/>
                </a:solidFill>
              </a:defRPr>
            </a:pPr>
            <a:endParaRPr lang="en-US"/>
          </a:p>
        </c:txPr>
        <c:crossAx val="488828320"/>
        <c:crosses val="autoZero"/>
        <c:crossBetween val="between"/>
      </c:valAx>
      <c:valAx>
        <c:axId val="435417720"/>
        <c:scaling>
          <c:orientation val="minMax"/>
          <c:max val="1"/>
          <c:min val="0"/>
        </c:scaling>
        <c:delete val="0"/>
        <c:axPos val="r"/>
        <c:numFmt formatCode="General" sourceLinked="1"/>
        <c:majorTickMark val="none"/>
        <c:minorTickMark val="none"/>
        <c:tickLblPos val="none"/>
        <c:crossAx val="488435744"/>
        <c:crosses val="max"/>
        <c:crossBetween val="between"/>
      </c:valAx>
      <c:catAx>
        <c:axId val="488435744"/>
        <c:scaling>
          <c:orientation val="minMax"/>
        </c:scaling>
        <c:delete val="1"/>
        <c:axPos val="b"/>
        <c:numFmt formatCode="General" sourceLinked="1"/>
        <c:majorTickMark val="out"/>
        <c:minorTickMark val="none"/>
        <c:tickLblPos val="nextTo"/>
        <c:crossAx val="435417720"/>
        <c:crosses val="autoZero"/>
        <c:auto val="1"/>
        <c:lblAlgn val="ctr"/>
        <c:lblOffset val="100"/>
        <c:noMultiLvlLbl val="0"/>
      </c:catAx>
    </c:plotArea>
    <c:legend>
      <c:legendPos val="b"/>
      <c:legendEntry>
        <c:idx val="0"/>
        <c:delete val="1"/>
      </c:legendEntry>
      <c:layout>
        <c:manualLayout>
          <c:xMode val="edge"/>
          <c:yMode val="edge"/>
          <c:x val="0.54133448435224663"/>
          <c:y val="0.68962733261789266"/>
          <c:w val="0.40141906680269618"/>
          <c:h val="7.8664101310777196E-2"/>
        </c:manualLayout>
      </c:layout>
      <c:overlay val="0"/>
      <c:txPr>
        <a:bodyPr/>
        <a:lstStyle/>
        <a:p>
          <a:pPr>
            <a:defRPr sz="1400" b="1" baseline="0">
              <a:solidFill>
                <a:srgbClr val="003366"/>
              </a:solidFill>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402877629426752"/>
          <c:y val="1.9345971250450462E-2"/>
          <c:w val="0.55449180265510289"/>
          <c:h val="0.82497488723192014"/>
        </c:manualLayout>
      </c:layout>
      <c:barChart>
        <c:barDir val="bar"/>
        <c:grouping val="clustered"/>
        <c:varyColors val="0"/>
        <c:ser>
          <c:idx val="0"/>
          <c:order val="0"/>
          <c:tx>
            <c:strRef>
              <c:f>Sheet1!$B$1</c:f>
              <c:strCache>
                <c:ptCount val="1"/>
                <c:pt idx="0">
                  <c:v>Change one-month</c:v>
                </c:pt>
              </c:strCache>
            </c:strRef>
          </c:tx>
          <c:spPr>
            <a:solidFill>
              <a:srgbClr val="003366"/>
            </a:solidFill>
            <a:ln>
              <a:noFill/>
            </a:ln>
            <a:effectLst/>
          </c:spPr>
          <c:invertIfNegative val="0"/>
          <c:cat>
            <c:strRef>
              <c:f>Sheet1!$A$2:$A$18</c:f>
              <c:strCache>
                <c:ptCount val="17"/>
                <c:pt idx="0">
                  <c:v>Utilities</c:v>
                </c:pt>
                <c:pt idx="1">
                  <c:v>Finance and insurance</c:v>
                </c:pt>
                <c:pt idx="2">
                  <c:v>Management of companies and enterprises</c:v>
                </c:pt>
                <c:pt idx="3">
                  <c:v>Information</c:v>
                </c:pt>
                <c:pt idx="4">
                  <c:v>Real estate, rental and leasing</c:v>
                </c:pt>
                <c:pt idx="5">
                  <c:v>Transportation and warehousing</c:v>
                </c:pt>
                <c:pt idx="6">
                  <c:v>Professional, scientific and technical services</c:v>
                </c:pt>
                <c:pt idx="7">
                  <c:v>Wholesale trade</c:v>
                </c:pt>
                <c:pt idx="8">
                  <c:v>Education services</c:v>
                </c:pt>
                <c:pt idx="9">
                  <c:v>Admin and support and waste mgmt.</c:v>
                </c:pt>
                <c:pt idx="10">
                  <c:v>Manufacturing</c:v>
                </c:pt>
                <c:pt idx="11">
                  <c:v>Government</c:v>
                </c:pt>
                <c:pt idx="12">
                  <c:v>Arts, entertainment and recreation</c:v>
                </c:pt>
                <c:pt idx="13">
                  <c:v>Retail trade</c:v>
                </c:pt>
                <c:pt idx="14">
                  <c:v>Health services and social assistance</c:v>
                </c:pt>
                <c:pt idx="15">
                  <c:v>Construction</c:v>
                </c:pt>
                <c:pt idx="16">
                  <c:v>Accommodation and food services</c:v>
                </c:pt>
              </c:strCache>
            </c:strRef>
          </c:cat>
          <c:val>
            <c:numRef>
              <c:f>Sheet1!$B$2:$B$18</c:f>
              <c:numCache>
                <c:formatCode>_(* #,##0_);_(* \(#,##0\);_(* "-"??_);_(@_)</c:formatCode>
                <c:ptCount val="17"/>
                <c:pt idx="0">
                  <c:v>-100</c:v>
                </c:pt>
                <c:pt idx="1">
                  <c:v>-900</c:v>
                </c:pt>
                <c:pt idx="2">
                  <c:v>-1700</c:v>
                </c:pt>
                <c:pt idx="3">
                  <c:v>-3200</c:v>
                </c:pt>
                <c:pt idx="4">
                  <c:v>-6700</c:v>
                </c:pt>
                <c:pt idx="5">
                  <c:v>-9400</c:v>
                </c:pt>
                <c:pt idx="6">
                  <c:v>-11300</c:v>
                </c:pt>
                <c:pt idx="7">
                  <c:v>-12700</c:v>
                </c:pt>
                <c:pt idx="8">
                  <c:v>-13800</c:v>
                </c:pt>
                <c:pt idx="9">
                  <c:v>-22300</c:v>
                </c:pt>
                <c:pt idx="10">
                  <c:v>-27500</c:v>
                </c:pt>
                <c:pt idx="11">
                  <c:v>-28500</c:v>
                </c:pt>
                <c:pt idx="12">
                  <c:v>-38500</c:v>
                </c:pt>
                <c:pt idx="13">
                  <c:v>-45600</c:v>
                </c:pt>
                <c:pt idx="14">
                  <c:v>-52900</c:v>
                </c:pt>
                <c:pt idx="15">
                  <c:v>-81000</c:v>
                </c:pt>
                <c:pt idx="16">
                  <c:v>-139200</c:v>
                </c:pt>
              </c:numCache>
            </c:numRef>
          </c:val>
          <c:extLst>
            <c:ext xmlns:c16="http://schemas.microsoft.com/office/drawing/2014/chart" uri="{C3380CC4-5D6E-409C-BE32-E72D297353CC}">
              <c16:uniqueId val="{00000000-5AA9-4685-8505-448D6E4F48E1}"/>
            </c:ext>
          </c:extLst>
        </c:ser>
        <c:ser>
          <c:idx val="1"/>
          <c:order val="1"/>
          <c:tx>
            <c:strRef>
              <c:f>Sheet1!$C$1</c:f>
              <c:strCache>
                <c:ptCount val="1"/>
                <c:pt idx="0">
                  <c:v>Change one-year</c:v>
                </c:pt>
              </c:strCache>
            </c:strRef>
          </c:tx>
          <c:spPr>
            <a:solidFill>
              <a:srgbClr val="CC6600"/>
            </a:solidFill>
            <a:ln w="0">
              <a:solidFill>
                <a:srgbClr val="000000"/>
              </a:solidFill>
            </a:ln>
            <a:effectLst/>
          </c:spPr>
          <c:invertIfNegative val="0"/>
          <c:cat>
            <c:strRef>
              <c:f>Sheet1!$A$2:$A$18</c:f>
              <c:strCache>
                <c:ptCount val="17"/>
                <c:pt idx="0">
                  <c:v>Utilities</c:v>
                </c:pt>
                <c:pt idx="1">
                  <c:v>Finance and insurance</c:v>
                </c:pt>
                <c:pt idx="2">
                  <c:v>Management of companies and enterprises</c:v>
                </c:pt>
                <c:pt idx="3">
                  <c:v>Information</c:v>
                </c:pt>
                <c:pt idx="4">
                  <c:v>Real estate, rental and leasing</c:v>
                </c:pt>
                <c:pt idx="5">
                  <c:v>Transportation and warehousing</c:v>
                </c:pt>
                <c:pt idx="6">
                  <c:v>Professional, scientific and technical services</c:v>
                </c:pt>
                <c:pt idx="7">
                  <c:v>Wholesale trade</c:v>
                </c:pt>
                <c:pt idx="8">
                  <c:v>Education services</c:v>
                </c:pt>
                <c:pt idx="9">
                  <c:v>Admin and support and waste mgmt.</c:v>
                </c:pt>
                <c:pt idx="10">
                  <c:v>Manufacturing</c:v>
                </c:pt>
                <c:pt idx="11">
                  <c:v>Government</c:v>
                </c:pt>
                <c:pt idx="12">
                  <c:v>Arts, entertainment and recreation</c:v>
                </c:pt>
                <c:pt idx="13">
                  <c:v>Retail trade</c:v>
                </c:pt>
                <c:pt idx="14">
                  <c:v>Health services and social assistance</c:v>
                </c:pt>
                <c:pt idx="15">
                  <c:v>Construction</c:v>
                </c:pt>
                <c:pt idx="16">
                  <c:v>Accommodation and food services</c:v>
                </c:pt>
              </c:strCache>
            </c:strRef>
          </c:cat>
          <c:val>
            <c:numRef>
              <c:f>Sheet1!$C$2:$C$18</c:f>
              <c:numCache>
                <c:formatCode>_(* #,##0_);_(* \(#,##0\);_(* "-"??_);_(@_)</c:formatCode>
                <c:ptCount val="17"/>
                <c:pt idx="0">
                  <c:v>-100</c:v>
                </c:pt>
                <c:pt idx="1">
                  <c:v>-900</c:v>
                </c:pt>
                <c:pt idx="2">
                  <c:v>-2900</c:v>
                </c:pt>
                <c:pt idx="3">
                  <c:v>5700</c:v>
                </c:pt>
                <c:pt idx="4">
                  <c:v>-6500</c:v>
                </c:pt>
                <c:pt idx="5">
                  <c:v>-8900</c:v>
                </c:pt>
                <c:pt idx="6">
                  <c:v>-300</c:v>
                </c:pt>
                <c:pt idx="7">
                  <c:v>-11400</c:v>
                </c:pt>
                <c:pt idx="8">
                  <c:v>-12400</c:v>
                </c:pt>
                <c:pt idx="9">
                  <c:v>-15900</c:v>
                </c:pt>
                <c:pt idx="10">
                  <c:v>-31100</c:v>
                </c:pt>
                <c:pt idx="11">
                  <c:v>-21900</c:v>
                </c:pt>
                <c:pt idx="12">
                  <c:v>-38100</c:v>
                </c:pt>
                <c:pt idx="13">
                  <c:v>-32900</c:v>
                </c:pt>
                <c:pt idx="14">
                  <c:v>-47000</c:v>
                </c:pt>
                <c:pt idx="15">
                  <c:v>-74100</c:v>
                </c:pt>
                <c:pt idx="16">
                  <c:v>-152600</c:v>
                </c:pt>
              </c:numCache>
            </c:numRef>
          </c:val>
          <c:extLst>
            <c:ext xmlns:c16="http://schemas.microsoft.com/office/drawing/2014/chart" uri="{C3380CC4-5D6E-409C-BE32-E72D297353CC}">
              <c16:uniqueId val="{00000001-5AA9-4685-8505-448D6E4F48E1}"/>
            </c:ext>
          </c:extLst>
        </c:ser>
        <c:dLbls>
          <c:showLegendKey val="0"/>
          <c:showVal val="0"/>
          <c:showCatName val="0"/>
          <c:showSerName val="0"/>
          <c:showPercent val="0"/>
          <c:showBubbleSize val="0"/>
        </c:dLbls>
        <c:gapWidth val="122"/>
        <c:axId val="380281352"/>
        <c:axId val="380279784"/>
      </c:barChart>
      <c:catAx>
        <c:axId val="380281352"/>
        <c:scaling>
          <c:orientation val="minMax"/>
        </c:scaling>
        <c:delete val="0"/>
        <c:axPos val="l"/>
        <c:title>
          <c:tx>
            <c:rich>
              <a:bodyPr rot="-5400000" spcFirstLastPara="1" vertOverflow="ellipsis" vert="horz" wrap="square" anchor="ctr" anchorCtr="1"/>
              <a:lstStyle/>
              <a:p>
                <a:pPr>
                  <a:defRPr sz="1330" b="1" i="0" u="none" strike="noStrike" kern="1200" baseline="0">
                    <a:solidFill>
                      <a:srgbClr val="003366"/>
                    </a:solidFill>
                    <a:latin typeface="+mn-lt"/>
                    <a:ea typeface="+mn-ea"/>
                    <a:cs typeface="+mn-cs"/>
                  </a:defRPr>
                </a:pPr>
                <a:r>
                  <a:rPr lang="en-US" b="1" dirty="0">
                    <a:solidFill>
                      <a:srgbClr val="003366"/>
                    </a:solidFill>
                  </a:rPr>
                  <a:t>Industry changes,</a:t>
                </a:r>
                <a:r>
                  <a:rPr lang="en-US" b="1" baseline="0" dirty="0">
                    <a:solidFill>
                      <a:srgbClr val="003366"/>
                    </a:solidFill>
                  </a:rPr>
                  <a:t> April 2020</a:t>
                </a:r>
                <a:endParaRPr lang="en-US" b="1" dirty="0">
                  <a:solidFill>
                    <a:srgbClr val="003366"/>
                  </a:solidFill>
                </a:endParaRPr>
              </a:p>
            </c:rich>
          </c:tx>
          <c:layout>
            <c:manualLayout>
              <c:xMode val="edge"/>
              <c:yMode val="edge"/>
              <c:x val="3.0034852253358877E-3"/>
              <c:y val="0.11086764769157953"/>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rgbClr val="003366"/>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3366"/>
                </a:solidFill>
                <a:latin typeface="+mn-lt"/>
                <a:ea typeface="+mn-ea"/>
                <a:cs typeface="+mn-cs"/>
              </a:defRPr>
            </a:pPr>
            <a:endParaRPr lang="en-US"/>
          </a:p>
        </c:txPr>
        <c:crossAx val="380279784"/>
        <c:crosses val="autoZero"/>
        <c:auto val="1"/>
        <c:lblAlgn val="ctr"/>
        <c:lblOffset val="1000"/>
        <c:noMultiLvlLbl val="0"/>
      </c:catAx>
      <c:valAx>
        <c:axId val="380279784"/>
        <c:scaling>
          <c:orientation val="minMax"/>
        </c:scaling>
        <c:delete val="0"/>
        <c:axPos val="b"/>
        <c:majorGridlines>
          <c:spPr>
            <a:ln w="9525" cap="flat" cmpd="sng" algn="ctr">
              <a:solidFill>
                <a:srgbClr val="000000"/>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003366"/>
                </a:solidFill>
                <a:latin typeface="+mn-lt"/>
                <a:ea typeface="+mn-ea"/>
                <a:cs typeface="+mn-cs"/>
              </a:defRPr>
            </a:pPr>
            <a:endParaRPr lang="en-US"/>
          </a:p>
        </c:txPr>
        <c:crossAx val="380281352"/>
        <c:crosses val="autoZero"/>
        <c:crossBetween val="between"/>
        <c:majorUnit val="30000"/>
      </c:valAx>
      <c:spPr>
        <a:noFill/>
        <a:ln w="3175">
          <a:solidFill>
            <a:srgbClr val="000000"/>
          </a:solidFill>
        </a:ln>
        <a:effectLst/>
      </c:spPr>
    </c:plotArea>
    <c:legend>
      <c:legendPos val="b"/>
      <c:layout>
        <c:manualLayout>
          <c:xMode val="edge"/>
          <c:yMode val="edge"/>
          <c:x val="0.5399487184459637"/>
          <c:y val="0.9337803881072243"/>
          <c:w val="0.41482659839216585"/>
          <c:h val="5.255840970698334E-2"/>
        </c:manualLayout>
      </c:layout>
      <c:overlay val="0"/>
      <c:spPr>
        <a:noFill/>
        <a:ln>
          <a:noFill/>
        </a:ln>
        <a:effectLst/>
      </c:spPr>
      <c:txPr>
        <a:bodyPr rot="0" spcFirstLastPara="1" vertOverflow="ellipsis" vert="horz" wrap="square" anchor="ctr" anchorCtr="1"/>
        <a:lstStyle/>
        <a:p>
          <a:pPr>
            <a:defRPr sz="1197" b="1" i="0" u="none" strike="noStrike" kern="1200" baseline="0">
              <a:solidFill>
                <a:srgbClr val="003366"/>
              </a:solidFill>
              <a:latin typeface="+mn-lt"/>
              <a:ea typeface="+mn-ea"/>
              <a:cs typeface="+mn-cs"/>
            </a:defRPr>
          </a:pPr>
          <a:endParaRPr lang="en-US"/>
        </a:p>
      </c:txPr>
    </c:legend>
    <c:plotVisOnly val="1"/>
    <c:dispBlanksAs val="gap"/>
    <c:showDLblsOverMax val="0"/>
  </c:chart>
  <c:spPr>
    <a:noFill/>
    <a:ln w="0">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30599805495111E-2"/>
          <c:y val="6.2537700095256707E-2"/>
          <c:w val="0.85588969060942743"/>
          <c:h val="0.77169903582236021"/>
        </c:manualLayout>
      </c:layout>
      <c:areaChart>
        <c:grouping val="stacked"/>
        <c:varyColors val="0"/>
        <c:ser>
          <c:idx val="0"/>
          <c:order val="0"/>
          <c:tx>
            <c:strRef>
              <c:f>Sheet1!$B$1</c:f>
              <c:strCache>
                <c:ptCount val="1"/>
                <c:pt idx="0">
                  <c:v>Western Area 1</c:v>
                </c:pt>
              </c:strCache>
            </c:strRef>
          </c:tx>
          <c:spPr>
            <a:solidFill>
              <a:srgbClr val="003366"/>
            </a:solidFill>
            <a:ln>
              <a:noFill/>
            </a:ln>
            <a:effectLst/>
          </c:spPr>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Sheet1!$B$2:$B$14</c:f>
              <c:numCache>
                <c:formatCode>General</c:formatCode>
                <c:ptCount val="13"/>
                <c:pt idx="0">
                  <c:v>10993</c:v>
                </c:pt>
                <c:pt idx="1">
                  <c:v>11207</c:v>
                </c:pt>
                <c:pt idx="2">
                  <c:v>10967</c:v>
                </c:pt>
                <c:pt idx="3">
                  <c:v>11009</c:v>
                </c:pt>
                <c:pt idx="4">
                  <c:v>11117</c:v>
                </c:pt>
                <c:pt idx="5">
                  <c:v>11256</c:v>
                </c:pt>
                <c:pt idx="6">
                  <c:v>10931</c:v>
                </c:pt>
                <c:pt idx="7">
                  <c:v>11189</c:v>
                </c:pt>
                <c:pt idx="8">
                  <c:v>12245</c:v>
                </c:pt>
                <c:pt idx="9">
                  <c:v>13761</c:v>
                </c:pt>
                <c:pt idx="10">
                  <c:v>14468</c:v>
                </c:pt>
                <c:pt idx="11">
                  <c:v>14111</c:v>
                </c:pt>
                <c:pt idx="12">
                  <c:v>13695</c:v>
                </c:pt>
              </c:numCache>
            </c:numRef>
          </c:val>
          <c:extLst>
            <c:ext xmlns:c16="http://schemas.microsoft.com/office/drawing/2014/chart" uri="{C3380CC4-5D6E-409C-BE32-E72D297353CC}">
              <c16:uniqueId val="{00000000-3145-4E51-B258-6DEDE4F5766E}"/>
            </c:ext>
          </c:extLst>
        </c:ser>
        <c:ser>
          <c:idx val="1"/>
          <c:order val="1"/>
          <c:tx>
            <c:strRef>
              <c:f>Sheet1!$C$1</c:f>
              <c:strCache>
                <c:ptCount val="1"/>
                <c:pt idx="0">
                  <c:v>South Central Area 2</c:v>
                </c:pt>
              </c:strCache>
            </c:strRef>
          </c:tx>
          <c:spPr>
            <a:solidFill>
              <a:srgbClr val="ECF1F4"/>
            </a:solidFill>
            <a:ln w="25400">
              <a:noFill/>
            </a:ln>
            <a:effectLst/>
          </c:spPr>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Sheet1!$C$2:$C$14</c:f>
              <c:numCache>
                <c:formatCode>General</c:formatCode>
                <c:ptCount val="13"/>
                <c:pt idx="0">
                  <c:v>23101</c:v>
                </c:pt>
                <c:pt idx="1">
                  <c:v>24675</c:v>
                </c:pt>
                <c:pt idx="2">
                  <c:v>25808</c:v>
                </c:pt>
                <c:pt idx="3">
                  <c:v>25007</c:v>
                </c:pt>
                <c:pt idx="4">
                  <c:v>26329</c:v>
                </c:pt>
                <c:pt idx="5">
                  <c:v>28325</c:v>
                </c:pt>
                <c:pt idx="6">
                  <c:v>28359</c:v>
                </c:pt>
                <c:pt idx="7">
                  <c:v>30713</c:v>
                </c:pt>
                <c:pt idx="8">
                  <c:v>31689</c:v>
                </c:pt>
                <c:pt idx="9">
                  <c:v>32714</c:v>
                </c:pt>
                <c:pt idx="10">
                  <c:v>31456</c:v>
                </c:pt>
                <c:pt idx="11">
                  <c:v>33416</c:v>
                </c:pt>
                <c:pt idx="12">
                  <c:v>32983</c:v>
                </c:pt>
              </c:numCache>
            </c:numRef>
          </c:val>
          <c:extLst>
            <c:ext xmlns:c16="http://schemas.microsoft.com/office/drawing/2014/chart" uri="{C3380CC4-5D6E-409C-BE32-E72D297353CC}">
              <c16:uniqueId val="{00000001-3145-4E51-B258-6DEDE4F5766E}"/>
            </c:ext>
          </c:extLst>
        </c:ser>
        <c:ser>
          <c:idx val="2"/>
          <c:order val="2"/>
          <c:tx>
            <c:strRef>
              <c:f>Sheet1!$D$1</c:f>
              <c:strCache>
                <c:ptCount val="1"/>
                <c:pt idx="0">
                  <c:v>North Central Area 3</c:v>
                </c:pt>
              </c:strCache>
            </c:strRef>
          </c:tx>
          <c:spPr>
            <a:solidFill>
              <a:srgbClr val="CC6600"/>
            </a:solidFill>
            <a:ln w="25400">
              <a:noFill/>
            </a:ln>
            <a:effectLst/>
          </c:spPr>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Sheet1!$D$2:$D$14</c:f>
              <c:numCache>
                <c:formatCode>General</c:formatCode>
                <c:ptCount val="13"/>
                <c:pt idx="0">
                  <c:v>17301</c:v>
                </c:pt>
                <c:pt idx="1">
                  <c:v>16857</c:v>
                </c:pt>
                <c:pt idx="2">
                  <c:v>18948</c:v>
                </c:pt>
                <c:pt idx="3">
                  <c:v>18209</c:v>
                </c:pt>
                <c:pt idx="4">
                  <c:v>18593</c:v>
                </c:pt>
                <c:pt idx="5">
                  <c:v>18903</c:v>
                </c:pt>
                <c:pt idx="6">
                  <c:v>18612</c:v>
                </c:pt>
                <c:pt idx="7">
                  <c:v>20117</c:v>
                </c:pt>
                <c:pt idx="8">
                  <c:v>20086</c:v>
                </c:pt>
                <c:pt idx="9">
                  <c:v>19759</c:v>
                </c:pt>
                <c:pt idx="10">
                  <c:v>19761</c:v>
                </c:pt>
                <c:pt idx="11">
                  <c:v>19539</c:v>
                </c:pt>
                <c:pt idx="12">
                  <c:v>17757</c:v>
                </c:pt>
              </c:numCache>
            </c:numRef>
          </c:val>
          <c:extLst>
            <c:ext xmlns:c16="http://schemas.microsoft.com/office/drawing/2014/chart" uri="{C3380CC4-5D6E-409C-BE32-E72D297353CC}">
              <c16:uniqueId val="{00000002-3145-4E51-B258-6DEDE4F5766E}"/>
            </c:ext>
          </c:extLst>
        </c:ser>
        <c:ser>
          <c:idx val="3"/>
          <c:order val="3"/>
          <c:tx>
            <c:strRef>
              <c:f>Sheet1!$E$1</c:f>
              <c:strCache>
                <c:ptCount val="1"/>
                <c:pt idx="0">
                  <c:v>Columbia Basin Area 4</c:v>
                </c:pt>
              </c:strCache>
            </c:strRef>
          </c:tx>
          <c:spPr>
            <a:solidFill>
              <a:srgbClr val="6C7728"/>
            </a:solidFill>
            <a:ln w="25400">
              <a:noFill/>
            </a:ln>
            <a:effectLst/>
          </c:spPr>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Sheet1!$E$2:$E$14</c:f>
              <c:numCache>
                <c:formatCode>General</c:formatCode>
                <c:ptCount val="13"/>
                <c:pt idx="0">
                  <c:v>9741</c:v>
                </c:pt>
                <c:pt idx="1">
                  <c:v>9819</c:v>
                </c:pt>
                <c:pt idx="2">
                  <c:v>10400</c:v>
                </c:pt>
                <c:pt idx="3">
                  <c:v>10190</c:v>
                </c:pt>
                <c:pt idx="4">
                  <c:v>10531</c:v>
                </c:pt>
                <c:pt idx="5">
                  <c:v>11874</c:v>
                </c:pt>
                <c:pt idx="6">
                  <c:v>11915</c:v>
                </c:pt>
                <c:pt idx="7">
                  <c:v>12743</c:v>
                </c:pt>
                <c:pt idx="8">
                  <c:v>12690</c:v>
                </c:pt>
                <c:pt idx="9">
                  <c:v>12308</c:v>
                </c:pt>
                <c:pt idx="10">
                  <c:v>12631</c:v>
                </c:pt>
                <c:pt idx="11">
                  <c:v>12759</c:v>
                </c:pt>
                <c:pt idx="12">
                  <c:v>12423</c:v>
                </c:pt>
              </c:numCache>
            </c:numRef>
          </c:val>
          <c:extLst>
            <c:ext xmlns:c16="http://schemas.microsoft.com/office/drawing/2014/chart" uri="{C3380CC4-5D6E-409C-BE32-E72D297353CC}">
              <c16:uniqueId val="{00000003-3145-4E51-B258-6DEDE4F5766E}"/>
            </c:ext>
          </c:extLst>
        </c:ser>
        <c:ser>
          <c:idx val="4"/>
          <c:order val="4"/>
          <c:tx>
            <c:strRef>
              <c:f>Sheet1!$F$1</c:f>
              <c:strCache>
                <c:ptCount val="1"/>
                <c:pt idx="0">
                  <c:v>South Eastern Area 5</c:v>
                </c:pt>
              </c:strCache>
            </c:strRef>
          </c:tx>
          <c:spPr>
            <a:solidFill>
              <a:srgbClr val="CCCC99"/>
            </a:solidFill>
            <a:ln w="25400">
              <a:noFill/>
            </a:ln>
            <a:effectLst/>
          </c:spPr>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Sheet1!$F$2:$F$14</c:f>
              <c:numCache>
                <c:formatCode>General</c:formatCode>
                <c:ptCount val="13"/>
                <c:pt idx="0">
                  <c:v>13236</c:v>
                </c:pt>
                <c:pt idx="1">
                  <c:v>13409</c:v>
                </c:pt>
                <c:pt idx="2">
                  <c:v>14494</c:v>
                </c:pt>
                <c:pt idx="3">
                  <c:v>14301</c:v>
                </c:pt>
                <c:pt idx="4">
                  <c:v>13961</c:v>
                </c:pt>
                <c:pt idx="5">
                  <c:v>15792</c:v>
                </c:pt>
                <c:pt idx="6">
                  <c:v>15608</c:v>
                </c:pt>
                <c:pt idx="7">
                  <c:v>15777</c:v>
                </c:pt>
                <c:pt idx="8">
                  <c:v>16218</c:v>
                </c:pt>
                <c:pt idx="9">
                  <c:v>16072</c:v>
                </c:pt>
                <c:pt idx="10">
                  <c:v>16720</c:v>
                </c:pt>
                <c:pt idx="11">
                  <c:v>16954</c:v>
                </c:pt>
                <c:pt idx="12">
                  <c:v>16317</c:v>
                </c:pt>
              </c:numCache>
            </c:numRef>
          </c:val>
          <c:extLst>
            <c:ext xmlns:c16="http://schemas.microsoft.com/office/drawing/2014/chart" uri="{C3380CC4-5D6E-409C-BE32-E72D297353CC}">
              <c16:uniqueId val="{00000004-3145-4E51-B258-6DEDE4F5766E}"/>
            </c:ext>
          </c:extLst>
        </c:ser>
        <c:ser>
          <c:idx val="5"/>
          <c:order val="5"/>
          <c:tx>
            <c:strRef>
              <c:f>Sheet1!$G$1</c:f>
              <c:strCache>
                <c:ptCount val="1"/>
                <c:pt idx="0">
                  <c:v>Eastern Area 6</c:v>
                </c:pt>
              </c:strCache>
            </c:strRef>
          </c:tx>
          <c:spPr>
            <a:solidFill>
              <a:srgbClr val="9B3236"/>
            </a:solidFill>
            <a:ln w="25400">
              <a:noFill/>
            </a:ln>
            <a:effectLst/>
          </c:spPr>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Sheet1!$G$2:$G$14</c:f>
              <c:numCache>
                <c:formatCode>General</c:formatCode>
                <c:ptCount val="13"/>
                <c:pt idx="0">
                  <c:v>1384</c:v>
                </c:pt>
                <c:pt idx="1">
                  <c:v>1428</c:v>
                </c:pt>
                <c:pt idx="2">
                  <c:v>1468</c:v>
                </c:pt>
                <c:pt idx="3">
                  <c:v>1480</c:v>
                </c:pt>
                <c:pt idx="4">
                  <c:v>1512</c:v>
                </c:pt>
                <c:pt idx="5">
                  <c:v>1597</c:v>
                </c:pt>
                <c:pt idx="6">
                  <c:v>1621</c:v>
                </c:pt>
                <c:pt idx="7">
                  <c:v>1669</c:v>
                </c:pt>
                <c:pt idx="8">
                  <c:v>2063</c:v>
                </c:pt>
                <c:pt idx="9">
                  <c:v>2481</c:v>
                </c:pt>
                <c:pt idx="10">
                  <c:v>2775</c:v>
                </c:pt>
                <c:pt idx="11">
                  <c:v>2855</c:v>
                </c:pt>
                <c:pt idx="12">
                  <c:v>2872</c:v>
                </c:pt>
              </c:numCache>
            </c:numRef>
          </c:val>
          <c:extLst>
            <c:ext xmlns:c16="http://schemas.microsoft.com/office/drawing/2014/chart" uri="{C3380CC4-5D6E-409C-BE32-E72D297353CC}">
              <c16:uniqueId val="{00000005-3145-4E51-B258-6DEDE4F5766E}"/>
            </c:ext>
          </c:extLst>
        </c:ser>
        <c:dLbls>
          <c:showLegendKey val="0"/>
          <c:showVal val="0"/>
          <c:showCatName val="0"/>
          <c:showSerName val="0"/>
          <c:showPercent val="0"/>
          <c:showBubbleSize val="0"/>
        </c:dLbls>
        <c:axId val="357258920"/>
        <c:axId val="357258136"/>
      </c:areaChart>
      <c:catAx>
        <c:axId val="35725892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357258136"/>
        <c:crosses val="autoZero"/>
        <c:auto val="1"/>
        <c:lblAlgn val="ctr"/>
        <c:lblOffset val="100"/>
        <c:noMultiLvlLbl val="0"/>
      </c:catAx>
      <c:valAx>
        <c:axId val="357258136"/>
        <c:scaling>
          <c:orientation val="minMax"/>
        </c:scaling>
        <c:delete val="0"/>
        <c:axPos val="l"/>
        <c:majorGridlines>
          <c:spPr>
            <a:ln w="9525" cap="flat" cmpd="sng" algn="ctr">
              <a:solidFill>
                <a:schemeClr val="bg1"/>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crossAx val="35725892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64573539678556E-2"/>
          <c:y val="4.3774194631100896E-2"/>
          <c:w val="0.90318622482380895"/>
          <c:h val="0.71457816815440245"/>
        </c:manualLayout>
      </c:layout>
      <c:lineChart>
        <c:grouping val="standard"/>
        <c:varyColors val="0"/>
        <c:ser>
          <c:idx val="0"/>
          <c:order val="0"/>
          <c:tx>
            <c:strRef>
              <c:f>Sheet1!$B$1</c:f>
              <c:strCache>
                <c:ptCount val="1"/>
                <c:pt idx="0">
                  <c:v>Apple orchards</c:v>
                </c:pt>
              </c:strCache>
            </c:strRef>
          </c:tx>
          <c:spPr>
            <a:ln w="28575" cap="rnd">
              <a:solidFill>
                <a:schemeClr val="accent1"/>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2F4A-4CA0-8A13-FDAE38A0ACE3}"/>
                </c:ext>
              </c:extLst>
            </c:dLbl>
            <c:dLbl>
              <c:idx val="2"/>
              <c:delete val="1"/>
              <c:extLst>
                <c:ext xmlns:c15="http://schemas.microsoft.com/office/drawing/2012/chart" uri="{CE6537A1-D6FC-4f65-9D91-7224C49458BB}"/>
                <c:ext xmlns:c16="http://schemas.microsoft.com/office/drawing/2014/chart" uri="{C3380CC4-5D6E-409C-BE32-E72D297353CC}">
                  <c16:uniqueId val="{00000001-2F4A-4CA0-8A13-FDAE38A0ACE3}"/>
                </c:ext>
              </c:extLst>
            </c:dLbl>
            <c:dLbl>
              <c:idx val="3"/>
              <c:delete val="1"/>
              <c:extLst>
                <c:ext xmlns:c15="http://schemas.microsoft.com/office/drawing/2012/chart" uri="{CE6537A1-D6FC-4f65-9D91-7224C49458BB}"/>
                <c:ext xmlns:c16="http://schemas.microsoft.com/office/drawing/2014/chart" uri="{C3380CC4-5D6E-409C-BE32-E72D297353CC}">
                  <c16:uniqueId val="{00000002-2F4A-4CA0-8A13-FDAE38A0ACE3}"/>
                </c:ext>
              </c:extLst>
            </c:dLbl>
            <c:dLbl>
              <c:idx val="4"/>
              <c:delete val="1"/>
              <c:extLst>
                <c:ext xmlns:c15="http://schemas.microsoft.com/office/drawing/2012/chart" uri="{CE6537A1-D6FC-4f65-9D91-7224C49458BB}"/>
                <c:ext xmlns:c16="http://schemas.microsoft.com/office/drawing/2014/chart" uri="{C3380CC4-5D6E-409C-BE32-E72D297353CC}">
                  <c16:uniqueId val="{00000003-2F4A-4CA0-8A13-FDAE38A0ACE3}"/>
                </c:ext>
              </c:extLst>
            </c:dLbl>
            <c:dLbl>
              <c:idx val="5"/>
              <c:delete val="1"/>
              <c:extLst>
                <c:ext xmlns:c15="http://schemas.microsoft.com/office/drawing/2012/chart" uri="{CE6537A1-D6FC-4f65-9D91-7224C49458BB}"/>
                <c:ext xmlns:c16="http://schemas.microsoft.com/office/drawing/2014/chart" uri="{C3380CC4-5D6E-409C-BE32-E72D297353CC}">
                  <c16:uniqueId val="{00000004-2F4A-4CA0-8A13-FDAE38A0ACE3}"/>
                </c:ext>
              </c:extLst>
            </c:dLbl>
            <c:dLbl>
              <c:idx val="6"/>
              <c:delete val="1"/>
              <c:extLst>
                <c:ext xmlns:c15="http://schemas.microsoft.com/office/drawing/2012/chart" uri="{CE6537A1-D6FC-4f65-9D91-7224C49458BB}"/>
                <c:ext xmlns:c16="http://schemas.microsoft.com/office/drawing/2014/chart" uri="{C3380CC4-5D6E-409C-BE32-E72D297353CC}">
                  <c16:uniqueId val="{00000005-2F4A-4CA0-8A13-FDAE38A0ACE3}"/>
                </c:ext>
              </c:extLst>
            </c:dLbl>
            <c:dLbl>
              <c:idx val="7"/>
              <c:delete val="1"/>
              <c:extLst>
                <c:ext xmlns:c15="http://schemas.microsoft.com/office/drawing/2012/chart" uri="{CE6537A1-D6FC-4f65-9D91-7224C49458BB}"/>
                <c:ext xmlns:c16="http://schemas.microsoft.com/office/drawing/2014/chart" uri="{C3380CC4-5D6E-409C-BE32-E72D297353CC}">
                  <c16:uniqueId val="{00000006-2F4A-4CA0-8A13-FDAE38A0ACE3}"/>
                </c:ext>
              </c:extLst>
            </c:dLbl>
            <c:dLbl>
              <c:idx val="8"/>
              <c:delete val="1"/>
              <c:extLst>
                <c:ext xmlns:c15="http://schemas.microsoft.com/office/drawing/2012/chart" uri="{CE6537A1-D6FC-4f65-9D91-7224C49458BB}"/>
                <c:ext xmlns:c16="http://schemas.microsoft.com/office/drawing/2014/chart" uri="{C3380CC4-5D6E-409C-BE32-E72D297353CC}">
                  <c16:uniqueId val="{00000007-2F4A-4CA0-8A13-FDAE38A0ACE3}"/>
                </c:ext>
              </c:extLst>
            </c:dLbl>
            <c:dLbl>
              <c:idx val="9"/>
              <c:delete val="1"/>
              <c:extLst>
                <c:ext xmlns:c15="http://schemas.microsoft.com/office/drawing/2012/chart" uri="{CE6537A1-D6FC-4f65-9D91-7224C49458BB}"/>
                <c:ext xmlns:c16="http://schemas.microsoft.com/office/drawing/2014/chart" uri="{C3380CC4-5D6E-409C-BE32-E72D297353CC}">
                  <c16:uniqueId val="{00000008-2F4A-4CA0-8A13-FDAE38A0ACE3}"/>
                </c:ext>
              </c:extLst>
            </c:dLbl>
            <c:dLbl>
              <c:idx val="10"/>
              <c:delete val="1"/>
              <c:extLst>
                <c:ext xmlns:c15="http://schemas.microsoft.com/office/drawing/2012/chart" uri="{CE6537A1-D6FC-4f65-9D91-7224C49458BB}"/>
                <c:ext xmlns:c16="http://schemas.microsoft.com/office/drawing/2014/chart" uri="{C3380CC4-5D6E-409C-BE32-E72D297353CC}">
                  <c16:uniqueId val="{00000001-C96D-447A-BB51-BFB36C28F0A6}"/>
                </c:ext>
              </c:extLst>
            </c:dLbl>
            <c:dLbl>
              <c:idx val="11"/>
              <c:delete val="1"/>
              <c:extLst>
                <c:ext xmlns:c15="http://schemas.microsoft.com/office/drawing/2012/chart" uri="{CE6537A1-D6FC-4f65-9D91-7224C49458BB}"/>
                <c:ext xmlns:c16="http://schemas.microsoft.com/office/drawing/2014/chart" uri="{C3380CC4-5D6E-409C-BE32-E72D297353CC}">
                  <c16:uniqueId val="{00000000-5DE7-4A97-95F9-7112919C07F5}"/>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Sheet1!$B$2:$B$14</c:f>
              <c:numCache>
                <c:formatCode>General</c:formatCode>
                <c:ptCount val="13"/>
                <c:pt idx="0">
                  <c:v>20841</c:v>
                </c:pt>
                <c:pt idx="1">
                  <c:v>21859</c:v>
                </c:pt>
                <c:pt idx="2">
                  <c:v>23851</c:v>
                </c:pt>
                <c:pt idx="3">
                  <c:v>24135</c:v>
                </c:pt>
                <c:pt idx="4">
                  <c:v>23918</c:v>
                </c:pt>
                <c:pt idx="5">
                  <c:v>26393</c:v>
                </c:pt>
                <c:pt idx="6">
                  <c:v>25251</c:v>
                </c:pt>
                <c:pt idx="7">
                  <c:v>27257</c:v>
                </c:pt>
                <c:pt idx="8">
                  <c:v>26730</c:v>
                </c:pt>
                <c:pt idx="9">
                  <c:v>25833</c:v>
                </c:pt>
                <c:pt idx="10">
                  <c:v>25074</c:v>
                </c:pt>
                <c:pt idx="11">
                  <c:v>24225</c:v>
                </c:pt>
                <c:pt idx="12">
                  <c:v>22096</c:v>
                </c:pt>
              </c:numCache>
            </c:numRef>
          </c:val>
          <c:smooth val="0"/>
          <c:extLst>
            <c:ext xmlns:c16="http://schemas.microsoft.com/office/drawing/2014/chart" uri="{C3380CC4-5D6E-409C-BE32-E72D297353CC}">
              <c16:uniqueId val="{00000009-2F4A-4CA0-8A13-FDAE38A0ACE3}"/>
            </c:ext>
          </c:extLst>
        </c:ser>
        <c:ser>
          <c:idx val="1"/>
          <c:order val="1"/>
          <c:tx>
            <c:strRef>
              <c:f>Sheet1!$C$1</c:f>
              <c:strCache>
                <c:ptCount val="1"/>
                <c:pt idx="0">
                  <c:v>Post harvest crop activities</c:v>
                </c:pt>
              </c:strCache>
            </c:strRef>
          </c:tx>
          <c:spPr>
            <a:ln w="28575" cap="rnd">
              <a:solidFill>
                <a:schemeClr val="accent2"/>
              </a:solidFill>
              <a:round/>
            </a:ln>
            <a:effectLst/>
          </c:spPr>
          <c:marker>
            <c:symbol val="none"/>
          </c:marker>
          <c:dLbls>
            <c:dLbl>
              <c:idx val="0"/>
              <c:layout>
                <c:manualLayout>
                  <c:x val="-4.9669749009247026E-2"/>
                  <c:y val="2.82311385568164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F4A-4CA0-8A13-FDAE38A0ACE3}"/>
                </c:ext>
              </c:extLst>
            </c:dLbl>
            <c:dLbl>
              <c:idx val="1"/>
              <c:delete val="1"/>
              <c:extLst>
                <c:ext xmlns:c15="http://schemas.microsoft.com/office/drawing/2012/chart" uri="{CE6537A1-D6FC-4f65-9D91-7224C49458BB}"/>
                <c:ext xmlns:c16="http://schemas.microsoft.com/office/drawing/2014/chart" uri="{C3380CC4-5D6E-409C-BE32-E72D297353CC}">
                  <c16:uniqueId val="{0000000B-2F4A-4CA0-8A13-FDAE38A0ACE3}"/>
                </c:ext>
              </c:extLst>
            </c:dLbl>
            <c:dLbl>
              <c:idx val="2"/>
              <c:delete val="1"/>
              <c:extLst>
                <c:ext xmlns:c15="http://schemas.microsoft.com/office/drawing/2012/chart" uri="{CE6537A1-D6FC-4f65-9D91-7224C49458BB}"/>
                <c:ext xmlns:c16="http://schemas.microsoft.com/office/drawing/2014/chart" uri="{C3380CC4-5D6E-409C-BE32-E72D297353CC}">
                  <c16:uniqueId val="{0000000C-2F4A-4CA0-8A13-FDAE38A0ACE3}"/>
                </c:ext>
              </c:extLst>
            </c:dLbl>
            <c:dLbl>
              <c:idx val="3"/>
              <c:delete val="1"/>
              <c:extLst>
                <c:ext xmlns:c15="http://schemas.microsoft.com/office/drawing/2012/chart" uri="{CE6537A1-D6FC-4f65-9D91-7224C49458BB}"/>
                <c:ext xmlns:c16="http://schemas.microsoft.com/office/drawing/2014/chart" uri="{C3380CC4-5D6E-409C-BE32-E72D297353CC}">
                  <c16:uniqueId val="{0000000D-2F4A-4CA0-8A13-FDAE38A0ACE3}"/>
                </c:ext>
              </c:extLst>
            </c:dLbl>
            <c:dLbl>
              <c:idx val="4"/>
              <c:delete val="1"/>
              <c:extLst>
                <c:ext xmlns:c15="http://schemas.microsoft.com/office/drawing/2012/chart" uri="{CE6537A1-D6FC-4f65-9D91-7224C49458BB}"/>
                <c:ext xmlns:c16="http://schemas.microsoft.com/office/drawing/2014/chart" uri="{C3380CC4-5D6E-409C-BE32-E72D297353CC}">
                  <c16:uniqueId val="{0000000E-2F4A-4CA0-8A13-FDAE38A0ACE3}"/>
                </c:ext>
              </c:extLst>
            </c:dLbl>
            <c:dLbl>
              <c:idx val="5"/>
              <c:delete val="1"/>
              <c:extLst>
                <c:ext xmlns:c15="http://schemas.microsoft.com/office/drawing/2012/chart" uri="{CE6537A1-D6FC-4f65-9D91-7224C49458BB}"/>
                <c:ext xmlns:c16="http://schemas.microsoft.com/office/drawing/2014/chart" uri="{C3380CC4-5D6E-409C-BE32-E72D297353CC}">
                  <c16:uniqueId val="{0000000F-2F4A-4CA0-8A13-FDAE38A0ACE3}"/>
                </c:ext>
              </c:extLst>
            </c:dLbl>
            <c:dLbl>
              <c:idx val="6"/>
              <c:delete val="1"/>
              <c:extLst>
                <c:ext xmlns:c15="http://schemas.microsoft.com/office/drawing/2012/chart" uri="{CE6537A1-D6FC-4f65-9D91-7224C49458BB}"/>
                <c:ext xmlns:c16="http://schemas.microsoft.com/office/drawing/2014/chart" uri="{C3380CC4-5D6E-409C-BE32-E72D297353CC}">
                  <c16:uniqueId val="{00000010-2F4A-4CA0-8A13-FDAE38A0ACE3}"/>
                </c:ext>
              </c:extLst>
            </c:dLbl>
            <c:dLbl>
              <c:idx val="7"/>
              <c:delete val="1"/>
              <c:extLst>
                <c:ext xmlns:c15="http://schemas.microsoft.com/office/drawing/2012/chart" uri="{CE6537A1-D6FC-4f65-9D91-7224C49458BB}"/>
                <c:ext xmlns:c16="http://schemas.microsoft.com/office/drawing/2014/chart" uri="{C3380CC4-5D6E-409C-BE32-E72D297353CC}">
                  <c16:uniqueId val="{00000011-2F4A-4CA0-8A13-FDAE38A0ACE3}"/>
                </c:ext>
              </c:extLst>
            </c:dLbl>
            <c:dLbl>
              <c:idx val="8"/>
              <c:delete val="1"/>
              <c:extLst>
                <c:ext xmlns:c15="http://schemas.microsoft.com/office/drawing/2012/chart" uri="{CE6537A1-D6FC-4f65-9D91-7224C49458BB}"/>
                <c:ext xmlns:c16="http://schemas.microsoft.com/office/drawing/2014/chart" uri="{C3380CC4-5D6E-409C-BE32-E72D297353CC}">
                  <c16:uniqueId val="{00000012-2F4A-4CA0-8A13-FDAE38A0ACE3}"/>
                </c:ext>
              </c:extLst>
            </c:dLbl>
            <c:dLbl>
              <c:idx val="9"/>
              <c:delete val="1"/>
              <c:extLst>
                <c:ext xmlns:c15="http://schemas.microsoft.com/office/drawing/2012/chart" uri="{CE6537A1-D6FC-4f65-9D91-7224C49458BB}"/>
                <c:ext xmlns:c16="http://schemas.microsoft.com/office/drawing/2014/chart" uri="{C3380CC4-5D6E-409C-BE32-E72D297353CC}">
                  <c16:uniqueId val="{00000013-2F4A-4CA0-8A13-FDAE38A0ACE3}"/>
                </c:ext>
              </c:extLst>
            </c:dLbl>
            <c:dLbl>
              <c:idx val="10"/>
              <c:delete val="1"/>
              <c:extLst>
                <c:ext xmlns:c15="http://schemas.microsoft.com/office/drawing/2012/chart" uri="{CE6537A1-D6FC-4f65-9D91-7224C49458BB}"/>
                <c:ext xmlns:c16="http://schemas.microsoft.com/office/drawing/2014/chart" uri="{C3380CC4-5D6E-409C-BE32-E72D297353CC}">
                  <c16:uniqueId val="{00000014-2F4A-4CA0-8A13-FDAE38A0ACE3}"/>
                </c:ext>
              </c:extLst>
            </c:dLbl>
            <c:dLbl>
              <c:idx val="11"/>
              <c:delete val="1"/>
              <c:extLst>
                <c:ext xmlns:c15="http://schemas.microsoft.com/office/drawing/2012/chart" uri="{CE6537A1-D6FC-4f65-9D91-7224C49458BB}"/>
                <c:ext xmlns:c16="http://schemas.microsoft.com/office/drawing/2014/chart" uri="{C3380CC4-5D6E-409C-BE32-E72D297353CC}">
                  <c16:uniqueId val="{00000001-5DE7-4A97-95F9-7112919C07F5}"/>
                </c:ext>
              </c:extLst>
            </c:dLbl>
            <c:dLbl>
              <c:idx val="12"/>
              <c:layout>
                <c:manualLayout>
                  <c:x val="-4.2951627033697336E-2"/>
                  <c:y val="-4.61273376027150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DE7-4A97-95F9-7112919C07F5}"/>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Sheet1!$C$2:$C$14</c:f>
              <c:numCache>
                <c:formatCode>General</c:formatCode>
                <c:ptCount val="13"/>
                <c:pt idx="0">
                  <c:v>12030</c:v>
                </c:pt>
                <c:pt idx="1">
                  <c:v>11656</c:v>
                </c:pt>
                <c:pt idx="2">
                  <c:v>13038</c:v>
                </c:pt>
                <c:pt idx="3">
                  <c:v>12408</c:v>
                </c:pt>
                <c:pt idx="4">
                  <c:v>12920</c:v>
                </c:pt>
                <c:pt idx="5">
                  <c:v>13857</c:v>
                </c:pt>
                <c:pt idx="6">
                  <c:v>14335</c:v>
                </c:pt>
                <c:pt idx="7">
                  <c:v>14893</c:v>
                </c:pt>
                <c:pt idx="8">
                  <c:v>15187</c:v>
                </c:pt>
                <c:pt idx="9">
                  <c:v>14754</c:v>
                </c:pt>
                <c:pt idx="10">
                  <c:v>15193</c:v>
                </c:pt>
                <c:pt idx="11">
                  <c:v>16062</c:v>
                </c:pt>
                <c:pt idx="12">
                  <c:v>16641</c:v>
                </c:pt>
              </c:numCache>
            </c:numRef>
          </c:val>
          <c:smooth val="0"/>
          <c:extLst>
            <c:ext xmlns:c16="http://schemas.microsoft.com/office/drawing/2014/chart" uri="{C3380CC4-5D6E-409C-BE32-E72D297353CC}">
              <c16:uniqueId val="{00000015-2F4A-4CA0-8A13-FDAE38A0ACE3}"/>
            </c:ext>
          </c:extLst>
        </c:ser>
        <c:ser>
          <c:idx val="2"/>
          <c:order val="2"/>
          <c:tx>
            <c:strRef>
              <c:f>Sheet1!$D$1</c:f>
              <c:strCache>
                <c:ptCount val="1"/>
                <c:pt idx="0">
                  <c:v>Other noncitrus fruit farming</c:v>
                </c:pt>
              </c:strCache>
            </c:strRef>
          </c:tx>
          <c:spPr>
            <a:ln w="28575" cap="rnd">
              <a:solidFill>
                <a:srgbClr val="CC6600"/>
              </a:solidFill>
              <a:round/>
            </a:ln>
            <a:effectLst/>
          </c:spPr>
          <c:marker>
            <c:symbol val="none"/>
          </c:marker>
          <c:dLbls>
            <c:dLbl>
              <c:idx val="0"/>
              <c:layout>
                <c:manualLayout>
                  <c:x val="-3.0528401585204756E-2"/>
                  <c:y val="-3.67357690470574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F4A-4CA0-8A13-FDAE38A0ACE3}"/>
                </c:ext>
              </c:extLst>
            </c:dLbl>
            <c:dLbl>
              <c:idx val="1"/>
              <c:delete val="1"/>
              <c:extLst>
                <c:ext xmlns:c15="http://schemas.microsoft.com/office/drawing/2012/chart" uri="{CE6537A1-D6FC-4f65-9D91-7224C49458BB}"/>
                <c:ext xmlns:c16="http://schemas.microsoft.com/office/drawing/2014/chart" uri="{C3380CC4-5D6E-409C-BE32-E72D297353CC}">
                  <c16:uniqueId val="{00000017-2F4A-4CA0-8A13-FDAE38A0ACE3}"/>
                </c:ext>
              </c:extLst>
            </c:dLbl>
            <c:dLbl>
              <c:idx val="2"/>
              <c:delete val="1"/>
              <c:extLst>
                <c:ext xmlns:c15="http://schemas.microsoft.com/office/drawing/2012/chart" uri="{CE6537A1-D6FC-4f65-9D91-7224C49458BB}"/>
                <c:ext xmlns:c16="http://schemas.microsoft.com/office/drawing/2014/chart" uri="{C3380CC4-5D6E-409C-BE32-E72D297353CC}">
                  <c16:uniqueId val="{00000018-2F4A-4CA0-8A13-FDAE38A0ACE3}"/>
                </c:ext>
              </c:extLst>
            </c:dLbl>
            <c:dLbl>
              <c:idx val="3"/>
              <c:delete val="1"/>
              <c:extLst>
                <c:ext xmlns:c15="http://schemas.microsoft.com/office/drawing/2012/chart" uri="{CE6537A1-D6FC-4f65-9D91-7224C49458BB}"/>
                <c:ext xmlns:c16="http://schemas.microsoft.com/office/drawing/2014/chart" uri="{C3380CC4-5D6E-409C-BE32-E72D297353CC}">
                  <c16:uniqueId val="{00000019-2F4A-4CA0-8A13-FDAE38A0ACE3}"/>
                </c:ext>
              </c:extLst>
            </c:dLbl>
            <c:dLbl>
              <c:idx val="4"/>
              <c:delete val="1"/>
              <c:extLst>
                <c:ext xmlns:c15="http://schemas.microsoft.com/office/drawing/2012/chart" uri="{CE6537A1-D6FC-4f65-9D91-7224C49458BB}"/>
                <c:ext xmlns:c16="http://schemas.microsoft.com/office/drawing/2014/chart" uri="{C3380CC4-5D6E-409C-BE32-E72D297353CC}">
                  <c16:uniqueId val="{0000001A-2F4A-4CA0-8A13-FDAE38A0ACE3}"/>
                </c:ext>
              </c:extLst>
            </c:dLbl>
            <c:dLbl>
              <c:idx val="5"/>
              <c:delete val="1"/>
              <c:extLst>
                <c:ext xmlns:c15="http://schemas.microsoft.com/office/drawing/2012/chart" uri="{CE6537A1-D6FC-4f65-9D91-7224C49458BB}"/>
                <c:ext xmlns:c16="http://schemas.microsoft.com/office/drawing/2014/chart" uri="{C3380CC4-5D6E-409C-BE32-E72D297353CC}">
                  <c16:uniqueId val="{0000001B-2F4A-4CA0-8A13-FDAE38A0ACE3}"/>
                </c:ext>
              </c:extLst>
            </c:dLbl>
            <c:dLbl>
              <c:idx val="6"/>
              <c:delete val="1"/>
              <c:extLst>
                <c:ext xmlns:c15="http://schemas.microsoft.com/office/drawing/2012/chart" uri="{CE6537A1-D6FC-4f65-9D91-7224C49458BB}"/>
                <c:ext xmlns:c16="http://schemas.microsoft.com/office/drawing/2014/chart" uri="{C3380CC4-5D6E-409C-BE32-E72D297353CC}">
                  <c16:uniqueId val="{0000001C-2F4A-4CA0-8A13-FDAE38A0ACE3}"/>
                </c:ext>
              </c:extLst>
            </c:dLbl>
            <c:dLbl>
              <c:idx val="7"/>
              <c:delete val="1"/>
              <c:extLst>
                <c:ext xmlns:c15="http://schemas.microsoft.com/office/drawing/2012/chart" uri="{CE6537A1-D6FC-4f65-9D91-7224C49458BB}"/>
                <c:ext xmlns:c16="http://schemas.microsoft.com/office/drawing/2014/chart" uri="{C3380CC4-5D6E-409C-BE32-E72D297353CC}">
                  <c16:uniqueId val="{0000001D-2F4A-4CA0-8A13-FDAE38A0ACE3}"/>
                </c:ext>
              </c:extLst>
            </c:dLbl>
            <c:dLbl>
              <c:idx val="8"/>
              <c:delete val="1"/>
              <c:extLst>
                <c:ext xmlns:c15="http://schemas.microsoft.com/office/drawing/2012/chart" uri="{CE6537A1-D6FC-4f65-9D91-7224C49458BB}"/>
                <c:ext xmlns:c16="http://schemas.microsoft.com/office/drawing/2014/chart" uri="{C3380CC4-5D6E-409C-BE32-E72D297353CC}">
                  <c16:uniqueId val="{0000001E-2F4A-4CA0-8A13-FDAE38A0ACE3}"/>
                </c:ext>
              </c:extLst>
            </c:dLbl>
            <c:dLbl>
              <c:idx val="9"/>
              <c:delete val="1"/>
              <c:extLst>
                <c:ext xmlns:c15="http://schemas.microsoft.com/office/drawing/2012/chart" uri="{CE6537A1-D6FC-4f65-9D91-7224C49458BB}"/>
                <c:ext xmlns:c16="http://schemas.microsoft.com/office/drawing/2014/chart" uri="{C3380CC4-5D6E-409C-BE32-E72D297353CC}">
                  <c16:uniqueId val="{0000001F-2F4A-4CA0-8A13-FDAE38A0ACE3}"/>
                </c:ext>
              </c:extLst>
            </c:dLbl>
            <c:dLbl>
              <c:idx val="10"/>
              <c:delete val="1"/>
              <c:extLst>
                <c:ext xmlns:c15="http://schemas.microsoft.com/office/drawing/2012/chart" uri="{CE6537A1-D6FC-4f65-9D91-7224C49458BB}"/>
                <c:ext xmlns:c16="http://schemas.microsoft.com/office/drawing/2014/chart" uri="{C3380CC4-5D6E-409C-BE32-E72D297353CC}">
                  <c16:uniqueId val="{00000020-2F4A-4CA0-8A13-FDAE38A0ACE3}"/>
                </c:ext>
              </c:extLst>
            </c:dLbl>
            <c:dLbl>
              <c:idx val="11"/>
              <c:delete val="1"/>
              <c:extLst>
                <c:ext xmlns:c15="http://schemas.microsoft.com/office/drawing/2012/chart" uri="{CE6537A1-D6FC-4f65-9D91-7224C49458BB}"/>
                <c:ext xmlns:c16="http://schemas.microsoft.com/office/drawing/2014/chart" uri="{C3380CC4-5D6E-409C-BE32-E72D297353CC}">
                  <c16:uniqueId val="{00000002-5DE7-4A97-95F9-7112919C07F5}"/>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Sheet1!$D$2:$D$14</c:f>
              <c:numCache>
                <c:formatCode>General</c:formatCode>
                <c:ptCount val="13"/>
                <c:pt idx="0">
                  <c:v>12613</c:v>
                </c:pt>
                <c:pt idx="1">
                  <c:v>12215</c:v>
                </c:pt>
                <c:pt idx="2">
                  <c:v>13735</c:v>
                </c:pt>
                <c:pt idx="3">
                  <c:v>12601</c:v>
                </c:pt>
                <c:pt idx="4">
                  <c:v>12470</c:v>
                </c:pt>
                <c:pt idx="5">
                  <c:v>13446</c:v>
                </c:pt>
                <c:pt idx="6">
                  <c:v>13088</c:v>
                </c:pt>
                <c:pt idx="7">
                  <c:v>14423</c:v>
                </c:pt>
                <c:pt idx="8">
                  <c:v>14749</c:v>
                </c:pt>
                <c:pt idx="9">
                  <c:v>14052</c:v>
                </c:pt>
                <c:pt idx="10">
                  <c:v>12221</c:v>
                </c:pt>
                <c:pt idx="11">
                  <c:v>12031</c:v>
                </c:pt>
                <c:pt idx="12">
                  <c:v>10451</c:v>
                </c:pt>
              </c:numCache>
            </c:numRef>
          </c:val>
          <c:smooth val="0"/>
          <c:extLst>
            <c:ext xmlns:c16="http://schemas.microsoft.com/office/drawing/2014/chart" uri="{C3380CC4-5D6E-409C-BE32-E72D297353CC}">
              <c16:uniqueId val="{00000021-2F4A-4CA0-8A13-FDAE38A0ACE3}"/>
            </c:ext>
          </c:extLst>
        </c:ser>
        <c:ser>
          <c:idx val="3"/>
          <c:order val="3"/>
          <c:tx>
            <c:strRef>
              <c:f>Sheet1!$E$1</c:f>
              <c:strCache>
                <c:ptCount val="1"/>
                <c:pt idx="0">
                  <c:v>All other miscellaneous crop farming</c:v>
                </c:pt>
              </c:strCache>
            </c:strRef>
          </c:tx>
          <c:spPr>
            <a:ln w="28575" cap="rnd">
              <a:solidFill>
                <a:schemeClr val="accent4"/>
              </a:solidFill>
              <a:round/>
            </a:ln>
            <a:effectLst/>
          </c:spPr>
          <c:marker>
            <c:symbol val="none"/>
          </c:marker>
          <c:dLbls>
            <c:dLbl>
              <c:idx val="0"/>
              <c:layout>
                <c:manualLayout>
                  <c:x val="-4.7556142668428003E-2"/>
                  <c:y val="-1.41155692784082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F4A-4CA0-8A13-FDAE38A0ACE3}"/>
                </c:ext>
              </c:extLst>
            </c:dLbl>
            <c:dLbl>
              <c:idx val="1"/>
              <c:delete val="1"/>
              <c:extLst>
                <c:ext xmlns:c15="http://schemas.microsoft.com/office/drawing/2012/chart" uri="{CE6537A1-D6FC-4f65-9D91-7224C49458BB}"/>
                <c:ext xmlns:c16="http://schemas.microsoft.com/office/drawing/2014/chart" uri="{C3380CC4-5D6E-409C-BE32-E72D297353CC}">
                  <c16:uniqueId val="{00000023-2F4A-4CA0-8A13-FDAE38A0ACE3}"/>
                </c:ext>
              </c:extLst>
            </c:dLbl>
            <c:dLbl>
              <c:idx val="2"/>
              <c:delete val="1"/>
              <c:extLst>
                <c:ext xmlns:c15="http://schemas.microsoft.com/office/drawing/2012/chart" uri="{CE6537A1-D6FC-4f65-9D91-7224C49458BB}"/>
                <c:ext xmlns:c16="http://schemas.microsoft.com/office/drawing/2014/chart" uri="{C3380CC4-5D6E-409C-BE32-E72D297353CC}">
                  <c16:uniqueId val="{00000024-2F4A-4CA0-8A13-FDAE38A0ACE3}"/>
                </c:ext>
              </c:extLst>
            </c:dLbl>
            <c:dLbl>
              <c:idx val="3"/>
              <c:delete val="1"/>
              <c:extLst>
                <c:ext xmlns:c15="http://schemas.microsoft.com/office/drawing/2012/chart" uri="{CE6537A1-D6FC-4f65-9D91-7224C49458BB}"/>
                <c:ext xmlns:c16="http://schemas.microsoft.com/office/drawing/2014/chart" uri="{C3380CC4-5D6E-409C-BE32-E72D297353CC}">
                  <c16:uniqueId val="{00000025-2F4A-4CA0-8A13-FDAE38A0ACE3}"/>
                </c:ext>
              </c:extLst>
            </c:dLbl>
            <c:dLbl>
              <c:idx val="4"/>
              <c:delete val="1"/>
              <c:extLst>
                <c:ext xmlns:c15="http://schemas.microsoft.com/office/drawing/2012/chart" uri="{CE6537A1-D6FC-4f65-9D91-7224C49458BB}"/>
                <c:ext xmlns:c16="http://schemas.microsoft.com/office/drawing/2014/chart" uri="{C3380CC4-5D6E-409C-BE32-E72D297353CC}">
                  <c16:uniqueId val="{00000026-2F4A-4CA0-8A13-FDAE38A0ACE3}"/>
                </c:ext>
              </c:extLst>
            </c:dLbl>
            <c:dLbl>
              <c:idx val="5"/>
              <c:delete val="1"/>
              <c:extLst>
                <c:ext xmlns:c15="http://schemas.microsoft.com/office/drawing/2012/chart" uri="{CE6537A1-D6FC-4f65-9D91-7224C49458BB}"/>
                <c:ext xmlns:c16="http://schemas.microsoft.com/office/drawing/2014/chart" uri="{C3380CC4-5D6E-409C-BE32-E72D297353CC}">
                  <c16:uniqueId val="{00000027-2F4A-4CA0-8A13-FDAE38A0ACE3}"/>
                </c:ext>
              </c:extLst>
            </c:dLbl>
            <c:dLbl>
              <c:idx val="6"/>
              <c:delete val="1"/>
              <c:extLst>
                <c:ext xmlns:c15="http://schemas.microsoft.com/office/drawing/2012/chart" uri="{CE6537A1-D6FC-4f65-9D91-7224C49458BB}"/>
                <c:ext xmlns:c16="http://schemas.microsoft.com/office/drawing/2014/chart" uri="{C3380CC4-5D6E-409C-BE32-E72D297353CC}">
                  <c16:uniqueId val="{00000028-2F4A-4CA0-8A13-FDAE38A0ACE3}"/>
                </c:ext>
              </c:extLst>
            </c:dLbl>
            <c:dLbl>
              <c:idx val="7"/>
              <c:delete val="1"/>
              <c:extLst>
                <c:ext xmlns:c15="http://schemas.microsoft.com/office/drawing/2012/chart" uri="{CE6537A1-D6FC-4f65-9D91-7224C49458BB}"/>
                <c:ext xmlns:c16="http://schemas.microsoft.com/office/drawing/2014/chart" uri="{C3380CC4-5D6E-409C-BE32-E72D297353CC}">
                  <c16:uniqueId val="{00000029-2F4A-4CA0-8A13-FDAE38A0ACE3}"/>
                </c:ext>
              </c:extLst>
            </c:dLbl>
            <c:dLbl>
              <c:idx val="8"/>
              <c:delete val="1"/>
              <c:extLst>
                <c:ext xmlns:c15="http://schemas.microsoft.com/office/drawing/2012/chart" uri="{CE6537A1-D6FC-4f65-9D91-7224C49458BB}"/>
                <c:ext xmlns:c16="http://schemas.microsoft.com/office/drawing/2014/chart" uri="{C3380CC4-5D6E-409C-BE32-E72D297353CC}">
                  <c16:uniqueId val="{0000002A-2F4A-4CA0-8A13-FDAE38A0ACE3}"/>
                </c:ext>
              </c:extLst>
            </c:dLbl>
            <c:dLbl>
              <c:idx val="9"/>
              <c:delete val="1"/>
              <c:extLst>
                <c:ext xmlns:c15="http://schemas.microsoft.com/office/drawing/2012/chart" uri="{CE6537A1-D6FC-4f65-9D91-7224C49458BB}"/>
                <c:ext xmlns:c16="http://schemas.microsoft.com/office/drawing/2014/chart" uri="{C3380CC4-5D6E-409C-BE32-E72D297353CC}">
                  <c16:uniqueId val="{0000002B-2F4A-4CA0-8A13-FDAE38A0ACE3}"/>
                </c:ext>
              </c:extLst>
            </c:dLbl>
            <c:dLbl>
              <c:idx val="10"/>
              <c:delete val="1"/>
              <c:extLst>
                <c:ext xmlns:c15="http://schemas.microsoft.com/office/drawing/2012/chart" uri="{CE6537A1-D6FC-4f65-9D91-7224C49458BB}"/>
                <c:ext xmlns:c16="http://schemas.microsoft.com/office/drawing/2014/chart" uri="{C3380CC4-5D6E-409C-BE32-E72D297353CC}">
                  <c16:uniqueId val="{0000002C-2F4A-4CA0-8A13-FDAE38A0ACE3}"/>
                </c:ext>
              </c:extLst>
            </c:dLbl>
            <c:dLbl>
              <c:idx val="11"/>
              <c:delete val="1"/>
              <c:extLst>
                <c:ext xmlns:c15="http://schemas.microsoft.com/office/drawing/2012/chart" uri="{CE6537A1-D6FC-4f65-9D91-7224C49458BB}"/>
                <c:ext xmlns:c16="http://schemas.microsoft.com/office/drawing/2014/chart" uri="{C3380CC4-5D6E-409C-BE32-E72D297353CC}">
                  <c16:uniqueId val="{00000003-5DE7-4A97-95F9-7112919C07F5}"/>
                </c:ext>
              </c:extLst>
            </c:dLbl>
            <c:numFmt formatCode="#,##0;\-#,##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Sheet1!$E$2:$E$14</c:f>
              <c:numCache>
                <c:formatCode>General</c:formatCode>
                <c:ptCount val="13"/>
                <c:pt idx="0">
                  <c:v>4479</c:v>
                </c:pt>
                <c:pt idx="1">
                  <c:v>5442</c:v>
                </c:pt>
                <c:pt idx="2">
                  <c:v>4989</c:v>
                </c:pt>
                <c:pt idx="3">
                  <c:v>4512</c:v>
                </c:pt>
                <c:pt idx="4">
                  <c:v>4832</c:v>
                </c:pt>
                <c:pt idx="5">
                  <c:v>4977</c:v>
                </c:pt>
                <c:pt idx="6">
                  <c:v>5207</c:v>
                </c:pt>
                <c:pt idx="7">
                  <c:v>5256</c:v>
                </c:pt>
                <c:pt idx="8">
                  <c:v>5472</c:v>
                </c:pt>
                <c:pt idx="9">
                  <c:v>6485</c:v>
                </c:pt>
                <c:pt idx="10">
                  <c:v>6327</c:v>
                </c:pt>
                <c:pt idx="11">
                  <c:v>6467</c:v>
                </c:pt>
                <c:pt idx="12">
                  <c:v>6566</c:v>
                </c:pt>
              </c:numCache>
            </c:numRef>
          </c:val>
          <c:smooth val="0"/>
          <c:extLst>
            <c:ext xmlns:c16="http://schemas.microsoft.com/office/drawing/2014/chart" uri="{C3380CC4-5D6E-409C-BE32-E72D297353CC}">
              <c16:uniqueId val="{0000002D-2F4A-4CA0-8A13-FDAE38A0ACE3}"/>
            </c:ext>
          </c:extLst>
        </c:ser>
        <c:ser>
          <c:idx val="4"/>
          <c:order val="4"/>
          <c:tx>
            <c:strRef>
              <c:f>Sheet1!$F$1</c:f>
              <c:strCache>
                <c:ptCount val="1"/>
                <c:pt idx="0">
                  <c:v>Other food crops grown under cover</c:v>
                </c:pt>
              </c:strCache>
            </c:strRef>
          </c:tx>
          <c:spPr>
            <a:ln w="28575" cap="rnd">
              <a:solidFill>
                <a:schemeClr val="accent5"/>
              </a:solidFill>
              <a:round/>
            </a:ln>
            <a:effectLst/>
          </c:spPr>
          <c:marker>
            <c:symbol val="none"/>
          </c:marker>
          <c:dLbls>
            <c:dLbl>
              <c:idx val="0"/>
              <c:layout>
                <c:manualLayout>
                  <c:x val="-3.1704095112285335E-2"/>
                  <c:y val="-2.47022462372143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2F4A-4CA0-8A13-FDAE38A0ACE3}"/>
                </c:ext>
              </c:extLst>
            </c:dLbl>
            <c:dLbl>
              <c:idx val="1"/>
              <c:delete val="1"/>
              <c:extLst>
                <c:ext xmlns:c15="http://schemas.microsoft.com/office/drawing/2012/chart" uri="{CE6537A1-D6FC-4f65-9D91-7224C49458BB}"/>
                <c:ext xmlns:c16="http://schemas.microsoft.com/office/drawing/2014/chart" uri="{C3380CC4-5D6E-409C-BE32-E72D297353CC}">
                  <c16:uniqueId val="{0000002F-2F4A-4CA0-8A13-FDAE38A0ACE3}"/>
                </c:ext>
              </c:extLst>
            </c:dLbl>
            <c:dLbl>
              <c:idx val="2"/>
              <c:delete val="1"/>
              <c:extLst>
                <c:ext xmlns:c15="http://schemas.microsoft.com/office/drawing/2012/chart" uri="{CE6537A1-D6FC-4f65-9D91-7224C49458BB}"/>
                <c:ext xmlns:c16="http://schemas.microsoft.com/office/drawing/2014/chart" uri="{C3380CC4-5D6E-409C-BE32-E72D297353CC}">
                  <c16:uniqueId val="{00000030-2F4A-4CA0-8A13-FDAE38A0ACE3}"/>
                </c:ext>
              </c:extLst>
            </c:dLbl>
            <c:dLbl>
              <c:idx val="3"/>
              <c:delete val="1"/>
              <c:extLst>
                <c:ext xmlns:c15="http://schemas.microsoft.com/office/drawing/2012/chart" uri="{CE6537A1-D6FC-4f65-9D91-7224C49458BB}"/>
                <c:ext xmlns:c16="http://schemas.microsoft.com/office/drawing/2014/chart" uri="{C3380CC4-5D6E-409C-BE32-E72D297353CC}">
                  <c16:uniqueId val="{00000031-2F4A-4CA0-8A13-FDAE38A0ACE3}"/>
                </c:ext>
              </c:extLst>
            </c:dLbl>
            <c:dLbl>
              <c:idx val="4"/>
              <c:delete val="1"/>
              <c:extLst>
                <c:ext xmlns:c15="http://schemas.microsoft.com/office/drawing/2012/chart" uri="{CE6537A1-D6FC-4f65-9D91-7224C49458BB}"/>
                <c:ext xmlns:c16="http://schemas.microsoft.com/office/drawing/2014/chart" uri="{C3380CC4-5D6E-409C-BE32-E72D297353CC}">
                  <c16:uniqueId val="{00000032-2F4A-4CA0-8A13-FDAE38A0ACE3}"/>
                </c:ext>
              </c:extLst>
            </c:dLbl>
            <c:dLbl>
              <c:idx val="5"/>
              <c:delete val="1"/>
              <c:extLst>
                <c:ext xmlns:c15="http://schemas.microsoft.com/office/drawing/2012/chart" uri="{CE6537A1-D6FC-4f65-9D91-7224C49458BB}"/>
                <c:ext xmlns:c16="http://schemas.microsoft.com/office/drawing/2014/chart" uri="{C3380CC4-5D6E-409C-BE32-E72D297353CC}">
                  <c16:uniqueId val="{00000033-2F4A-4CA0-8A13-FDAE38A0ACE3}"/>
                </c:ext>
              </c:extLst>
            </c:dLbl>
            <c:dLbl>
              <c:idx val="6"/>
              <c:delete val="1"/>
              <c:extLst>
                <c:ext xmlns:c15="http://schemas.microsoft.com/office/drawing/2012/chart" uri="{CE6537A1-D6FC-4f65-9D91-7224C49458BB}"/>
                <c:ext xmlns:c16="http://schemas.microsoft.com/office/drawing/2014/chart" uri="{C3380CC4-5D6E-409C-BE32-E72D297353CC}">
                  <c16:uniqueId val="{00000034-2F4A-4CA0-8A13-FDAE38A0ACE3}"/>
                </c:ext>
              </c:extLst>
            </c:dLbl>
            <c:dLbl>
              <c:idx val="7"/>
              <c:delete val="1"/>
              <c:extLst>
                <c:ext xmlns:c15="http://schemas.microsoft.com/office/drawing/2012/chart" uri="{CE6537A1-D6FC-4f65-9D91-7224C49458BB}"/>
                <c:ext xmlns:c16="http://schemas.microsoft.com/office/drawing/2014/chart" uri="{C3380CC4-5D6E-409C-BE32-E72D297353CC}">
                  <c16:uniqueId val="{00000035-2F4A-4CA0-8A13-FDAE38A0ACE3}"/>
                </c:ext>
              </c:extLst>
            </c:dLbl>
            <c:dLbl>
              <c:idx val="8"/>
              <c:delete val="1"/>
              <c:extLst>
                <c:ext xmlns:c15="http://schemas.microsoft.com/office/drawing/2012/chart" uri="{CE6537A1-D6FC-4f65-9D91-7224C49458BB}"/>
                <c:ext xmlns:c16="http://schemas.microsoft.com/office/drawing/2014/chart" uri="{C3380CC4-5D6E-409C-BE32-E72D297353CC}">
                  <c16:uniqueId val="{00000036-2F4A-4CA0-8A13-FDAE38A0ACE3}"/>
                </c:ext>
              </c:extLst>
            </c:dLbl>
            <c:dLbl>
              <c:idx val="9"/>
              <c:delete val="1"/>
              <c:extLst>
                <c:ext xmlns:c15="http://schemas.microsoft.com/office/drawing/2012/chart" uri="{CE6537A1-D6FC-4f65-9D91-7224C49458BB}"/>
                <c:ext xmlns:c16="http://schemas.microsoft.com/office/drawing/2014/chart" uri="{C3380CC4-5D6E-409C-BE32-E72D297353CC}">
                  <c16:uniqueId val="{00000037-2F4A-4CA0-8A13-FDAE38A0ACE3}"/>
                </c:ext>
              </c:extLst>
            </c:dLbl>
            <c:dLbl>
              <c:idx val="10"/>
              <c:delete val="1"/>
              <c:extLst>
                <c:ext xmlns:c15="http://schemas.microsoft.com/office/drawing/2012/chart" uri="{CE6537A1-D6FC-4f65-9D91-7224C49458BB}"/>
                <c:ext xmlns:c16="http://schemas.microsoft.com/office/drawing/2014/chart" uri="{C3380CC4-5D6E-409C-BE32-E72D297353CC}">
                  <c16:uniqueId val="{00000000-C96D-447A-BB51-BFB36C28F0A6}"/>
                </c:ext>
              </c:extLst>
            </c:dLbl>
            <c:dLbl>
              <c:idx val="11"/>
              <c:delete val="1"/>
              <c:extLst>
                <c:ext xmlns:c15="http://schemas.microsoft.com/office/drawing/2012/chart" uri="{CE6537A1-D6FC-4f65-9D91-7224C49458BB}"/>
                <c:ext xmlns:c16="http://schemas.microsoft.com/office/drawing/2014/chart" uri="{C3380CC4-5D6E-409C-BE32-E72D297353CC}">
                  <c16:uniqueId val="{00000004-5DE7-4A97-95F9-7112919C07F5}"/>
                </c:ext>
              </c:extLst>
            </c:dLbl>
            <c:numFmt formatCode="#,##0;\-#,##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Sheet1!$F$2:$F$14</c:f>
              <c:numCache>
                <c:formatCode>General</c:formatCode>
                <c:ptCount val="13"/>
                <c:pt idx="0">
                  <c:v>50</c:v>
                </c:pt>
                <c:pt idx="1">
                  <c:v>62</c:v>
                </c:pt>
                <c:pt idx="2">
                  <c:v>78</c:v>
                </c:pt>
                <c:pt idx="3">
                  <c:v>82</c:v>
                </c:pt>
                <c:pt idx="4">
                  <c:v>111</c:v>
                </c:pt>
                <c:pt idx="5">
                  <c:v>99</c:v>
                </c:pt>
                <c:pt idx="6">
                  <c:v>90</c:v>
                </c:pt>
                <c:pt idx="7">
                  <c:v>401</c:v>
                </c:pt>
                <c:pt idx="8">
                  <c:v>1870</c:v>
                </c:pt>
                <c:pt idx="9">
                  <c:v>3883</c:v>
                </c:pt>
                <c:pt idx="10">
                  <c:v>5043</c:v>
                </c:pt>
                <c:pt idx="11">
                  <c:v>4977</c:v>
                </c:pt>
                <c:pt idx="12">
                  <c:v>4918</c:v>
                </c:pt>
              </c:numCache>
            </c:numRef>
          </c:val>
          <c:smooth val="0"/>
          <c:extLst>
            <c:ext xmlns:c16="http://schemas.microsoft.com/office/drawing/2014/chart" uri="{C3380CC4-5D6E-409C-BE32-E72D297353CC}">
              <c16:uniqueId val="{00000038-2F4A-4CA0-8A13-FDAE38A0ACE3}"/>
            </c:ext>
          </c:extLst>
        </c:ser>
        <c:dLbls>
          <c:dLblPos val="r"/>
          <c:showLegendKey val="0"/>
          <c:showVal val="1"/>
          <c:showCatName val="0"/>
          <c:showSerName val="0"/>
          <c:showPercent val="0"/>
          <c:showBubbleSize val="0"/>
        </c:dLbls>
        <c:smooth val="0"/>
        <c:axId val="357262056"/>
        <c:axId val="357260096"/>
      </c:lineChart>
      <c:catAx>
        <c:axId val="357262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357260096"/>
        <c:crosses val="autoZero"/>
        <c:auto val="1"/>
        <c:lblAlgn val="ctr"/>
        <c:lblOffset val="100"/>
        <c:noMultiLvlLbl val="0"/>
      </c:catAx>
      <c:valAx>
        <c:axId val="357260096"/>
        <c:scaling>
          <c:orientation val="minMax"/>
        </c:scaling>
        <c:delete val="0"/>
        <c:axPos val="l"/>
        <c:majorGridlines>
          <c:spPr>
            <a:ln w="9525" cap="flat" cmpd="sng" algn="ctr">
              <a:solidFill>
                <a:schemeClr val="bg1"/>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crossAx val="357262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696242830757267E-2"/>
          <c:y val="4.7046998031496062E-2"/>
          <c:w val="0.87385886814524782"/>
          <c:h val="0.73559532331185873"/>
        </c:manualLayout>
      </c:layout>
      <c:barChart>
        <c:barDir val="col"/>
        <c:grouping val="clustered"/>
        <c:varyColors val="0"/>
        <c:ser>
          <c:idx val="4"/>
          <c:order val="3"/>
          <c:tx>
            <c:strRef>
              <c:f>Sheet1!$F$1</c:f>
              <c:strCache>
                <c:ptCount val="1"/>
                <c:pt idx="0">
                  <c:v>Recession</c:v>
                </c:pt>
              </c:strCache>
            </c:strRef>
          </c:tx>
          <c:spPr>
            <a:solidFill>
              <a:schemeClr val="bg1">
                <a:lumMod val="85000"/>
                <a:alpha val="50000"/>
              </a:schemeClr>
            </a:solidFill>
            <a:ln>
              <a:noFill/>
            </a:ln>
          </c:spPr>
          <c:invertIfNegative val="0"/>
          <c:cat>
            <c:strRef>
              <c:f>Sheet1!$A$2:$A$245</c:f>
              <c:strCache>
                <c:ptCount val="244"/>
                <c:pt idx="0">
                  <c:v>Jan-00</c:v>
                </c:pt>
                <c:pt idx="1">
                  <c:v>Feb-00</c:v>
                </c:pt>
                <c:pt idx="2">
                  <c:v>Mar-00</c:v>
                </c:pt>
                <c:pt idx="3">
                  <c:v>Apr-00</c:v>
                </c:pt>
                <c:pt idx="4">
                  <c:v>May-00</c:v>
                </c:pt>
                <c:pt idx="5">
                  <c:v>Jun-00</c:v>
                </c:pt>
                <c:pt idx="6">
                  <c:v>Jul-00</c:v>
                </c:pt>
                <c:pt idx="7">
                  <c:v>Aug-00</c:v>
                </c:pt>
                <c:pt idx="8">
                  <c:v>Sep-00</c:v>
                </c:pt>
                <c:pt idx="9">
                  <c:v>Oct-00</c:v>
                </c:pt>
                <c:pt idx="10">
                  <c:v>Nov-00</c:v>
                </c:pt>
                <c:pt idx="11">
                  <c:v>Dec-00</c:v>
                </c:pt>
                <c:pt idx="12">
                  <c:v>Jan-01</c:v>
                </c:pt>
                <c:pt idx="13">
                  <c:v>Feb-01</c:v>
                </c:pt>
                <c:pt idx="14">
                  <c:v>Mar-01</c:v>
                </c:pt>
                <c:pt idx="15">
                  <c:v>Apr-01</c:v>
                </c:pt>
                <c:pt idx="16">
                  <c:v>May-01</c:v>
                </c:pt>
                <c:pt idx="17">
                  <c:v>Jun-01</c:v>
                </c:pt>
                <c:pt idx="18">
                  <c:v>Jul-01</c:v>
                </c:pt>
                <c:pt idx="19">
                  <c:v>Aug-01</c:v>
                </c:pt>
                <c:pt idx="20">
                  <c:v>Sep-01</c:v>
                </c:pt>
                <c:pt idx="21">
                  <c:v>Oct-01</c:v>
                </c:pt>
                <c:pt idx="22">
                  <c:v>Nov-01</c:v>
                </c:pt>
                <c:pt idx="23">
                  <c:v>Dec-01</c:v>
                </c:pt>
                <c:pt idx="24">
                  <c:v>Jan-02</c:v>
                </c:pt>
                <c:pt idx="25">
                  <c:v>Feb-02</c:v>
                </c:pt>
                <c:pt idx="26">
                  <c:v>Mar-02</c:v>
                </c:pt>
                <c:pt idx="27">
                  <c:v>Apr-02</c:v>
                </c:pt>
                <c:pt idx="28">
                  <c:v>May-02</c:v>
                </c:pt>
                <c:pt idx="29">
                  <c:v>Jun-02</c:v>
                </c:pt>
                <c:pt idx="30">
                  <c:v>Jul-02</c:v>
                </c:pt>
                <c:pt idx="31">
                  <c:v>Aug-02</c:v>
                </c:pt>
                <c:pt idx="32">
                  <c:v>Sep-02</c:v>
                </c:pt>
                <c:pt idx="33">
                  <c:v>Oct-02</c:v>
                </c:pt>
                <c:pt idx="34">
                  <c:v>Nov-02</c:v>
                </c:pt>
                <c:pt idx="35">
                  <c:v>Dec-02</c:v>
                </c:pt>
                <c:pt idx="36">
                  <c:v>Jan-03</c:v>
                </c:pt>
                <c:pt idx="37">
                  <c:v>Feb-03</c:v>
                </c:pt>
                <c:pt idx="38">
                  <c:v>Mar-03</c:v>
                </c:pt>
                <c:pt idx="39">
                  <c:v>Apr-03</c:v>
                </c:pt>
                <c:pt idx="40">
                  <c:v>May-03</c:v>
                </c:pt>
                <c:pt idx="41">
                  <c:v>Jun-03</c:v>
                </c:pt>
                <c:pt idx="42">
                  <c:v>Jul-03</c:v>
                </c:pt>
                <c:pt idx="43">
                  <c:v>Aug-03</c:v>
                </c:pt>
                <c:pt idx="44">
                  <c:v>Sep-03</c:v>
                </c:pt>
                <c:pt idx="45">
                  <c:v>Oct-03</c:v>
                </c:pt>
                <c:pt idx="46">
                  <c:v>Nov-03</c:v>
                </c:pt>
                <c:pt idx="47">
                  <c:v>Dec-03</c:v>
                </c:pt>
                <c:pt idx="48">
                  <c:v>Jan-04</c:v>
                </c:pt>
                <c:pt idx="49">
                  <c:v>Feb-04</c:v>
                </c:pt>
                <c:pt idx="50">
                  <c:v>Mar-04</c:v>
                </c:pt>
                <c:pt idx="51">
                  <c:v>Apr-04</c:v>
                </c:pt>
                <c:pt idx="52">
                  <c:v>May-04</c:v>
                </c:pt>
                <c:pt idx="53">
                  <c:v>Jun-04</c:v>
                </c:pt>
                <c:pt idx="54">
                  <c:v>Jul-04</c:v>
                </c:pt>
                <c:pt idx="55">
                  <c:v>Aug-04</c:v>
                </c:pt>
                <c:pt idx="56">
                  <c:v>Sep-04</c:v>
                </c:pt>
                <c:pt idx="57">
                  <c:v>Oct-04</c:v>
                </c:pt>
                <c:pt idx="58">
                  <c:v>Nov-04</c:v>
                </c:pt>
                <c:pt idx="59">
                  <c:v>Dec-04</c:v>
                </c:pt>
                <c:pt idx="60">
                  <c:v>Jan-05</c:v>
                </c:pt>
                <c:pt idx="61">
                  <c:v>Feb-05</c:v>
                </c:pt>
                <c:pt idx="62">
                  <c:v>Mar-05</c:v>
                </c:pt>
                <c:pt idx="63">
                  <c:v>Apr-05</c:v>
                </c:pt>
                <c:pt idx="64">
                  <c:v>May-05</c:v>
                </c:pt>
                <c:pt idx="65">
                  <c:v>Jun-05</c:v>
                </c:pt>
                <c:pt idx="66">
                  <c:v>Jul-05</c:v>
                </c:pt>
                <c:pt idx="67">
                  <c:v>Aug-05</c:v>
                </c:pt>
                <c:pt idx="68">
                  <c:v>Sep-05</c:v>
                </c:pt>
                <c:pt idx="69">
                  <c:v>Oct-05</c:v>
                </c:pt>
                <c:pt idx="70">
                  <c:v>Nov-05</c:v>
                </c:pt>
                <c:pt idx="71">
                  <c:v>Dec-05</c:v>
                </c:pt>
                <c:pt idx="72">
                  <c:v>Jan-06</c:v>
                </c:pt>
                <c:pt idx="73">
                  <c:v>Feb-06</c:v>
                </c:pt>
                <c:pt idx="74">
                  <c:v>Mar-06</c:v>
                </c:pt>
                <c:pt idx="75">
                  <c:v>Apr-06</c:v>
                </c:pt>
                <c:pt idx="76">
                  <c:v>May-06</c:v>
                </c:pt>
                <c:pt idx="77">
                  <c:v>Jun-06</c:v>
                </c:pt>
                <c:pt idx="78">
                  <c:v>Jul-06</c:v>
                </c:pt>
                <c:pt idx="79">
                  <c:v>Aug-06</c:v>
                </c:pt>
                <c:pt idx="80">
                  <c:v>Sep-06</c:v>
                </c:pt>
                <c:pt idx="81">
                  <c:v>Oct-06</c:v>
                </c:pt>
                <c:pt idx="82">
                  <c:v>Nov-06</c:v>
                </c:pt>
                <c:pt idx="83">
                  <c:v>Dec-06</c:v>
                </c:pt>
                <c:pt idx="84">
                  <c:v>Jan-07</c:v>
                </c:pt>
                <c:pt idx="85">
                  <c:v>Feb-07</c:v>
                </c:pt>
                <c:pt idx="86">
                  <c:v>Mar-07</c:v>
                </c:pt>
                <c:pt idx="87">
                  <c:v>Apr-07</c:v>
                </c:pt>
                <c:pt idx="88">
                  <c:v>May-07</c:v>
                </c:pt>
                <c:pt idx="89">
                  <c:v>Jun-07</c:v>
                </c:pt>
                <c:pt idx="90">
                  <c:v>Jul-07</c:v>
                </c:pt>
                <c:pt idx="91">
                  <c:v>Aug-07</c:v>
                </c:pt>
                <c:pt idx="92">
                  <c:v>Sep-07</c:v>
                </c:pt>
                <c:pt idx="93">
                  <c:v>Oct-07</c:v>
                </c:pt>
                <c:pt idx="94">
                  <c:v>Nov-07</c:v>
                </c:pt>
                <c:pt idx="95">
                  <c:v>Dec-07</c:v>
                </c:pt>
                <c:pt idx="96">
                  <c:v>Jan-08</c:v>
                </c:pt>
                <c:pt idx="97">
                  <c:v>Feb-08</c:v>
                </c:pt>
                <c:pt idx="98">
                  <c:v>Mar-08</c:v>
                </c:pt>
                <c:pt idx="99">
                  <c:v>Apr-08</c:v>
                </c:pt>
                <c:pt idx="100">
                  <c:v>May-08</c:v>
                </c:pt>
                <c:pt idx="101">
                  <c:v>Jun-08</c:v>
                </c:pt>
                <c:pt idx="102">
                  <c:v>Jul-08</c:v>
                </c:pt>
                <c:pt idx="103">
                  <c:v>Aug-08</c:v>
                </c:pt>
                <c:pt idx="104">
                  <c:v>Sep-08</c:v>
                </c:pt>
                <c:pt idx="105">
                  <c:v>Oct-08</c:v>
                </c:pt>
                <c:pt idx="106">
                  <c:v>Nov-08</c:v>
                </c:pt>
                <c:pt idx="107">
                  <c:v>Dec-08</c:v>
                </c:pt>
                <c:pt idx="108">
                  <c:v>Jan-09</c:v>
                </c:pt>
                <c:pt idx="109">
                  <c:v>Feb-09</c:v>
                </c:pt>
                <c:pt idx="110">
                  <c:v>Mar-09</c:v>
                </c:pt>
                <c:pt idx="111">
                  <c:v>Apr-09</c:v>
                </c:pt>
                <c:pt idx="112">
                  <c:v>May-09</c:v>
                </c:pt>
                <c:pt idx="113">
                  <c:v>Jun-09</c:v>
                </c:pt>
                <c:pt idx="114">
                  <c:v>Jul-09</c:v>
                </c:pt>
                <c:pt idx="115">
                  <c:v>Aug-09</c:v>
                </c:pt>
                <c:pt idx="116">
                  <c:v>Sep-09</c:v>
                </c:pt>
                <c:pt idx="117">
                  <c:v>Oct-09</c:v>
                </c:pt>
                <c:pt idx="118">
                  <c:v>Nov-09</c:v>
                </c:pt>
                <c:pt idx="119">
                  <c:v>Dec-09</c:v>
                </c:pt>
                <c:pt idx="120">
                  <c:v>Jan-10</c:v>
                </c:pt>
                <c:pt idx="121">
                  <c:v>Feb-10</c:v>
                </c:pt>
                <c:pt idx="122">
                  <c:v>Mar-10</c:v>
                </c:pt>
                <c:pt idx="123">
                  <c:v>Apr-10</c:v>
                </c:pt>
                <c:pt idx="124">
                  <c:v>May-10</c:v>
                </c:pt>
                <c:pt idx="125">
                  <c:v>Jun-10</c:v>
                </c:pt>
                <c:pt idx="126">
                  <c:v>Jul-10</c:v>
                </c:pt>
                <c:pt idx="127">
                  <c:v>Aug-10</c:v>
                </c:pt>
                <c:pt idx="128">
                  <c:v>Sep-10</c:v>
                </c:pt>
                <c:pt idx="129">
                  <c:v>Oct-10</c:v>
                </c:pt>
                <c:pt idx="130">
                  <c:v>Nov-10</c:v>
                </c:pt>
                <c:pt idx="131">
                  <c:v>Dec-10</c:v>
                </c:pt>
                <c:pt idx="132">
                  <c:v>Jan-11</c:v>
                </c:pt>
                <c:pt idx="133">
                  <c:v>Feb-11</c:v>
                </c:pt>
                <c:pt idx="134">
                  <c:v>Mar-11</c:v>
                </c:pt>
                <c:pt idx="135">
                  <c:v>Apr-11</c:v>
                </c:pt>
                <c:pt idx="136">
                  <c:v>May-11</c:v>
                </c:pt>
                <c:pt idx="137">
                  <c:v>Jun-11</c:v>
                </c:pt>
                <c:pt idx="138">
                  <c:v>Jul-11</c:v>
                </c:pt>
                <c:pt idx="139">
                  <c:v>Aug-11</c:v>
                </c:pt>
                <c:pt idx="140">
                  <c:v>Sep-11</c:v>
                </c:pt>
                <c:pt idx="141">
                  <c:v>Oct-11</c:v>
                </c:pt>
                <c:pt idx="142">
                  <c:v>Nov-11</c:v>
                </c:pt>
                <c:pt idx="143">
                  <c:v>Dec-11</c:v>
                </c:pt>
                <c:pt idx="144">
                  <c:v>Jan-12</c:v>
                </c:pt>
                <c:pt idx="145">
                  <c:v>Feb-12</c:v>
                </c:pt>
                <c:pt idx="146">
                  <c:v>Mar-12</c:v>
                </c:pt>
                <c:pt idx="147">
                  <c:v>Apr-12</c:v>
                </c:pt>
                <c:pt idx="148">
                  <c:v>May-12</c:v>
                </c:pt>
                <c:pt idx="149">
                  <c:v>Jun-12</c:v>
                </c:pt>
                <c:pt idx="150">
                  <c:v>Jul-12</c:v>
                </c:pt>
                <c:pt idx="151">
                  <c:v>Aug-12</c:v>
                </c:pt>
                <c:pt idx="152">
                  <c:v>Sep-12</c:v>
                </c:pt>
                <c:pt idx="153">
                  <c:v>Oct-12</c:v>
                </c:pt>
                <c:pt idx="154">
                  <c:v>Nov-12</c:v>
                </c:pt>
                <c:pt idx="155">
                  <c:v>Dec-12</c:v>
                </c:pt>
                <c:pt idx="156">
                  <c:v>Jan-13</c:v>
                </c:pt>
                <c:pt idx="157">
                  <c:v>Feb-13</c:v>
                </c:pt>
                <c:pt idx="158">
                  <c:v>Mar-13</c:v>
                </c:pt>
                <c:pt idx="159">
                  <c:v>Apr-13</c:v>
                </c:pt>
                <c:pt idx="160">
                  <c:v>May-13</c:v>
                </c:pt>
                <c:pt idx="161">
                  <c:v>Jun-13</c:v>
                </c:pt>
                <c:pt idx="162">
                  <c:v>Jul-13</c:v>
                </c:pt>
                <c:pt idx="163">
                  <c:v>Aug-13</c:v>
                </c:pt>
                <c:pt idx="164">
                  <c:v>Sep-13</c:v>
                </c:pt>
                <c:pt idx="165">
                  <c:v>Oct-13</c:v>
                </c:pt>
                <c:pt idx="166">
                  <c:v>Nov-13</c:v>
                </c:pt>
                <c:pt idx="167">
                  <c:v>Dec-13</c:v>
                </c:pt>
                <c:pt idx="168">
                  <c:v>Jan-14</c:v>
                </c:pt>
                <c:pt idx="169">
                  <c:v>Feb-14</c:v>
                </c:pt>
                <c:pt idx="170">
                  <c:v>Mar-14</c:v>
                </c:pt>
                <c:pt idx="171">
                  <c:v>Apr-14</c:v>
                </c:pt>
                <c:pt idx="172">
                  <c:v>May-14</c:v>
                </c:pt>
                <c:pt idx="173">
                  <c:v>Jun-14</c:v>
                </c:pt>
                <c:pt idx="174">
                  <c:v>Jul-14</c:v>
                </c:pt>
                <c:pt idx="175">
                  <c:v>Aug-14</c:v>
                </c:pt>
                <c:pt idx="176">
                  <c:v>Sep-14</c:v>
                </c:pt>
                <c:pt idx="177">
                  <c:v>Oct-14</c:v>
                </c:pt>
                <c:pt idx="178">
                  <c:v>Nov-14</c:v>
                </c:pt>
                <c:pt idx="179">
                  <c:v>Dec-14</c:v>
                </c:pt>
                <c:pt idx="180">
                  <c:v>Jan-15</c:v>
                </c:pt>
                <c:pt idx="181">
                  <c:v>Feb-15</c:v>
                </c:pt>
                <c:pt idx="182">
                  <c:v>Mar-15</c:v>
                </c:pt>
                <c:pt idx="183">
                  <c:v>Apr-15</c:v>
                </c:pt>
                <c:pt idx="184">
                  <c:v>May-15</c:v>
                </c:pt>
                <c:pt idx="185">
                  <c:v>Jun-15</c:v>
                </c:pt>
                <c:pt idx="186">
                  <c:v>Jul-15</c:v>
                </c:pt>
                <c:pt idx="187">
                  <c:v>Aug-15</c:v>
                </c:pt>
                <c:pt idx="188">
                  <c:v>Sep-15</c:v>
                </c:pt>
                <c:pt idx="189">
                  <c:v>Oct-15</c:v>
                </c:pt>
                <c:pt idx="190">
                  <c:v>Nov-15</c:v>
                </c:pt>
                <c:pt idx="191">
                  <c:v>Dec-15</c:v>
                </c:pt>
                <c:pt idx="192">
                  <c:v>Jan-16</c:v>
                </c:pt>
                <c:pt idx="193">
                  <c:v>Feb-16</c:v>
                </c:pt>
                <c:pt idx="194">
                  <c:v>Mar-16</c:v>
                </c:pt>
                <c:pt idx="195">
                  <c:v>Apr-16</c:v>
                </c:pt>
                <c:pt idx="196">
                  <c:v>May-16</c:v>
                </c:pt>
                <c:pt idx="197">
                  <c:v>Jun-16</c:v>
                </c:pt>
                <c:pt idx="198">
                  <c:v>Jul-16</c:v>
                </c:pt>
                <c:pt idx="199">
                  <c:v>Aug-16</c:v>
                </c:pt>
                <c:pt idx="200">
                  <c:v>Sep-16</c:v>
                </c:pt>
                <c:pt idx="201">
                  <c:v>Oct-16</c:v>
                </c:pt>
                <c:pt idx="202">
                  <c:v>Nov-16</c:v>
                </c:pt>
                <c:pt idx="203">
                  <c:v>Dec-16</c:v>
                </c:pt>
                <c:pt idx="204">
                  <c:v>Jan-17</c:v>
                </c:pt>
                <c:pt idx="205">
                  <c:v>Feb-17</c:v>
                </c:pt>
                <c:pt idx="206">
                  <c:v>Mar-17</c:v>
                </c:pt>
                <c:pt idx="207">
                  <c:v>Apr-17</c:v>
                </c:pt>
                <c:pt idx="208">
                  <c:v>May-17</c:v>
                </c:pt>
                <c:pt idx="209">
                  <c:v>Jun-17</c:v>
                </c:pt>
                <c:pt idx="210">
                  <c:v>Jul-17</c:v>
                </c:pt>
                <c:pt idx="211">
                  <c:v>Aug-17</c:v>
                </c:pt>
                <c:pt idx="212">
                  <c:v>Sep-17</c:v>
                </c:pt>
                <c:pt idx="213">
                  <c:v>Oct-17</c:v>
                </c:pt>
                <c:pt idx="214">
                  <c:v>Nov-17</c:v>
                </c:pt>
                <c:pt idx="215">
                  <c:v>Dec-17</c:v>
                </c:pt>
                <c:pt idx="216">
                  <c:v>Jan-18</c:v>
                </c:pt>
                <c:pt idx="217">
                  <c:v>Feb-18</c:v>
                </c:pt>
                <c:pt idx="218">
                  <c:v>Mar-18</c:v>
                </c:pt>
                <c:pt idx="219">
                  <c:v>Apr-18</c:v>
                </c:pt>
                <c:pt idx="220">
                  <c:v>May-18</c:v>
                </c:pt>
                <c:pt idx="221">
                  <c:v>Jun-18</c:v>
                </c:pt>
                <c:pt idx="222">
                  <c:v>Jul-18</c:v>
                </c:pt>
                <c:pt idx="223">
                  <c:v>Aug-18</c:v>
                </c:pt>
                <c:pt idx="224">
                  <c:v>Sep-18</c:v>
                </c:pt>
                <c:pt idx="225">
                  <c:v>Oct-18</c:v>
                </c:pt>
                <c:pt idx="226">
                  <c:v>Nov-18</c:v>
                </c:pt>
                <c:pt idx="227">
                  <c:v>Dec-18</c:v>
                </c:pt>
                <c:pt idx="228">
                  <c:v>Jan-19</c:v>
                </c:pt>
                <c:pt idx="229">
                  <c:v>Feb-19</c:v>
                </c:pt>
                <c:pt idx="230">
                  <c:v>Mar-19</c:v>
                </c:pt>
                <c:pt idx="231">
                  <c:v>Apr-19</c:v>
                </c:pt>
                <c:pt idx="232">
                  <c:v>May-19</c:v>
                </c:pt>
                <c:pt idx="233">
                  <c:v>Jun-19</c:v>
                </c:pt>
                <c:pt idx="234">
                  <c:v>Jul-19</c:v>
                </c:pt>
                <c:pt idx="235">
                  <c:v>Aug-19</c:v>
                </c:pt>
                <c:pt idx="236">
                  <c:v>Sep-19</c:v>
                </c:pt>
                <c:pt idx="237">
                  <c:v>Oct-19</c:v>
                </c:pt>
                <c:pt idx="238">
                  <c:v>Nov-19</c:v>
                </c:pt>
                <c:pt idx="239">
                  <c:v>Dec-19</c:v>
                </c:pt>
                <c:pt idx="240">
                  <c:v>Jan-20</c:v>
                </c:pt>
                <c:pt idx="241">
                  <c:v>Feb-20</c:v>
                </c:pt>
                <c:pt idx="242">
                  <c:v>Mar-20</c:v>
                </c:pt>
                <c:pt idx="243">
                  <c:v>Apr-20</c:v>
                </c:pt>
              </c:strCache>
            </c:strRef>
          </c:cat>
          <c:val>
            <c:numRef>
              <c:f>Sheet1!$F$2:$F$245</c:f>
              <c:numCache>
                <c:formatCode>General</c:formatCode>
                <c:ptCount val="24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1</c:v>
                </c:pt>
                <c:pt idx="15">
                  <c:v>1</c:v>
                </c:pt>
                <c:pt idx="16">
                  <c:v>1</c:v>
                </c:pt>
                <c:pt idx="17">
                  <c:v>1</c:v>
                </c:pt>
                <c:pt idx="18">
                  <c:v>1</c:v>
                </c:pt>
                <c:pt idx="19">
                  <c:v>1</c:v>
                </c:pt>
                <c:pt idx="20">
                  <c:v>1</c:v>
                </c:pt>
                <c:pt idx="21">
                  <c:v>1</c:v>
                </c:pt>
                <c:pt idx="22">
                  <c:v>1</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numCache>
            </c:numRef>
          </c:val>
          <c:extLst>
            <c:ext xmlns:c16="http://schemas.microsoft.com/office/drawing/2014/chart" uri="{C3380CC4-5D6E-409C-BE32-E72D297353CC}">
              <c16:uniqueId val="{00000000-AA08-4BD5-A3D6-076CE110B0AE}"/>
            </c:ext>
          </c:extLst>
        </c:ser>
        <c:dLbls>
          <c:showLegendKey val="0"/>
          <c:showVal val="0"/>
          <c:showCatName val="0"/>
          <c:showSerName val="0"/>
          <c:showPercent val="0"/>
          <c:showBubbleSize val="0"/>
        </c:dLbls>
        <c:gapWidth val="0"/>
        <c:axId val="380285664"/>
        <c:axId val="380281744"/>
      </c:barChart>
      <c:lineChart>
        <c:grouping val="standard"/>
        <c:varyColors val="0"/>
        <c:ser>
          <c:idx val="0"/>
          <c:order val="0"/>
          <c:tx>
            <c:strRef>
              <c:f>Sheet1!$B$1</c:f>
              <c:strCache>
                <c:ptCount val="1"/>
                <c:pt idx="0">
                  <c:v>Washington</c:v>
                </c:pt>
              </c:strCache>
            </c:strRef>
          </c:tx>
          <c:spPr>
            <a:ln w="47625">
              <a:solidFill>
                <a:srgbClr val="CC6600"/>
              </a:solidFill>
            </a:ln>
          </c:spPr>
          <c:marker>
            <c:symbol val="none"/>
          </c:marker>
          <c:cat>
            <c:strRef>
              <c:f>Sheet1!$A$2:$A$245</c:f>
              <c:strCache>
                <c:ptCount val="244"/>
                <c:pt idx="0">
                  <c:v>Jan-00</c:v>
                </c:pt>
                <c:pt idx="1">
                  <c:v>Feb-00</c:v>
                </c:pt>
                <c:pt idx="2">
                  <c:v>Mar-00</c:v>
                </c:pt>
                <c:pt idx="3">
                  <c:v>Apr-00</c:v>
                </c:pt>
                <c:pt idx="4">
                  <c:v>May-00</c:v>
                </c:pt>
                <c:pt idx="5">
                  <c:v>Jun-00</c:v>
                </c:pt>
                <c:pt idx="6">
                  <c:v>Jul-00</c:v>
                </c:pt>
                <c:pt idx="7">
                  <c:v>Aug-00</c:v>
                </c:pt>
                <c:pt idx="8">
                  <c:v>Sep-00</c:v>
                </c:pt>
                <c:pt idx="9">
                  <c:v>Oct-00</c:v>
                </c:pt>
                <c:pt idx="10">
                  <c:v>Nov-00</c:v>
                </c:pt>
                <c:pt idx="11">
                  <c:v>Dec-00</c:v>
                </c:pt>
                <c:pt idx="12">
                  <c:v>Jan-01</c:v>
                </c:pt>
                <c:pt idx="13">
                  <c:v>Feb-01</c:v>
                </c:pt>
                <c:pt idx="14">
                  <c:v>Mar-01</c:v>
                </c:pt>
                <c:pt idx="15">
                  <c:v>Apr-01</c:v>
                </c:pt>
                <c:pt idx="16">
                  <c:v>May-01</c:v>
                </c:pt>
                <c:pt idx="17">
                  <c:v>Jun-01</c:v>
                </c:pt>
                <c:pt idx="18">
                  <c:v>Jul-01</c:v>
                </c:pt>
                <c:pt idx="19">
                  <c:v>Aug-01</c:v>
                </c:pt>
                <c:pt idx="20">
                  <c:v>Sep-01</c:v>
                </c:pt>
                <c:pt idx="21">
                  <c:v>Oct-01</c:v>
                </c:pt>
                <c:pt idx="22">
                  <c:v>Nov-01</c:v>
                </c:pt>
                <c:pt idx="23">
                  <c:v>Dec-01</c:v>
                </c:pt>
                <c:pt idx="24">
                  <c:v>Jan-02</c:v>
                </c:pt>
                <c:pt idx="25">
                  <c:v>Feb-02</c:v>
                </c:pt>
                <c:pt idx="26">
                  <c:v>Mar-02</c:v>
                </c:pt>
                <c:pt idx="27">
                  <c:v>Apr-02</c:v>
                </c:pt>
                <c:pt idx="28">
                  <c:v>May-02</c:v>
                </c:pt>
                <c:pt idx="29">
                  <c:v>Jun-02</c:v>
                </c:pt>
                <c:pt idx="30">
                  <c:v>Jul-02</c:v>
                </c:pt>
                <c:pt idx="31">
                  <c:v>Aug-02</c:v>
                </c:pt>
                <c:pt idx="32">
                  <c:v>Sep-02</c:v>
                </c:pt>
                <c:pt idx="33">
                  <c:v>Oct-02</c:v>
                </c:pt>
                <c:pt idx="34">
                  <c:v>Nov-02</c:v>
                </c:pt>
                <c:pt idx="35">
                  <c:v>Dec-02</c:v>
                </c:pt>
                <c:pt idx="36">
                  <c:v>Jan-03</c:v>
                </c:pt>
                <c:pt idx="37">
                  <c:v>Feb-03</c:v>
                </c:pt>
                <c:pt idx="38">
                  <c:v>Mar-03</c:v>
                </c:pt>
                <c:pt idx="39">
                  <c:v>Apr-03</c:v>
                </c:pt>
                <c:pt idx="40">
                  <c:v>May-03</c:v>
                </c:pt>
                <c:pt idx="41">
                  <c:v>Jun-03</c:v>
                </c:pt>
                <c:pt idx="42">
                  <c:v>Jul-03</c:v>
                </c:pt>
                <c:pt idx="43">
                  <c:v>Aug-03</c:v>
                </c:pt>
                <c:pt idx="44">
                  <c:v>Sep-03</c:v>
                </c:pt>
                <c:pt idx="45">
                  <c:v>Oct-03</c:v>
                </c:pt>
                <c:pt idx="46">
                  <c:v>Nov-03</c:v>
                </c:pt>
                <c:pt idx="47">
                  <c:v>Dec-03</c:v>
                </c:pt>
                <c:pt idx="48">
                  <c:v>Jan-04</c:v>
                </c:pt>
                <c:pt idx="49">
                  <c:v>Feb-04</c:v>
                </c:pt>
                <c:pt idx="50">
                  <c:v>Mar-04</c:v>
                </c:pt>
                <c:pt idx="51">
                  <c:v>Apr-04</c:v>
                </c:pt>
                <c:pt idx="52">
                  <c:v>May-04</c:v>
                </c:pt>
                <c:pt idx="53">
                  <c:v>Jun-04</c:v>
                </c:pt>
                <c:pt idx="54">
                  <c:v>Jul-04</c:v>
                </c:pt>
                <c:pt idx="55">
                  <c:v>Aug-04</c:v>
                </c:pt>
                <c:pt idx="56">
                  <c:v>Sep-04</c:v>
                </c:pt>
                <c:pt idx="57">
                  <c:v>Oct-04</c:v>
                </c:pt>
                <c:pt idx="58">
                  <c:v>Nov-04</c:v>
                </c:pt>
                <c:pt idx="59">
                  <c:v>Dec-04</c:v>
                </c:pt>
                <c:pt idx="60">
                  <c:v>Jan-05</c:v>
                </c:pt>
                <c:pt idx="61">
                  <c:v>Feb-05</c:v>
                </c:pt>
                <c:pt idx="62">
                  <c:v>Mar-05</c:v>
                </c:pt>
                <c:pt idx="63">
                  <c:v>Apr-05</c:v>
                </c:pt>
                <c:pt idx="64">
                  <c:v>May-05</c:v>
                </c:pt>
                <c:pt idx="65">
                  <c:v>Jun-05</c:v>
                </c:pt>
                <c:pt idx="66">
                  <c:v>Jul-05</c:v>
                </c:pt>
                <c:pt idx="67">
                  <c:v>Aug-05</c:v>
                </c:pt>
                <c:pt idx="68">
                  <c:v>Sep-05</c:v>
                </c:pt>
                <c:pt idx="69">
                  <c:v>Oct-05</c:v>
                </c:pt>
                <c:pt idx="70">
                  <c:v>Nov-05</c:v>
                </c:pt>
                <c:pt idx="71">
                  <c:v>Dec-05</c:v>
                </c:pt>
                <c:pt idx="72">
                  <c:v>Jan-06</c:v>
                </c:pt>
                <c:pt idx="73">
                  <c:v>Feb-06</c:v>
                </c:pt>
                <c:pt idx="74">
                  <c:v>Mar-06</c:v>
                </c:pt>
                <c:pt idx="75">
                  <c:v>Apr-06</c:v>
                </c:pt>
                <c:pt idx="76">
                  <c:v>May-06</c:v>
                </c:pt>
                <c:pt idx="77">
                  <c:v>Jun-06</c:v>
                </c:pt>
                <c:pt idx="78">
                  <c:v>Jul-06</c:v>
                </c:pt>
                <c:pt idx="79">
                  <c:v>Aug-06</c:v>
                </c:pt>
                <c:pt idx="80">
                  <c:v>Sep-06</c:v>
                </c:pt>
                <c:pt idx="81">
                  <c:v>Oct-06</c:v>
                </c:pt>
                <c:pt idx="82">
                  <c:v>Nov-06</c:v>
                </c:pt>
                <c:pt idx="83">
                  <c:v>Dec-06</c:v>
                </c:pt>
                <c:pt idx="84">
                  <c:v>Jan-07</c:v>
                </c:pt>
                <c:pt idx="85">
                  <c:v>Feb-07</c:v>
                </c:pt>
                <c:pt idx="86">
                  <c:v>Mar-07</c:v>
                </c:pt>
                <c:pt idx="87">
                  <c:v>Apr-07</c:v>
                </c:pt>
                <c:pt idx="88">
                  <c:v>May-07</c:v>
                </c:pt>
                <c:pt idx="89">
                  <c:v>Jun-07</c:v>
                </c:pt>
                <c:pt idx="90">
                  <c:v>Jul-07</c:v>
                </c:pt>
                <c:pt idx="91">
                  <c:v>Aug-07</c:v>
                </c:pt>
                <c:pt idx="92">
                  <c:v>Sep-07</c:v>
                </c:pt>
                <c:pt idx="93">
                  <c:v>Oct-07</c:v>
                </c:pt>
                <c:pt idx="94">
                  <c:v>Nov-07</c:v>
                </c:pt>
                <c:pt idx="95">
                  <c:v>Dec-07</c:v>
                </c:pt>
                <c:pt idx="96">
                  <c:v>Jan-08</c:v>
                </c:pt>
                <c:pt idx="97">
                  <c:v>Feb-08</c:v>
                </c:pt>
                <c:pt idx="98">
                  <c:v>Mar-08</c:v>
                </c:pt>
                <c:pt idx="99">
                  <c:v>Apr-08</c:v>
                </c:pt>
                <c:pt idx="100">
                  <c:v>May-08</c:v>
                </c:pt>
                <c:pt idx="101">
                  <c:v>Jun-08</c:v>
                </c:pt>
                <c:pt idx="102">
                  <c:v>Jul-08</c:v>
                </c:pt>
                <c:pt idx="103">
                  <c:v>Aug-08</c:v>
                </c:pt>
                <c:pt idx="104">
                  <c:v>Sep-08</c:v>
                </c:pt>
                <c:pt idx="105">
                  <c:v>Oct-08</c:v>
                </c:pt>
                <c:pt idx="106">
                  <c:v>Nov-08</c:v>
                </c:pt>
                <c:pt idx="107">
                  <c:v>Dec-08</c:v>
                </c:pt>
                <c:pt idx="108">
                  <c:v>Jan-09</c:v>
                </c:pt>
                <c:pt idx="109">
                  <c:v>Feb-09</c:v>
                </c:pt>
                <c:pt idx="110">
                  <c:v>Mar-09</c:v>
                </c:pt>
                <c:pt idx="111">
                  <c:v>Apr-09</c:v>
                </c:pt>
                <c:pt idx="112">
                  <c:v>May-09</c:v>
                </c:pt>
                <c:pt idx="113">
                  <c:v>Jun-09</c:v>
                </c:pt>
                <c:pt idx="114">
                  <c:v>Jul-09</c:v>
                </c:pt>
                <c:pt idx="115">
                  <c:v>Aug-09</c:v>
                </c:pt>
                <c:pt idx="116">
                  <c:v>Sep-09</c:v>
                </c:pt>
                <c:pt idx="117">
                  <c:v>Oct-09</c:v>
                </c:pt>
                <c:pt idx="118">
                  <c:v>Nov-09</c:v>
                </c:pt>
                <c:pt idx="119">
                  <c:v>Dec-09</c:v>
                </c:pt>
                <c:pt idx="120">
                  <c:v>Jan-10</c:v>
                </c:pt>
                <c:pt idx="121">
                  <c:v>Feb-10</c:v>
                </c:pt>
                <c:pt idx="122">
                  <c:v>Mar-10</c:v>
                </c:pt>
                <c:pt idx="123">
                  <c:v>Apr-10</c:v>
                </c:pt>
                <c:pt idx="124">
                  <c:v>May-10</c:v>
                </c:pt>
                <c:pt idx="125">
                  <c:v>Jun-10</c:v>
                </c:pt>
                <c:pt idx="126">
                  <c:v>Jul-10</c:v>
                </c:pt>
                <c:pt idx="127">
                  <c:v>Aug-10</c:v>
                </c:pt>
                <c:pt idx="128">
                  <c:v>Sep-10</c:v>
                </c:pt>
                <c:pt idx="129">
                  <c:v>Oct-10</c:v>
                </c:pt>
                <c:pt idx="130">
                  <c:v>Nov-10</c:v>
                </c:pt>
                <c:pt idx="131">
                  <c:v>Dec-10</c:v>
                </c:pt>
                <c:pt idx="132">
                  <c:v>Jan-11</c:v>
                </c:pt>
                <c:pt idx="133">
                  <c:v>Feb-11</c:v>
                </c:pt>
                <c:pt idx="134">
                  <c:v>Mar-11</c:v>
                </c:pt>
                <c:pt idx="135">
                  <c:v>Apr-11</c:v>
                </c:pt>
                <c:pt idx="136">
                  <c:v>May-11</c:v>
                </c:pt>
                <c:pt idx="137">
                  <c:v>Jun-11</c:v>
                </c:pt>
                <c:pt idx="138">
                  <c:v>Jul-11</c:v>
                </c:pt>
                <c:pt idx="139">
                  <c:v>Aug-11</c:v>
                </c:pt>
                <c:pt idx="140">
                  <c:v>Sep-11</c:v>
                </c:pt>
                <c:pt idx="141">
                  <c:v>Oct-11</c:v>
                </c:pt>
                <c:pt idx="142">
                  <c:v>Nov-11</c:v>
                </c:pt>
                <c:pt idx="143">
                  <c:v>Dec-11</c:v>
                </c:pt>
                <c:pt idx="144">
                  <c:v>Jan-12</c:v>
                </c:pt>
                <c:pt idx="145">
                  <c:v>Feb-12</c:v>
                </c:pt>
                <c:pt idx="146">
                  <c:v>Mar-12</c:v>
                </c:pt>
                <c:pt idx="147">
                  <c:v>Apr-12</c:v>
                </c:pt>
                <c:pt idx="148">
                  <c:v>May-12</c:v>
                </c:pt>
                <c:pt idx="149">
                  <c:v>Jun-12</c:v>
                </c:pt>
                <c:pt idx="150">
                  <c:v>Jul-12</c:v>
                </c:pt>
                <c:pt idx="151">
                  <c:v>Aug-12</c:v>
                </c:pt>
                <c:pt idx="152">
                  <c:v>Sep-12</c:v>
                </c:pt>
                <c:pt idx="153">
                  <c:v>Oct-12</c:v>
                </c:pt>
                <c:pt idx="154">
                  <c:v>Nov-12</c:v>
                </c:pt>
                <c:pt idx="155">
                  <c:v>Dec-12</c:v>
                </c:pt>
                <c:pt idx="156">
                  <c:v>Jan-13</c:v>
                </c:pt>
                <c:pt idx="157">
                  <c:v>Feb-13</c:v>
                </c:pt>
                <c:pt idx="158">
                  <c:v>Mar-13</c:v>
                </c:pt>
                <c:pt idx="159">
                  <c:v>Apr-13</c:v>
                </c:pt>
                <c:pt idx="160">
                  <c:v>May-13</c:v>
                </c:pt>
                <c:pt idx="161">
                  <c:v>Jun-13</c:v>
                </c:pt>
                <c:pt idx="162">
                  <c:v>Jul-13</c:v>
                </c:pt>
                <c:pt idx="163">
                  <c:v>Aug-13</c:v>
                </c:pt>
                <c:pt idx="164">
                  <c:v>Sep-13</c:v>
                </c:pt>
                <c:pt idx="165">
                  <c:v>Oct-13</c:v>
                </c:pt>
                <c:pt idx="166">
                  <c:v>Nov-13</c:v>
                </c:pt>
                <c:pt idx="167">
                  <c:v>Dec-13</c:v>
                </c:pt>
                <c:pt idx="168">
                  <c:v>Jan-14</c:v>
                </c:pt>
                <c:pt idx="169">
                  <c:v>Feb-14</c:v>
                </c:pt>
                <c:pt idx="170">
                  <c:v>Mar-14</c:v>
                </c:pt>
                <c:pt idx="171">
                  <c:v>Apr-14</c:v>
                </c:pt>
                <c:pt idx="172">
                  <c:v>May-14</c:v>
                </c:pt>
                <c:pt idx="173">
                  <c:v>Jun-14</c:v>
                </c:pt>
                <c:pt idx="174">
                  <c:v>Jul-14</c:v>
                </c:pt>
                <c:pt idx="175">
                  <c:v>Aug-14</c:v>
                </c:pt>
                <c:pt idx="176">
                  <c:v>Sep-14</c:v>
                </c:pt>
                <c:pt idx="177">
                  <c:v>Oct-14</c:v>
                </c:pt>
                <c:pt idx="178">
                  <c:v>Nov-14</c:v>
                </c:pt>
                <c:pt idx="179">
                  <c:v>Dec-14</c:v>
                </c:pt>
                <c:pt idx="180">
                  <c:v>Jan-15</c:v>
                </c:pt>
                <c:pt idx="181">
                  <c:v>Feb-15</c:v>
                </c:pt>
                <c:pt idx="182">
                  <c:v>Mar-15</c:v>
                </c:pt>
                <c:pt idx="183">
                  <c:v>Apr-15</c:v>
                </c:pt>
                <c:pt idx="184">
                  <c:v>May-15</c:v>
                </c:pt>
                <c:pt idx="185">
                  <c:v>Jun-15</c:v>
                </c:pt>
                <c:pt idx="186">
                  <c:v>Jul-15</c:v>
                </c:pt>
                <c:pt idx="187">
                  <c:v>Aug-15</c:v>
                </c:pt>
                <c:pt idx="188">
                  <c:v>Sep-15</c:v>
                </c:pt>
                <c:pt idx="189">
                  <c:v>Oct-15</c:v>
                </c:pt>
                <c:pt idx="190">
                  <c:v>Nov-15</c:v>
                </c:pt>
                <c:pt idx="191">
                  <c:v>Dec-15</c:v>
                </c:pt>
                <c:pt idx="192">
                  <c:v>Jan-16</c:v>
                </c:pt>
                <c:pt idx="193">
                  <c:v>Feb-16</c:v>
                </c:pt>
                <c:pt idx="194">
                  <c:v>Mar-16</c:v>
                </c:pt>
                <c:pt idx="195">
                  <c:v>Apr-16</c:v>
                </c:pt>
                <c:pt idx="196">
                  <c:v>May-16</c:v>
                </c:pt>
                <c:pt idx="197">
                  <c:v>Jun-16</c:v>
                </c:pt>
                <c:pt idx="198">
                  <c:v>Jul-16</c:v>
                </c:pt>
                <c:pt idx="199">
                  <c:v>Aug-16</c:v>
                </c:pt>
                <c:pt idx="200">
                  <c:v>Sep-16</c:v>
                </c:pt>
                <c:pt idx="201">
                  <c:v>Oct-16</c:v>
                </c:pt>
                <c:pt idx="202">
                  <c:v>Nov-16</c:v>
                </c:pt>
                <c:pt idx="203">
                  <c:v>Dec-16</c:v>
                </c:pt>
                <c:pt idx="204">
                  <c:v>Jan-17</c:v>
                </c:pt>
                <c:pt idx="205">
                  <c:v>Feb-17</c:v>
                </c:pt>
                <c:pt idx="206">
                  <c:v>Mar-17</c:v>
                </c:pt>
                <c:pt idx="207">
                  <c:v>Apr-17</c:v>
                </c:pt>
                <c:pt idx="208">
                  <c:v>May-17</c:v>
                </c:pt>
                <c:pt idx="209">
                  <c:v>Jun-17</c:v>
                </c:pt>
                <c:pt idx="210">
                  <c:v>Jul-17</c:v>
                </c:pt>
                <c:pt idx="211">
                  <c:v>Aug-17</c:v>
                </c:pt>
                <c:pt idx="212">
                  <c:v>Sep-17</c:v>
                </c:pt>
                <c:pt idx="213">
                  <c:v>Oct-17</c:v>
                </c:pt>
                <c:pt idx="214">
                  <c:v>Nov-17</c:v>
                </c:pt>
                <c:pt idx="215">
                  <c:v>Dec-17</c:v>
                </c:pt>
                <c:pt idx="216">
                  <c:v>Jan-18</c:v>
                </c:pt>
                <c:pt idx="217">
                  <c:v>Feb-18</c:v>
                </c:pt>
                <c:pt idx="218">
                  <c:v>Mar-18</c:v>
                </c:pt>
                <c:pt idx="219">
                  <c:v>Apr-18</c:v>
                </c:pt>
                <c:pt idx="220">
                  <c:v>May-18</c:v>
                </c:pt>
                <c:pt idx="221">
                  <c:v>Jun-18</c:v>
                </c:pt>
                <c:pt idx="222">
                  <c:v>Jul-18</c:v>
                </c:pt>
                <c:pt idx="223">
                  <c:v>Aug-18</c:v>
                </c:pt>
                <c:pt idx="224">
                  <c:v>Sep-18</c:v>
                </c:pt>
                <c:pt idx="225">
                  <c:v>Oct-18</c:v>
                </c:pt>
                <c:pt idx="226">
                  <c:v>Nov-18</c:v>
                </c:pt>
                <c:pt idx="227">
                  <c:v>Dec-18</c:v>
                </c:pt>
                <c:pt idx="228">
                  <c:v>Jan-19</c:v>
                </c:pt>
                <c:pt idx="229">
                  <c:v>Feb-19</c:v>
                </c:pt>
                <c:pt idx="230">
                  <c:v>Mar-19</c:v>
                </c:pt>
                <c:pt idx="231">
                  <c:v>Apr-19</c:v>
                </c:pt>
                <c:pt idx="232">
                  <c:v>May-19</c:v>
                </c:pt>
                <c:pt idx="233">
                  <c:v>Jun-19</c:v>
                </c:pt>
                <c:pt idx="234">
                  <c:v>Jul-19</c:v>
                </c:pt>
                <c:pt idx="235">
                  <c:v>Aug-19</c:v>
                </c:pt>
                <c:pt idx="236">
                  <c:v>Sep-19</c:v>
                </c:pt>
                <c:pt idx="237">
                  <c:v>Oct-19</c:v>
                </c:pt>
                <c:pt idx="238">
                  <c:v>Nov-19</c:v>
                </c:pt>
                <c:pt idx="239">
                  <c:v>Dec-19</c:v>
                </c:pt>
                <c:pt idx="240">
                  <c:v>Jan-20</c:v>
                </c:pt>
                <c:pt idx="241">
                  <c:v>Feb-20</c:v>
                </c:pt>
                <c:pt idx="242">
                  <c:v>Mar-20</c:v>
                </c:pt>
                <c:pt idx="243">
                  <c:v>Apr-20</c:v>
                </c:pt>
              </c:strCache>
            </c:strRef>
          </c:cat>
          <c:val>
            <c:numRef>
              <c:f>Sheet1!$B$2:$B$245</c:f>
              <c:numCache>
                <c:formatCode>0.0%</c:formatCode>
                <c:ptCount val="244"/>
                <c:pt idx="0">
                  <c:v>4.9000000000000002E-2</c:v>
                </c:pt>
                <c:pt idx="1">
                  <c:v>4.9000000000000002E-2</c:v>
                </c:pt>
                <c:pt idx="2">
                  <c:v>0.05</c:v>
                </c:pt>
                <c:pt idx="3">
                  <c:v>0.05</c:v>
                </c:pt>
                <c:pt idx="4">
                  <c:v>5.0999999999999997E-2</c:v>
                </c:pt>
                <c:pt idx="5">
                  <c:v>5.0999999999999997E-2</c:v>
                </c:pt>
                <c:pt idx="6">
                  <c:v>5.2000000000000005E-2</c:v>
                </c:pt>
                <c:pt idx="7">
                  <c:v>5.2999999999999999E-2</c:v>
                </c:pt>
                <c:pt idx="8">
                  <c:v>5.2999999999999999E-2</c:v>
                </c:pt>
                <c:pt idx="9">
                  <c:v>5.2999999999999999E-2</c:v>
                </c:pt>
                <c:pt idx="10">
                  <c:v>5.4000000000000006E-2</c:v>
                </c:pt>
                <c:pt idx="11">
                  <c:v>5.4000000000000006E-2</c:v>
                </c:pt>
                <c:pt idx="12">
                  <c:v>5.5999999999999994E-2</c:v>
                </c:pt>
                <c:pt idx="13">
                  <c:v>5.7000000000000002E-2</c:v>
                </c:pt>
                <c:pt idx="14">
                  <c:v>5.7999999999999996E-2</c:v>
                </c:pt>
                <c:pt idx="15">
                  <c:v>5.9000000000000004E-2</c:v>
                </c:pt>
                <c:pt idx="16">
                  <c:v>0.06</c:v>
                </c:pt>
                <c:pt idx="17">
                  <c:v>6.0999999999999999E-2</c:v>
                </c:pt>
                <c:pt idx="18">
                  <c:v>6.2E-2</c:v>
                </c:pt>
                <c:pt idx="19">
                  <c:v>6.4000000000000001E-2</c:v>
                </c:pt>
                <c:pt idx="20">
                  <c:v>6.6000000000000003E-2</c:v>
                </c:pt>
                <c:pt idx="21">
                  <c:v>6.8000000000000005E-2</c:v>
                </c:pt>
                <c:pt idx="22">
                  <c:v>7.0999999999999994E-2</c:v>
                </c:pt>
                <c:pt idx="23">
                  <c:v>7.2999999999999995E-2</c:v>
                </c:pt>
                <c:pt idx="24">
                  <c:v>7.400000000000001E-2</c:v>
                </c:pt>
                <c:pt idx="25">
                  <c:v>7.4999999999999997E-2</c:v>
                </c:pt>
                <c:pt idx="26">
                  <c:v>7.4999999999999997E-2</c:v>
                </c:pt>
                <c:pt idx="27">
                  <c:v>7.4999999999999997E-2</c:v>
                </c:pt>
                <c:pt idx="28">
                  <c:v>7.4999999999999997E-2</c:v>
                </c:pt>
                <c:pt idx="29">
                  <c:v>7.400000000000001E-2</c:v>
                </c:pt>
                <c:pt idx="30">
                  <c:v>7.2999999999999995E-2</c:v>
                </c:pt>
                <c:pt idx="31">
                  <c:v>7.2999999999999995E-2</c:v>
                </c:pt>
                <c:pt idx="32">
                  <c:v>7.2999999999999995E-2</c:v>
                </c:pt>
                <c:pt idx="33">
                  <c:v>7.2999999999999995E-2</c:v>
                </c:pt>
                <c:pt idx="34">
                  <c:v>7.2999999999999995E-2</c:v>
                </c:pt>
                <c:pt idx="35">
                  <c:v>7.2999999999999995E-2</c:v>
                </c:pt>
                <c:pt idx="36">
                  <c:v>7.400000000000001E-2</c:v>
                </c:pt>
                <c:pt idx="37">
                  <c:v>7.400000000000001E-2</c:v>
                </c:pt>
                <c:pt idx="38">
                  <c:v>7.4999999999999997E-2</c:v>
                </c:pt>
                <c:pt idx="39">
                  <c:v>7.4999999999999997E-2</c:v>
                </c:pt>
                <c:pt idx="40">
                  <c:v>7.5999999999999998E-2</c:v>
                </c:pt>
                <c:pt idx="41">
                  <c:v>7.5999999999999998E-2</c:v>
                </c:pt>
                <c:pt idx="42">
                  <c:v>7.5999999999999998E-2</c:v>
                </c:pt>
                <c:pt idx="43">
                  <c:v>7.4999999999999997E-2</c:v>
                </c:pt>
                <c:pt idx="44">
                  <c:v>7.400000000000001E-2</c:v>
                </c:pt>
                <c:pt idx="45">
                  <c:v>7.2999999999999995E-2</c:v>
                </c:pt>
                <c:pt idx="46">
                  <c:v>7.2000000000000008E-2</c:v>
                </c:pt>
                <c:pt idx="47">
                  <c:v>7.0000000000000007E-2</c:v>
                </c:pt>
                <c:pt idx="48">
                  <c:v>6.9000000000000006E-2</c:v>
                </c:pt>
                <c:pt idx="49">
                  <c:v>6.8000000000000005E-2</c:v>
                </c:pt>
                <c:pt idx="50">
                  <c:v>6.6000000000000003E-2</c:v>
                </c:pt>
                <c:pt idx="51">
                  <c:v>6.5000000000000002E-2</c:v>
                </c:pt>
                <c:pt idx="52">
                  <c:v>6.4000000000000001E-2</c:v>
                </c:pt>
                <c:pt idx="53">
                  <c:v>6.2E-2</c:v>
                </c:pt>
                <c:pt idx="54">
                  <c:v>6.0999999999999999E-2</c:v>
                </c:pt>
                <c:pt idx="55">
                  <c:v>0.06</c:v>
                </c:pt>
                <c:pt idx="56">
                  <c:v>0.06</c:v>
                </c:pt>
                <c:pt idx="57">
                  <c:v>5.9000000000000004E-2</c:v>
                </c:pt>
                <c:pt idx="58">
                  <c:v>5.9000000000000004E-2</c:v>
                </c:pt>
                <c:pt idx="59">
                  <c:v>5.7999999999999996E-2</c:v>
                </c:pt>
                <c:pt idx="60">
                  <c:v>5.7999999999999996E-2</c:v>
                </c:pt>
                <c:pt idx="61">
                  <c:v>5.7000000000000002E-2</c:v>
                </c:pt>
                <c:pt idx="62">
                  <c:v>5.7000000000000002E-2</c:v>
                </c:pt>
                <c:pt idx="63">
                  <c:v>5.5999999999999994E-2</c:v>
                </c:pt>
                <c:pt idx="64">
                  <c:v>5.5999999999999994E-2</c:v>
                </c:pt>
                <c:pt idx="65">
                  <c:v>5.5999999999999994E-2</c:v>
                </c:pt>
                <c:pt idx="66">
                  <c:v>5.5999999999999994E-2</c:v>
                </c:pt>
                <c:pt idx="67">
                  <c:v>5.5E-2</c:v>
                </c:pt>
                <c:pt idx="68">
                  <c:v>5.5E-2</c:v>
                </c:pt>
                <c:pt idx="69">
                  <c:v>5.4000000000000006E-2</c:v>
                </c:pt>
                <c:pt idx="70">
                  <c:v>5.2999999999999999E-2</c:v>
                </c:pt>
                <c:pt idx="71">
                  <c:v>5.2000000000000005E-2</c:v>
                </c:pt>
                <c:pt idx="72">
                  <c:v>5.0999999999999997E-2</c:v>
                </c:pt>
                <c:pt idx="73">
                  <c:v>0.05</c:v>
                </c:pt>
                <c:pt idx="74">
                  <c:v>0.05</c:v>
                </c:pt>
                <c:pt idx="75">
                  <c:v>0.05</c:v>
                </c:pt>
                <c:pt idx="76">
                  <c:v>5.0999999999999997E-2</c:v>
                </c:pt>
                <c:pt idx="77">
                  <c:v>5.0999999999999997E-2</c:v>
                </c:pt>
                <c:pt idx="78">
                  <c:v>5.0999999999999997E-2</c:v>
                </c:pt>
                <c:pt idx="79">
                  <c:v>5.0999999999999997E-2</c:v>
                </c:pt>
                <c:pt idx="80">
                  <c:v>5.0999999999999997E-2</c:v>
                </c:pt>
                <c:pt idx="81">
                  <c:v>5.0999999999999997E-2</c:v>
                </c:pt>
                <c:pt idx="82">
                  <c:v>0.05</c:v>
                </c:pt>
                <c:pt idx="83">
                  <c:v>4.9000000000000002E-2</c:v>
                </c:pt>
                <c:pt idx="84">
                  <c:v>4.8000000000000001E-2</c:v>
                </c:pt>
                <c:pt idx="85">
                  <c:v>4.7E-2</c:v>
                </c:pt>
                <c:pt idx="86">
                  <c:v>4.5999999999999999E-2</c:v>
                </c:pt>
                <c:pt idx="87">
                  <c:v>4.5999999999999999E-2</c:v>
                </c:pt>
                <c:pt idx="88">
                  <c:v>4.5999999999999999E-2</c:v>
                </c:pt>
                <c:pt idx="89">
                  <c:v>4.5999999999999999E-2</c:v>
                </c:pt>
                <c:pt idx="90">
                  <c:v>4.7E-2</c:v>
                </c:pt>
                <c:pt idx="91">
                  <c:v>4.7E-2</c:v>
                </c:pt>
                <c:pt idx="92">
                  <c:v>4.8000000000000001E-2</c:v>
                </c:pt>
                <c:pt idx="93">
                  <c:v>4.8000000000000001E-2</c:v>
                </c:pt>
                <c:pt idx="94">
                  <c:v>4.7E-2</c:v>
                </c:pt>
                <c:pt idx="95">
                  <c:v>4.7E-2</c:v>
                </c:pt>
                <c:pt idx="96">
                  <c:v>4.7E-2</c:v>
                </c:pt>
                <c:pt idx="97">
                  <c:v>4.7E-2</c:v>
                </c:pt>
                <c:pt idx="98">
                  <c:v>4.8000000000000001E-2</c:v>
                </c:pt>
                <c:pt idx="99">
                  <c:v>4.9000000000000002E-2</c:v>
                </c:pt>
                <c:pt idx="100">
                  <c:v>0.05</c:v>
                </c:pt>
                <c:pt idx="101">
                  <c:v>5.2000000000000005E-2</c:v>
                </c:pt>
                <c:pt idx="102">
                  <c:v>5.4000000000000006E-2</c:v>
                </c:pt>
                <c:pt idx="103">
                  <c:v>5.5E-2</c:v>
                </c:pt>
                <c:pt idx="104">
                  <c:v>5.7000000000000002E-2</c:v>
                </c:pt>
                <c:pt idx="105">
                  <c:v>0.06</c:v>
                </c:pt>
                <c:pt idx="106">
                  <c:v>6.3E-2</c:v>
                </c:pt>
                <c:pt idx="107">
                  <c:v>6.7000000000000004E-2</c:v>
                </c:pt>
                <c:pt idx="108">
                  <c:v>7.0999999999999994E-2</c:v>
                </c:pt>
                <c:pt idx="109">
                  <c:v>7.4999999999999997E-2</c:v>
                </c:pt>
                <c:pt idx="110">
                  <c:v>7.8E-2</c:v>
                </c:pt>
                <c:pt idx="111">
                  <c:v>8.4000000000000005E-2</c:v>
                </c:pt>
                <c:pt idx="112">
                  <c:v>8.8000000000000009E-2</c:v>
                </c:pt>
                <c:pt idx="113">
                  <c:v>9.1999999999999998E-2</c:v>
                </c:pt>
                <c:pt idx="114">
                  <c:v>9.5000000000000001E-2</c:v>
                </c:pt>
                <c:pt idx="115">
                  <c:v>9.9000000000000005E-2</c:v>
                </c:pt>
                <c:pt idx="116">
                  <c:v>0.10199999999999999</c:v>
                </c:pt>
                <c:pt idx="117">
                  <c:v>0.10300000000000001</c:v>
                </c:pt>
                <c:pt idx="118">
                  <c:v>0.10300000000000001</c:v>
                </c:pt>
                <c:pt idx="119">
                  <c:v>0.10400000000000001</c:v>
                </c:pt>
                <c:pt idx="120">
                  <c:v>0.10400000000000001</c:v>
                </c:pt>
                <c:pt idx="121">
                  <c:v>0.10400000000000001</c:v>
                </c:pt>
                <c:pt idx="122">
                  <c:v>0.10300000000000001</c:v>
                </c:pt>
                <c:pt idx="123">
                  <c:v>0.10199999999999999</c:v>
                </c:pt>
                <c:pt idx="124">
                  <c:v>0.1</c:v>
                </c:pt>
                <c:pt idx="125">
                  <c:v>9.9000000000000005E-2</c:v>
                </c:pt>
                <c:pt idx="126">
                  <c:v>9.8000000000000004E-2</c:v>
                </c:pt>
                <c:pt idx="127">
                  <c:v>9.8000000000000004E-2</c:v>
                </c:pt>
                <c:pt idx="128">
                  <c:v>9.8000000000000004E-2</c:v>
                </c:pt>
                <c:pt idx="129">
                  <c:v>9.8000000000000004E-2</c:v>
                </c:pt>
                <c:pt idx="130">
                  <c:v>9.8000000000000004E-2</c:v>
                </c:pt>
                <c:pt idx="131">
                  <c:v>9.6999999999999989E-2</c:v>
                </c:pt>
                <c:pt idx="132">
                  <c:v>9.6000000000000002E-2</c:v>
                </c:pt>
                <c:pt idx="133">
                  <c:v>9.5000000000000001E-2</c:v>
                </c:pt>
                <c:pt idx="134">
                  <c:v>9.5000000000000001E-2</c:v>
                </c:pt>
                <c:pt idx="135">
                  <c:v>9.4E-2</c:v>
                </c:pt>
                <c:pt idx="136">
                  <c:v>9.4E-2</c:v>
                </c:pt>
                <c:pt idx="137">
                  <c:v>9.4E-2</c:v>
                </c:pt>
                <c:pt idx="138">
                  <c:v>9.3000000000000013E-2</c:v>
                </c:pt>
                <c:pt idx="139">
                  <c:v>9.3000000000000013E-2</c:v>
                </c:pt>
                <c:pt idx="140">
                  <c:v>9.1999999999999998E-2</c:v>
                </c:pt>
                <c:pt idx="141">
                  <c:v>0.09</c:v>
                </c:pt>
                <c:pt idx="142">
                  <c:v>8.900000000000001E-2</c:v>
                </c:pt>
                <c:pt idx="143">
                  <c:v>8.8000000000000009E-2</c:v>
                </c:pt>
                <c:pt idx="144">
                  <c:v>8.5999999999999993E-2</c:v>
                </c:pt>
                <c:pt idx="145">
                  <c:v>8.5000000000000006E-2</c:v>
                </c:pt>
                <c:pt idx="146">
                  <c:v>8.5000000000000006E-2</c:v>
                </c:pt>
                <c:pt idx="147">
                  <c:v>8.4000000000000005E-2</c:v>
                </c:pt>
                <c:pt idx="148">
                  <c:v>8.4000000000000005E-2</c:v>
                </c:pt>
                <c:pt idx="149">
                  <c:v>8.3000000000000004E-2</c:v>
                </c:pt>
                <c:pt idx="150">
                  <c:v>8.199999999999999E-2</c:v>
                </c:pt>
                <c:pt idx="151">
                  <c:v>0.08</c:v>
                </c:pt>
                <c:pt idx="152">
                  <c:v>7.8E-2</c:v>
                </c:pt>
                <c:pt idx="153">
                  <c:v>7.6999999999999999E-2</c:v>
                </c:pt>
                <c:pt idx="154">
                  <c:v>7.4999999999999997E-2</c:v>
                </c:pt>
                <c:pt idx="155">
                  <c:v>7.400000000000001E-2</c:v>
                </c:pt>
                <c:pt idx="156">
                  <c:v>7.400000000000001E-2</c:v>
                </c:pt>
                <c:pt idx="157">
                  <c:v>7.2999999999999995E-2</c:v>
                </c:pt>
                <c:pt idx="158">
                  <c:v>7.2999999999999995E-2</c:v>
                </c:pt>
                <c:pt idx="159">
                  <c:v>7.2000000000000008E-2</c:v>
                </c:pt>
                <c:pt idx="160">
                  <c:v>7.0999999999999994E-2</c:v>
                </c:pt>
                <c:pt idx="161">
                  <c:v>7.0999999999999994E-2</c:v>
                </c:pt>
                <c:pt idx="162">
                  <c:v>7.0000000000000007E-2</c:v>
                </c:pt>
                <c:pt idx="163">
                  <c:v>7.0000000000000007E-2</c:v>
                </c:pt>
                <c:pt idx="164">
                  <c:v>6.9000000000000006E-2</c:v>
                </c:pt>
                <c:pt idx="165">
                  <c:v>6.8000000000000005E-2</c:v>
                </c:pt>
                <c:pt idx="166">
                  <c:v>6.7000000000000004E-2</c:v>
                </c:pt>
                <c:pt idx="167">
                  <c:v>6.6000000000000003E-2</c:v>
                </c:pt>
                <c:pt idx="168">
                  <c:v>6.5000000000000002E-2</c:v>
                </c:pt>
                <c:pt idx="169">
                  <c:v>6.4000000000000001E-2</c:v>
                </c:pt>
                <c:pt idx="170">
                  <c:v>6.3E-2</c:v>
                </c:pt>
                <c:pt idx="171">
                  <c:v>6.2E-2</c:v>
                </c:pt>
                <c:pt idx="172">
                  <c:v>6.2E-2</c:v>
                </c:pt>
                <c:pt idx="173">
                  <c:v>6.0999999999999999E-2</c:v>
                </c:pt>
                <c:pt idx="174">
                  <c:v>6.0999999999999999E-2</c:v>
                </c:pt>
                <c:pt idx="175">
                  <c:v>0.06</c:v>
                </c:pt>
                <c:pt idx="176">
                  <c:v>0.06</c:v>
                </c:pt>
                <c:pt idx="177">
                  <c:v>0.06</c:v>
                </c:pt>
                <c:pt idx="178">
                  <c:v>5.9000000000000004E-2</c:v>
                </c:pt>
                <c:pt idx="179">
                  <c:v>5.7999999999999996E-2</c:v>
                </c:pt>
                <c:pt idx="180">
                  <c:v>5.7999999999999996E-2</c:v>
                </c:pt>
                <c:pt idx="181">
                  <c:v>5.7000000000000002E-2</c:v>
                </c:pt>
                <c:pt idx="182">
                  <c:v>5.7000000000000002E-2</c:v>
                </c:pt>
                <c:pt idx="183">
                  <c:v>5.7000000000000002E-2</c:v>
                </c:pt>
                <c:pt idx="184">
                  <c:v>5.7000000000000002E-2</c:v>
                </c:pt>
                <c:pt idx="185">
                  <c:v>5.5999999999999994E-2</c:v>
                </c:pt>
                <c:pt idx="186">
                  <c:v>5.5999999999999994E-2</c:v>
                </c:pt>
                <c:pt idx="187">
                  <c:v>5.5999999999999994E-2</c:v>
                </c:pt>
                <c:pt idx="188">
                  <c:v>5.5999999999999994E-2</c:v>
                </c:pt>
                <c:pt idx="189">
                  <c:v>5.5999999999999994E-2</c:v>
                </c:pt>
                <c:pt idx="190">
                  <c:v>5.5999999999999994E-2</c:v>
                </c:pt>
                <c:pt idx="191">
                  <c:v>5.5E-2</c:v>
                </c:pt>
                <c:pt idx="192">
                  <c:v>5.5E-2</c:v>
                </c:pt>
                <c:pt idx="193">
                  <c:v>5.5E-2</c:v>
                </c:pt>
                <c:pt idx="194">
                  <c:v>5.4000000000000006E-2</c:v>
                </c:pt>
                <c:pt idx="195">
                  <c:v>5.4000000000000006E-2</c:v>
                </c:pt>
                <c:pt idx="196">
                  <c:v>5.4000000000000006E-2</c:v>
                </c:pt>
                <c:pt idx="197">
                  <c:v>5.2999999999999999E-2</c:v>
                </c:pt>
                <c:pt idx="198">
                  <c:v>5.2999999999999999E-2</c:v>
                </c:pt>
                <c:pt idx="199">
                  <c:v>5.2000000000000005E-2</c:v>
                </c:pt>
                <c:pt idx="200">
                  <c:v>5.0999999999999997E-2</c:v>
                </c:pt>
                <c:pt idx="201">
                  <c:v>5.0999999999999997E-2</c:v>
                </c:pt>
                <c:pt idx="202">
                  <c:v>0.05</c:v>
                </c:pt>
                <c:pt idx="203">
                  <c:v>4.9000000000000002E-2</c:v>
                </c:pt>
                <c:pt idx="204">
                  <c:v>4.9000000000000002E-2</c:v>
                </c:pt>
                <c:pt idx="205">
                  <c:v>4.8000000000000001E-2</c:v>
                </c:pt>
                <c:pt idx="206">
                  <c:v>4.8000000000000001E-2</c:v>
                </c:pt>
                <c:pt idx="207">
                  <c:v>4.7E-2</c:v>
                </c:pt>
                <c:pt idx="208">
                  <c:v>4.7E-2</c:v>
                </c:pt>
                <c:pt idx="209">
                  <c:v>4.7E-2</c:v>
                </c:pt>
                <c:pt idx="210">
                  <c:v>4.7E-2</c:v>
                </c:pt>
                <c:pt idx="211">
                  <c:v>4.7E-2</c:v>
                </c:pt>
                <c:pt idx="212">
                  <c:v>4.7E-2</c:v>
                </c:pt>
                <c:pt idx="213">
                  <c:v>4.5999999999999999E-2</c:v>
                </c:pt>
                <c:pt idx="214">
                  <c:v>4.5999999999999999E-2</c:v>
                </c:pt>
                <c:pt idx="215">
                  <c:v>4.5999999999999999E-2</c:v>
                </c:pt>
                <c:pt idx="216">
                  <c:v>4.5999999999999999E-2</c:v>
                </c:pt>
                <c:pt idx="217">
                  <c:v>4.4999999999999998E-2</c:v>
                </c:pt>
                <c:pt idx="218">
                  <c:v>4.4999999999999998E-2</c:v>
                </c:pt>
                <c:pt idx="219">
                  <c:v>4.4999999999999998E-2</c:v>
                </c:pt>
                <c:pt idx="220">
                  <c:v>4.4000000000000004E-2</c:v>
                </c:pt>
                <c:pt idx="221">
                  <c:v>4.4000000000000004E-2</c:v>
                </c:pt>
                <c:pt idx="222">
                  <c:v>4.4000000000000004E-2</c:v>
                </c:pt>
                <c:pt idx="223">
                  <c:v>4.4000000000000004E-2</c:v>
                </c:pt>
                <c:pt idx="224">
                  <c:v>4.4000000000000004E-2</c:v>
                </c:pt>
                <c:pt idx="225">
                  <c:v>4.4000000000000004E-2</c:v>
                </c:pt>
                <c:pt idx="226">
                  <c:v>4.4999999999999998E-2</c:v>
                </c:pt>
                <c:pt idx="227">
                  <c:v>4.4999999999999998E-2</c:v>
                </c:pt>
                <c:pt idx="228">
                  <c:v>4.4999999999999998E-2</c:v>
                </c:pt>
                <c:pt idx="229">
                  <c:v>4.4999999999999998E-2</c:v>
                </c:pt>
                <c:pt idx="230">
                  <c:v>4.4999999999999998E-2</c:v>
                </c:pt>
                <c:pt idx="231">
                  <c:v>4.4000000000000004E-2</c:v>
                </c:pt>
                <c:pt idx="232">
                  <c:v>4.4000000000000004E-2</c:v>
                </c:pt>
                <c:pt idx="233">
                  <c:v>4.2999999999999997E-2</c:v>
                </c:pt>
                <c:pt idx="234">
                  <c:v>4.2000000000000003E-2</c:v>
                </c:pt>
                <c:pt idx="235">
                  <c:v>4.2000000000000003E-2</c:v>
                </c:pt>
                <c:pt idx="236">
                  <c:v>4.0999999999999995E-2</c:v>
                </c:pt>
                <c:pt idx="237">
                  <c:v>0.04</c:v>
                </c:pt>
                <c:pt idx="238">
                  <c:v>0.04</c:v>
                </c:pt>
                <c:pt idx="239">
                  <c:v>0.04</c:v>
                </c:pt>
                <c:pt idx="240">
                  <c:v>3.9E-2</c:v>
                </c:pt>
                <c:pt idx="241">
                  <c:v>3.7999999999999999E-2</c:v>
                </c:pt>
                <c:pt idx="242">
                  <c:v>5.0999999999999997E-2</c:v>
                </c:pt>
                <c:pt idx="243">
                  <c:v>0.154</c:v>
                </c:pt>
              </c:numCache>
            </c:numRef>
          </c:val>
          <c:smooth val="0"/>
          <c:extLst>
            <c:ext xmlns:c16="http://schemas.microsoft.com/office/drawing/2014/chart" uri="{C3380CC4-5D6E-409C-BE32-E72D297353CC}">
              <c16:uniqueId val="{00000001-AA08-4BD5-A3D6-076CE110B0AE}"/>
            </c:ext>
          </c:extLst>
        </c:ser>
        <c:ser>
          <c:idx val="1"/>
          <c:order val="1"/>
          <c:tx>
            <c:strRef>
              <c:f>Sheet1!$C$1</c:f>
              <c:strCache>
                <c:ptCount val="1"/>
                <c:pt idx="0">
                  <c:v>U.S.</c:v>
                </c:pt>
              </c:strCache>
            </c:strRef>
          </c:tx>
          <c:spPr>
            <a:ln w="47625">
              <a:solidFill>
                <a:srgbClr val="003366"/>
              </a:solidFill>
            </a:ln>
          </c:spPr>
          <c:marker>
            <c:symbol val="none"/>
          </c:marker>
          <c:cat>
            <c:strRef>
              <c:f>Sheet1!$A$2:$A$245</c:f>
              <c:strCache>
                <c:ptCount val="244"/>
                <c:pt idx="0">
                  <c:v>Jan-00</c:v>
                </c:pt>
                <c:pt idx="1">
                  <c:v>Feb-00</c:v>
                </c:pt>
                <c:pt idx="2">
                  <c:v>Mar-00</c:v>
                </c:pt>
                <c:pt idx="3">
                  <c:v>Apr-00</c:v>
                </c:pt>
                <c:pt idx="4">
                  <c:v>May-00</c:v>
                </c:pt>
                <c:pt idx="5">
                  <c:v>Jun-00</c:v>
                </c:pt>
                <c:pt idx="6">
                  <c:v>Jul-00</c:v>
                </c:pt>
                <c:pt idx="7">
                  <c:v>Aug-00</c:v>
                </c:pt>
                <c:pt idx="8">
                  <c:v>Sep-00</c:v>
                </c:pt>
                <c:pt idx="9">
                  <c:v>Oct-00</c:v>
                </c:pt>
                <c:pt idx="10">
                  <c:v>Nov-00</c:v>
                </c:pt>
                <c:pt idx="11">
                  <c:v>Dec-00</c:v>
                </c:pt>
                <c:pt idx="12">
                  <c:v>Jan-01</c:v>
                </c:pt>
                <c:pt idx="13">
                  <c:v>Feb-01</c:v>
                </c:pt>
                <c:pt idx="14">
                  <c:v>Mar-01</c:v>
                </c:pt>
                <c:pt idx="15">
                  <c:v>Apr-01</c:v>
                </c:pt>
                <c:pt idx="16">
                  <c:v>May-01</c:v>
                </c:pt>
                <c:pt idx="17">
                  <c:v>Jun-01</c:v>
                </c:pt>
                <c:pt idx="18">
                  <c:v>Jul-01</c:v>
                </c:pt>
                <c:pt idx="19">
                  <c:v>Aug-01</c:v>
                </c:pt>
                <c:pt idx="20">
                  <c:v>Sep-01</c:v>
                </c:pt>
                <c:pt idx="21">
                  <c:v>Oct-01</c:v>
                </c:pt>
                <c:pt idx="22">
                  <c:v>Nov-01</c:v>
                </c:pt>
                <c:pt idx="23">
                  <c:v>Dec-01</c:v>
                </c:pt>
                <c:pt idx="24">
                  <c:v>Jan-02</c:v>
                </c:pt>
                <c:pt idx="25">
                  <c:v>Feb-02</c:v>
                </c:pt>
                <c:pt idx="26">
                  <c:v>Mar-02</c:v>
                </c:pt>
                <c:pt idx="27">
                  <c:v>Apr-02</c:v>
                </c:pt>
                <c:pt idx="28">
                  <c:v>May-02</c:v>
                </c:pt>
                <c:pt idx="29">
                  <c:v>Jun-02</c:v>
                </c:pt>
                <c:pt idx="30">
                  <c:v>Jul-02</c:v>
                </c:pt>
                <c:pt idx="31">
                  <c:v>Aug-02</c:v>
                </c:pt>
                <c:pt idx="32">
                  <c:v>Sep-02</c:v>
                </c:pt>
                <c:pt idx="33">
                  <c:v>Oct-02</c:v>
                </c:pt>
                <c:pt idx="34">
                  <c:v>Nov-02</c:v>
                </c:pt>
                <c:pt idx="35">
                  <c:v>Dec-02</c:v>
                </c:pt>
                <c:pt idx="36">
                  <c:v>Jan-03</c:v>
                </c:pt>
                <c:pt idx="37">
                  <c:v>Feb-03</c:v>
                </c:pt>
                <c:pt idx="38">
                  <c:v>Mar-03</c:v>
                </c:pt>
                <c:pt idx="39">
                  <c:v>Apr-03</c:v>
                </c:pt>
                <c:pt idx="40">
                  <c:v>May-03</c:v>
                </c:pt>
                <c:pt idx="41">
                  <c:v>Jun-03</c:v>
                </c:pt>
                <c:pt idx="42">
                  <c:v>Jul-03</c:v>
                </c:pt>
                <c:pt idx="43">
                  <c:v>Aug-03</c:v>
                </c:pt>
                <c:pt idx="44">
                  <c:v>Sep-03</c:v>
                </c:pt>
                <c:pt idx="45">
                  <c:v>Oct-03</c:v>
                </c:pt>
                <c:pt idx="46">
                  <c:v>Nov-03</c:v>
                </c:pt>
                <c:pt idx="47">
                  <c:v>Dec-03</c:v>
                </c:pt>
                <c:pt idx="48">
                  <c:v>Jan-04</c:v>
                </c:pt>
                <c:pt idx="49">
                  <c:v>Feb-04</c:v>
                </c:pt>
                <c:pt idx="50">
                  <c:v>Mar-04</c:v>
                </c:pt>
                <c:pt idx="51">
                  <c:v>Apr-04</c:v>
                </c:pt>
                <c:pt idx="52">
                  <c:v>May-04</c:v>
                </c:pt>
                <c:pt idx="53">
                  <c:v>Jun-04</c:v>
                </c:pt>
                <c:pt idx="54">
                  <c:v>Jul-04</c:v>
                </c:pt>
                <c:pt idx="55">
                  <c:v>Aug-04</c:v>
                </c:pt>
                <c:pt idx="56">
                  <c:v>Sep-04</c:v>
                </c:pt>
                <c:pt idx="57">
                  <c:v>Oct-04</c:v>
                </c:pt>
                <c:pt idx="58">
                  <c:v>Nov-04</c:v>
                </c:pt>
                <c:pt idx="59">
                  <c:v>Dec-04</c:v>
                </c:pt>
                <c:pt idx="60">
                  <c:v>Jan-05</c:v>
                </c:pt>
                <c:pt idx="61">
                  <c:v>Feb-05</c:v>
                </c:pt>
                <c:pt idx="62">
                  <c:v>Mar-05</c:v>
                </c:pt>
                <c:pt idx="63">
                  <c:v>Apr-05</c:v>
                </c:pt>
                <c:pt idx="64">
                  <c:v>May-05</c:v>
                </c:pt>
                <c:pt idx="65">
                  <c:v>Jun-05</c:v>
                </c:pt>
                <c:pt idx="66">
                  <c:v>Jul-05</c:v>
                </c:pt>
                <c:pt idx="67">
                  <c:v>Aug-05</c:v>
                </c:pt>
                <c:pt idx="68">
                  <c:v>Sep-05</c:v>
                </c:pt>
                <c:pt idx="69">
                  <c:v>Oct-05</c:v>
                </c:pt>
                <c:pt idx="70">
                  <c:v>Nov-05</c:v>
                </c:pt>
                <c:pt idx="71">
                  <c:v>Dec-05</c:v>
                </c:pt>
                <c:pt idx="72">
                  <c:v>Jan-06</c:v>
                </c:pt>
                <c:pt idx="73">
                  <c:v>Feb-06</c:v>
                </c:pt>
                <c:pt idx="74">
                  <c:v>Mar-06</c:v>
                </c:pt>
                <c:pt idx="75">
                  <c:v>Apr-06</c:v>
                </c:pt>
                <c:pt idx="76">
                  <c:v>May-06</c:v>
                </c:pt>
                <c:pt idx="77">
                  <c:v>Jun-06</c:v>
                </c:pt>
                <c:pt idx="78">
                  <c:v>Jul-06</c:v>
                </c:pt>
                <c:pt idx="79">
                  <c:v>Aug-06</c:v>
                </c:pt>
                <c:pt idx="80">
                  <c:v>Sep-06</c:v>
                </c:pt>
                <c:pt idx="81">
                  <c:v>Oct-06</c:v>
                </c:pt>
                <c:pt idx="82">
                  <c:v>Nov-06</c:v>
                </c:pt>
                <c:pt idx="83">
                  <c:v>Dec-06</c:v>
                </c:pt>
                <c:pt idx="84">
                  <c:v>Jan-07</c:v>
                </c:pt>
                <c:pt idx="85">
                  <c:v>Feb-07</c:v>
                </c:pt>
                <c:pt idx="86">
                  <c:v>Mar-07</c:v>
                </c:pt>
                <c:pt idx="87">
                  <c:v>Apr-07</c:v>
                </c:pt>
                <c:pt idx="88">
                  <c:v>May-07</c:v>
                </c:pt>
                <c:pt idx="89">
                  <c:v>Jun-07</c:v>
                </c:pt>
                <c:pt idx="90">
                  <c:v>Jul-07</c:v>
                </c:pt>
                <c:pt idx="91">
                  <c:v>Aug-07</c:v>
                </c:pt>
                <c:pt idx="92">
                  <c:v>Sep-07</c:v>
                </c:pt>
                <c:pt idx="93">
                  <c:v>Oct-07</c:v>
                </c:pt>
                <c:pt idx="94">
                  <c:v>Nov-07</c:v>
                </c:pt>
                <c:pt idx="95">
                  <c:v>Dec-07</c:v>
                </c:pt>
                <c:pt idx="96">
                  <c:v>Jan-08</c:v>
                </c:pt>
                <c:pt idx="97">
                  <c:v>Feb-08</c:v>
                </c:pt>
                <c:pt idx="98">
                  <c:v>Mar-08</c:v>
                </c:pt>
                <c:pt idx="99">
                  <c:v>Apr-08</c:v>
                </c:pt>
                <c:pt idx="100">
                  <c:v>May-08</c:v>
                </c:pt>
                <c:pt idx="101">
                  <c:v>Jun-08</c:v>
                </c:pt>
                <c:pt idx="102">
                  <c:v>Jul-08</c:v>
                </c:pt>
                <c:pt idx="103">
                  <c:v>Aug-08</c:v>
                </c:pt>
                <c:pt idx="104">
                  <c:v>Sep-08</c:v>
                </c:pt>
                <c:pt idx="105">
                  <c:v>Oct-08</c:v>
                </c:pt>
                <c:pt idx="106">
                  <c:v>Nov-08</c:v>
                </c:pt>
                <c:pt idx="107">
                  <c:v>Dec-08</c:v>
                </c:pt>
                <c:pt idx="108">
                  <c:v>Jan-09</c:v>
                </c:pt>
                <c:pt idx="109">
                  <c:v>Feb-09</c:v>
                </c:pt>
                <c:pt idx="110">
                  <c:v>Mar-09</c:v>
                </c:pt>
                <c:pt idx="111">
                  <c:v>Apr-09</c:v>
                </c:pt>
                <c:pt idx="112">
                  <c:v>May-09</c:v>
                </c:pt>
                <c:pt idx="113">
                  <c:v>Jun-09</c:v>
                </c:pt>
                <c:pt idx="114">
                  <c:v>Jul-09</c:v>
                </c:pt>
                <c:pt idx="115">
                  <c:v>Aug-09</c:v>
                </c:pt>
                <c:pt idx="116">
                  <c:v>Sep-09</c:v>
                </c:pt>
                <c:pt idx="117">
                  <c:v>Oct-09</c:v>
                </c:pt>
                <c:pt idx="118">
                  <c:v>Nov-09</c:v>
                </c:pt>
                <c:pt idx="119">
                  <c:v>Dec-09</c:v>
                </c:pt>
                <c:pt idx="120">
                  <c:v>Jan-10</c:v>
                </c:pt>
                <c:pt idx="121">
                  <c:v>Feb-10</c:v>
                </c:pt>
                <c:pt idx="122">
                  <c:v>Mar-10</c:v>
                </c:pt>
                <c:pt idx="123">
                  <c:v>Apr-10</c:v>
                </c:pt>
                <c:pt idx="124">
                  <c:v>May-10</c:v>
                </c:pt>
                <c:pt idx="125">
                  <c:v>Jun-10</c:v>
                </c:pt>
                <c:pt idx="126">
                  <c:v>Jul-10</c:v>
                </c:pt>
                <c:pt idx="127">
                  <c:v>Aug-10</c:v>
                </c:pt>
                <c:pt idx="128">
                  <c:v>Sep-10</c:v>
                </c:pt>
                <c:pt idx="129">
                  <c:v>Oct-10</c:v>
                </c:pt>
                <c:pt idx="130">
                  <c:v>Nov-10</c:v>
                </c:pt>
                <c:pt idx="131">
                  <c:v>Dec-10</c:v>
                </c:pt>
                <c:pt idx="132">
                  <c:v>Jan-11</c:v>
                </c:pt>
                <c:pt idx="133">
                  <c:v>Feb-11</c:v>
                </c:pt>
                <c:pt idx="134">
                  <c:v>Mar-11</c:v>
                </c:pt>
                <c:pt idx="135">
                  <c:v>Apr-11</c:v>
                </c:pt>
                <c:pt idx="136">
                  <c:v>May-11</c:v>
                </c:pt>
                <c:pt idx="137">
                  <c:v>Jun-11</c:v>
                </c:pt>
                <c:pt idx="138">
                  <c:v>Jul-11</c:v>
                </c:pt>
                <c:pt idx="139">
                  <c:v>Aug-11</c:v>
                </c:pt>
                <c:pt idx="140">
                  <c:v>Sep-11</c:v>
                </c:pt>
                <c:pt idx="141">
                  <c:v>Oct-11</c:v>
                </c:pt>
                <c:pt idx="142">
                  <c:v>Nov-11</c:v>
                </c:pt>
                <c:pt idx="143">
                  <c:v>Dec-11</c:v>
                </c:pt>
                <c:pt idx="144">
                  <c:v>Jan-12</c:v>
                </c:pt>
                <c:pt idx="145">
                  <c:v>Feb-12</c:v>
                </c:pt>
                <c:pt idx="146">
                  <c:v>Mar-12</c:v>
                </c:pt>
                <c:pt idx="147">
                  <c:v>Apr-12</c:v>
                </c:pt>
                <c:pt idx="148">
                  <c:v>May-12</c:v>
                </c:pt>
                <c:pt idx="149">
                  <c:v>Jun-12</c:v>
                </c:pt>
                <c:pt idx="150">
                  <c:v>Jul-12</c:v>
                </c:pt>
                <c:pt idx="151">
                  <c:v>Aug-12</c:v>
                </c:pt>
                <c:pt idx="152">
                  <c:v>Sep-12</c:v>
                </c:pt>
                <c:pt idx="153">
                  <c:v>Oct-12</c:v>
                </c:pt>
                <c:pt idx="154">
                  <c:v>Nov-12</c:v>
                </c:pt>
                <c:pt idx="155">
                  <c:v>Dec-12</c:v>
                </c:pt>
                <c:pt idx="156">
                  <c:v>Jan-13</c:v>
                </c:pt>
                <c:pt idx="157">
                  <c:v>Feb-13</c:v>
                </c:pt>
                <c:pt idx="158">
                  <c:v>Mar-13</c:v>
                </c:pt>
                <c:pt idx="159">
                  <c:v>Apr-13</c:v>
                </c:pt>
                <c:pt idx="160">
                  <c:v>May-13</c:v>
                </c:pt>
                <c:pt idx="161">
                  <c:v>Jun-13</c:v>
                </c:pt>
                <c:pt idx="162">
                  <c:v>Jul-13</c:v>
                </c:pt>
                <c:pt idx="163">
                  <c:v>Aug-13</c:v>
                </c:pt>
                <c:pt idx="164">
                  <c:v>Sep-13</c:v>
                </c:pt>
                <c:pt idx="165">
                  <c:v>Oct-13</c:v>
                </c:pt>
                <c:pt idx="166">
                  <c:v>Nov-13</c:v>
                </c:pt>
                <c:pt idx="167">
                  <c:v>Dec-13</c:v>
                </c:pt>
                <c:pt idx="168">
                  <c:v>Jan-14</c:v>
                </c:pt>
                <c:pt idx="169">
                  <c:v>Feb-14</c:v>
                </c:pt>
                <c:pt idx="170">
                  <c:v>Mar-14</c:v>
                </c:pt>
                <c:pt idx="171">
                  <c:v>Apr-14</c:v>
                </c:pt>
                <c:pt idx="172">
                  <c:v>May-14</c:v>
                </c:pt>
                <c:pt idx="173">
                  <c:v>Jun-14</c:v>
                </c:pt>
                <c:pt idx="174">
                  <c:v>Jul-14</c:v>
                </c:pt>
                <c:pt idx="175">
                  <c:v>Aug-14</c:v>
                </c:pt>
                <c:pt idx="176">
                  <c:v>Sep-14</c:v>
                </c:pt>
                <c:pt idx="177">
                  <c:v>Oct-14</c:v>
                </c:pt>
                <c:pt idx="178">
                  <c:v>Nov-14</c:v>
                </c:pt>
                <c:pt idx="179">
                  <c:v>Dec-14</c:v>
                </c:pt>
                <c:pt idx="180">
                  <c:v>Jan-15</c:v>
                </c:pt>
                <c:pt idx="181">
                  <c:v>Feb-15</c:v>
                </c:pt>
                <c:pt idx="182">
                  <c:v>Mar-15</c:v>
                </c:pt>
                <c:pt idx="183">
                  <c:v>Apr-15</c:v>
                </c:pt>
                <c:pt idx="184">
                  <c:v>May-15</c:v>
                </c:pt>
                <c:pt idx="185">
                  <c:v>Jun-15</c:v>
                </c:pt>
                <c:pt idx="186">
                  <c:v>Jul-15</c:v>
                </c:pt>
                <c:pt idx="187">
                  <c:v>Aug-15</c:v>
                </c:pt>
                <c:pt idx="188">
                  <c:v>Sep-15</c:v>
                </c:pt>
                <c:pt idx="189">
                  <c:v>Oct-15</c:v>
                </c:pt>
                <c:pt idx="190">
                  <c:v>Nov-15</c:v>
                </c:pt>
                <c:pt idx="191">
                  <c:v>Dec-15</c:v>
                </c:pt>
                <c:pt idx="192">
                  <c:v>Jan-16</c:v>
                </c:pt>
                <c:pt idx="193">
                  <c:v>Feb-16</c:v>
                </c:pt>
                <c:pt idx="194">
                  <c:v>Mar-16</c:v>
                </c:pt>
                <c:pt idx="195">
                  <c:v>Apr-16</c:v>
                </c:pt>
                <c:pt idx="196">
                  <c:v>May-16</c:v>
                </c:pt>
                <c:pt idx="197">
                  <c:v>Jun-16</c:v>
                </c:pt>
                <c:pt idx="198">
                  <c:v>Jul-16</c:v>
                </c:pt>
                <c:pt idx="199">
                  <c:v>Aug-16</c:v>
                </c:pt>
                <c:pt idx="200">
                  <c:v>Sep-16</c:v>
                </c:pt>
                <c:pt idx="201">
                  <c:v>Oct-16</c:v>
                </c:pt>
                <c:pt idx="202">
                  <c:v>Nov-16</c:v>
                </c:pt>
                <c:pt idx="203">
                  <c:v>Dec-16</c:v>
                </c:pt>
                <c:pt idx="204">
                  <c:v>Jan-17</c:v>
                </c:pt>
                <c:pt idx="205">
                  <c:v>Feb-17</c:v>
                </c:pt>
                <c:pt idx="206">
                  <c:v>Mar-17</c:v>
                </c:pt>
                <c:pt idx="207">
                  <c:v>Apr-17</c:v>
                </c:pt>
                <c:pt idx="208">
                  <c:v>May-17</c:v>
                </c:pt>
                <c:pt idx="209">
                  <c:v>Jun-17</c:v>
                </c:pt>
                <c:pt idx="210">
                  <c:v>Jul-17</c:v>
                </c:pt>
                <c:pt idx="211">
                  <c:v>Aug-17</c:v>
                </c:pt>
                <c:pt idx="212">
                  <c:v>Sep-17</c:v>
                </c:pt>
                <c:pt idx="213">
                  <c:v>Oct-17</c:v>
                </c:pt>
                <c:pt idx="214">
                  <c:v>Nov-17</c:v>
                </c:pt>
                <c:pt idx="215">
                  <c:v>Dec-17</c:v>
                </c:pt>
                <c:pt idx="216">
                  <c:v>Jan-18</c:v>
                </c:pt>
                <c:pt idx="217">
                  <c:v>Feb-18</c:v>
                </c:pt>
                <c:pt idx="218">
                  <c:v>Mar-18</c:v>
                </c:pt>
                <c:pt idx="219">
                  <c:v>Apr-18</c:v>
                </c:pt>
                <c:pt idx="220">
                  <c:v>May-18</c:v>
                </c:pt>
                <c:pt idx="221">
                  <c:v>Jun-18</c:v>
                </c:pt>
                <c:pt idx="222">
                  <c:v>Jul-18</c:v>
                </c:pt>
                <c:pt idx="223">
                  <c:v>Aug-18</c:v>
                </c:pt>
                <c:pt idx="224">
                  <c:v>Sep-18</c:v>
                </c:pt>
                <c:pt idx="225">
                  <c:v>Oct-18</c:v>
                </c:pt>
                <c:pt idx="226">
                  <c:v>Nov-18</c:v>
                </c:pt>
                <c:pt idx="227">
                  <c:v>Dec-18</c:v>
                </c:pt>
                <c:pt idx="228">
                  <c:v>Jan-19</c:v>
                </c:pt>
                <c:pt idx="229">
                  <c:v>Feb-19</c:v>
                </c:pt>
                <c:pt idx="230">
                  <c:v>Mar-19</c:v>
                </c:pt>
                <c:pt idx="231">
                  <c:v>Apr-19</c:v>
                </c:pt>
                <c:pt idx="232">
                  <c:v>May-19</c:v>
                </c:pt>
                <c:pt idx="233">
                  <c:v>Jun-19</c:v>
                </c:pt>
                <c:pt idx="234">
                  <c:v>Jul-19</c:v>
                </c:pt>
                <c:pt idx="235">
                  <c:v>Aug-19</c:v>
                </c:pt>
                <c:pt idx="236">
                  <c:v>Sep-19</c:v>
                </c:pt>
                <c:pt idx="237">
                  <c:v>Oct-19</c:v>
                </c:pt>
                <c:pt idx="238">
                  <c:v>Nov-19</c:v>
                </c:pt>
                <c:pt idx="239">
                  <c:v>Dec-19</c:v>
                </c:pt>
                <c:pt idx="240">
                  <c:v>Jan-20</c:v>
                </c:pt>
                <c:pt idx="241">
                  <c:v>Feb-20</c:v>
                </c:pt>
                <c:pt idx="242">
                  <c:v>Mar-20</c:v>
                </c:pt>
                <c:pt idx="243">
                  <c:v>Apr-20</c:v>
                </c:pt>
              </c:strCache>
            </c:strRef>
          </c:cat>
          <c:val>
            <c:numRef>
              <c:f>Sheet1!$C$2:$C$245</c:f>
              <c:numCache>
                <c:formatCode>0.0%</c:formatCode>
                <c:ptCount val="244"/>
                <c:pt idx="0">
                  <c:v>0.04</c:v>
                </c:pt>
                <c:pt idx="1">
                  <c:v>4.0999999999999995E-2</c:v>
                </c:pt>
                <c:pt idx="2">
                  <c:v>0.04</c:v>
                </c:pt>
                <c:pt idx="3">
                  <c:v>3.7999999999999999E-2</c:v>
                </c:pt>
                <c:pt idx="4">
                  <c:v>0.04</c:v>
                </c:pt>
                <c:pt idx="5">
                  <c:v>0.04</c:v>
                </c:pt>
                <c:pt idx="6">
                  <c:v>0.04</c:v>
                </c:pt>
                <c:pt idx="7">
                  <c:v>4.0999999999999995E-2</c:v>
                </c:pt>
                <c:pt idx="8">
                  <c:v>3.9E-2</c:v>
                </c:pt>
                <c:pt idx="9">
                  <c:v>3.9E-2</c:v>
                </c:pt>
                <c:pt idx="10">
                  <c:v>3.9E-2</c:v>
                </c:pt>
                <c:pt idx="11">
                  <c:v>3.9E-2</c:v>
                </c:pt>
                <c:pt idx="12">
                  <c:v>4.2000000000000003E-2</c:v>
                </c:pt>
                <c:pt idx="13">
                  <c:v>4.2000000000000003E-2</c:v>
                </c:pt>
                <c:pt idx="14">
                  <c:v>4.2999999999999997E-2</c:v>
                </c:pt>
                <c:pt idx="15">
                  <c:v>4.4000000000000004E-2</c:v>
                </c:pt>
                <c:pt idx="16">
                  <c:v>4.2999999999999997E-2</c:v>
                </c:pt>
                <c:pt idx="17">
                  <c:v>4.4999999999999998E-2</c:v>
                </c:pt>
                <c:pt idx="18">
                  <c:v>4.5999999999999999E-2</c:v>
                </c:pt>
                <c:pt idx="19">
                  <c:v>4.9000000000000002E-2</c:v>
                </c:pt>
                <c:pt idx="20">
                  <c:v>0.05</c:v>
                </c:pt>
                <c:pt idx="21">
                  <c:v>5.2999999999999999E-2</c:v>
                </c:pt>
                <c:pt idx="22">
                  <c:v>5.5E-2</c:v>
                </c:pt>
                <c:pt idx="23">
                  <c:v>5.7000000000000002E-2</c:v>
                </c:pt>
                <c:pt idx="24">
                  <c:v>5.7000000000000002E-2</c:v>
                </c:pt>
                <c:pt idx="25">
                  <c:v>5.7000000000000002E-2</c:v>
                </c:pt>
                <c:pt idx="26">
                  <c:v>5.7000000000000002E-2</c:v>
                </c:pt>
                <c:pt idx="27">
                  <c:v>5.9000000000000004E-2</c:v>
                </c:pt>
                <c:pt idx="28">
                  <c:v>5.7999999999999996E-2</c:v>
                </c:pt>
                <c:pt idx="29">
                  <c:v>5.7999999999999996E-2</c:v>
                </c:pt>
                <c:pt idx="30">
                  <c:v>5.7999999999999996E-2</c:v>
                </c:pt>
                <c:pt idx="31">
                  <c:v>5.7000000000000002E-2</c:v>
                </c:pt>
                <c:pt idx="32">
                  <c:v>5.7000000000000002E-2</c:v>
                </c:pt>
                <c:pt idx="33">
                  <c:v>5.7000000000000002E-2</c:v>
                </c:pt>
                <c:pt idx="34">
                  <c:v>5.9000000000000004E-2</c:v>
                </c:pt>
                <c:pt idx="35">
                  <c:v>0.06</c:v>
                </c:pt>
                <c:pt idx="36">
                  <c:v>5.7999999999999996E-2</c:v>
                </c:pt>
                <c:pt idx="37">
                  <c:v>5.9000000000000004E-2</c:v>
                </c:pt>
                <c:pt idx="38">
                  <c:v>5.9000000000000004E-2</c:v>
                </c:pt>
                <c:pt idx="39">
                  <c:v>0.06</c:v>
                </c:pt>
                <c:pt idx="40">
                  <c:v>6.0999999999999999E-2</c:v>
                </c:pt>
                <c:pt idx="41">
                  <c:v>6.3E-2</c:v>
                </c:pt>
                <c:pt idx="42">
                  <c:v>6.2E-2</c:v>
                </c:pt>
                <c:pt idx="43">
                  <c:v>6.0999999999999999E-2</c:v>
                </c:pt>
                <c:pt idx="44">
                  <c:v>6.0999999999999999E-2</c:v>
                </c:pt>
                <c:pt idx="45">
                  <c:v>0.06</c:v>
                </c:pt>
                <c:pt idx="46">
                  <c:v>5.7999999999999996E-2</c:v>
                </c:pt>
                <c:pt idx="47">
                  <c:v>5.7000000000000002E-2</c:v>
                </c:pt>
                <c:pt idx="48">
                  <c:v>5.7000000000000002E-2</c:v>
                </c:pt>
                <c:pt idx="49">
                  <c:v>5.5999999999999994E-2</c:v>
                </c:pt>
                <c:pt idx="50">
                  <c:v>5.7999999999999996E-2</c:v>
                </c:pt>
                <c:pt idx="51">
                  <c:v>5.5999999999999994E-2</c:v>
                </c:pt>
                <c:pt idx="52">
                  <c:v>5.5999999999999994E-2</c:v>
                </c:pt>
                <c:pt idx="53">
                  <c:v>5.5999999999999994E-2</c:v>
                </c:pt>
                <c:pt idx="54">
                  <c:v>5.5E-2</c:v>
                </c:pt>
                <c:pt idx="55">
                  <c:v>5.4000000000000006E-2</c:v>
                </c:pt>
                <c:pt idx="56">
                  <c:v>5.4000000000000006E-2</c:v>
                </c:pt>
                <c:pt idx="57">
                  <c:v>5.5E-2</c:v>
                </c:pt>
                <c:pt idx="58">
                  <c:v>5.4000000000000006E-2</c:v>
                </c:pt>
                <c:pt idx="59">
                  <c:v>5.4000000000000006E-2</c:v>
                </c:pt>
                <c:pt idx="60">
                  <c:v>5.2999999999999999E-2</c:v>
                </c:pt>
                <c:pt idx="61">
                  <c:v>5.4000000000000006E-2</c:v>
                </c:pt>
                <c:pt idx="62">
                  <c:v>5.2000000000000005E-2</c:v>
                </c:pt>
                <c:pt idx="63">
                  <c:v>5.2000000000000005E-2</c:v>
                </c:pt>
                <c:pt idx="64">
                  <c:v>5.0999999999999997E-2</c:v>
                </c:pt>
                <c:pt idx="65">
                  <c:v>0.05</c:v>
                </c:pt>
                <c:pt idx="66">
                  <c:v>0.05</c:v>
                </c:pt>
                <c:pt idx="67">
                  <c:v>4.9000000000000002E-2</c:v>
                </c:pt>
                <c:pt idx="68">
                  <c:v>0.05</c:v>
                </c:pt>
                <c:pt idx="69">
                  <c:v>0.05</c:v>
                </c:pt>
                <c:pt idx="70">
                  <c:v>0.05</c:v>
                </c:pt>
                <c:pt idx="71">
                  <c:v>4.9000000000000002E-2</c:v>
                </c:pt>
                <c:pt idx="72">
                  <c:v>4.7E-2</c:v>
                </c:pt>
                <c:pt idx="73">
                  <c:v>4.8000000000000001E-2</c:v>
                </c:pt>
                <c:pt idx="74">
                  <c:v>4.7E-2</c:v>
                </c:pt>
                <c:pt idx="75">
                  <c:v>4.7E-2</c:v>
                </c:pt>
                <c:pt idx="76">
                  <c:v>4.5999999999999999E-2</c:v>
                </c:pt>
                <c:pt idx="77">
                  <c:v>4.5999999999999999E-2</c:v>
                </c:pt>
                <c:pt idx="78">
                  <c:v>4.7E-2</c:v>
                </c:pt>
                <c:pt idx="79">
                  <c:v>4.7E-2</c:v>
                </c:pt>
                <c:pt idx="80">
                  <c:v>4.4999999999999998E-2</c:v>
                </c:pt>
                <c:pt idx="81">
                  <c:v>4.4000000000000004E-2</c:v>
                </c:pt>
                <c:pt idx="82">
                  <c:v>4.4999999999999998E-2</c:v>
                </c:pt>
                <c:pt idx="83">
                  <c:v>4.4000000000000004E-2</c:v>
                </c:pt>
                <c:pt idx="84">
                  <c:v>4.5999999999999999E-2</c:v>
                </c:pt>
                <c:pt idx="85">
                  <c:v>4.4999999999999998E-2</c:v>
                </c:pt>
                <c:pt idx="86">
                  <c:v>4.4000000000000004E-2</c:v>
                </c:pt>
                <c:pt idx="87">
                  <c:v>4.4999999999999998E-2</c:v>
                </c:pt>
                <c:pt idx="88">
                  <c:v>4.4000000000000004E-2</c:v>
                </c:pt>
                <c:pt idx="89">
                  <c:v>4.5999999999999999E-2</c:v>
                </c:pt>
                <c:pt idx="90">
                  <c:v>4.7E-2</c:v>
                </c:pt>
                <c:pt idx="91">
                  <c:v>4.5999999999999999E-2</c:v>
                </c:pt>
                <c:pt idx="92">
                  <c:v>4.7E-2</c:v>
                </c:pt>
                <c:pt idx="93">
                  <c:v>4.7E-2</c:v>
                </c:pt>
                <c:pt idx="94">
                  <c:v>4.7E-2</c:v>
                </c:pt>
                <c:pt idx="95">
                  <c:v>0.05</c:v>
                </c:pt>
                <c:pt idx="96">
                  <c:v>0.05</c:v>
                </c:pt>
                <c:pt idx="97">
                  <c:v>4.9000000000000002E-2</c:v>
                </c:pt>
                <c:pt idx="98">
                  <c:v>5.0999999999999997E-2</c:v>
                </c:pt>
                <c:pt idx="99">
                  <c:v>0.05</c:v>
                </c:pt>
                <c:pt idx="100">
                  <c:v>5.4000000000000006E-2</c:v>
                </c:pt>
                <c:pt idx="101">
                  <c:v>5.5999999999999994E-2</c:v>
                </c:pt>
                <c:pt idx="102">
                  <c:v>5.7999999999999996E-2</c:v>
                </c:pt>
                <c:pt idx="103">
                  <c:v>6.0999999999999999E-2</c:v>
                </c:pt>
                <c:pt idx="104">
                  <c:v>6.0999999999999999E-2</c:v>
                </c:pt>
                <c:pt idx="105">
                  <c:v>6.5000000000000002E-2</c:v>
                </c:pt>
                <c:pt idx="106">
                  <c:v>6.8000000000000005E-2</c:v>
                </c:pt>
                <c:pt idx="107">
                  <c:v>7.2999999999999995E-2</c:v>
                </c:pt>
                <c:pt idx="108">
                  <c:v>7.8E-2</c:v>
                </c:pt>
                <c:pt idx="109">
                  <c:v>8.3000000000000004E-2</c:v>
                </c:pt>
                <c:pt idx="110">
                  <c:v>8.6999999999999994E-2</c:v>
                </c:pt>
                <c:pt idx="111">
                  <c:v>0.09</c:v>
                </c:pt>
                <c:pt idx="112">
                  <c:v>9.4E-2</c:v>
                </c:pt>
                <c:pt idx="113">
                  <c:v>9.5000000000000001E-2</c:v>
                </c:pt>
                <c:pt idx="114">
                  <c:v>9.5000000000000001E-2</c:v>
                </c:pt>
                <c:pt idx="115">
                  <c:v>9.6000000000000002E-2</c:v>
                </c:pt>
                <c:pt idx="116">
                  <c:v>9.8000000000000004E-2</c:v>
                </c:pt>
                <c:pt idx="117">
                  <c:v>0.1</c:v>
                </c:pt>
                <c:pt idx="118">
                  <c:v>9.9000000000000005E-2</c:v>
                </c:pt>
                <c:pt idx="119">
                  <c:v>9.9000000000000005E-2</c:v>
                </c:pt>
                <c:pt idx="120">
                  <c:v>9.8000000000000004E-2</c:v>
                </c:pt>
                <c:pt idx="121">
                  <c:v>9.8000000000000004E-2</c:v>
                </c:pt>
                <c:pt idx="122">
                  <c:v>9.9000000000000005E-2</c:v>
                </c:pt>
                <c:pt idx="123">
                  <c:v>9.9000000000000005E-2</c:v>
                </c:pt>
                <c:pt idx="124">
                  <c:v>9.6000000000000002E-2</c:v>
                </c:pt>
                <c:pt idx="125">
                  <c:v>9.4E-2</c:v>
                </c:pt>
                <c:pt idx="126">
                  <c:v>9.4E-2</c:v>
                </c:pt>
                <c:pt idx="127">
                  <c:v>9.5000000000000001E-2</c:v>
                </c:pt>
                <c:pt idx="128">
                  <c:v>9.5000000000000001E-2</c:v>
                </c:pt>
                <c:pt idx="129">
                  <c:v>9.4E-2</c:v>
                </c:pt>
                <c:pt idx="130">
                  <c:v>9.8000000000000004E-2</c:v>
                </c:pt>
                <c:pt idx="131">
                  <c:v>9.3000000000000013E-2</c:v>
                </c:pt>
                <c:pt idx="132">
                  <c:v>9.0999999999999998E-2</c:v>
                </c:pt>
                <c:pt idx="133">
                  <c:v>0.09</c:v>
                </c:pt>
                <c:pt idx="134">
                  <c:v>0.09</c:v>
                </c:pt>
                <c:pt idx="135">
                  <c:v>9.0999999999999998E-2</c:v>
                </c:pt>
                <c:pt idx="136">
                  <c:v>0.09</c:v>
                </c:pt>
                <c:pt idx="137">
                  <c:v>9.0999999999999998E-2</c:v>
                </c:pt>
                <c:pt idx="138">
                  <c:v>0.09</c:v>
                </c:pt>
                <c:pt idx="139">
                  <c:v>0.09</c:v>
                </c:pt>
                <c:pt idx="140">
                  <c:v>0.09</c:v>
                </c:pt>
                <c:pt idx="141">
                  <c:v>8.8000000000000009E-2</c:v>
                </c:pt>
                <c:pt idx="142">
                  <c:v>8.5999999999999993E-2</c:v>
                </c:pt>
                <c:pt idx="143">
                  <c:v>8.5000000000000006E-2</c:v>
                </c:pt>
                <c:pt idx="144">
                  <c:v>8.3000000000000004E-2</c:v>
                </c:pt>
                <c:pt idx="145">
                  <c:v>8.3000000000000004E-2</c:v>
                </c:pt>
                <c:pt idx="146">
                  <c:v>8.199999999999999E-2</c:v>
                </c:pt>
                <c:pt idx="147">
                  <c:v>8.199999999999999E-2</c:v>
                </c:pt>
                <c:pt idx="148">
                  <c:v>8.199999999999999E-2</c:v>
                </c:pt>
                <c:pt idx="149">
                  <c:v>8.199999999999999E-2</c:v>
                </c:pt>
                <c:pt idx="150">
                  <c:v>8.199999999999999E-2</c:v>
                </c:pt>
                <c:pt idx="151">
                  <c:v>8.1000000000000003E-2</c:v>
                </c:pt>
                <c:pt idx="152">
                  <c:v>7.8E-2</c:v>
                </c:pt>
                <c:pt idx="153">
                  <c:v>7.8E-2</c:v>
                </c:pt>
                <c:pt idx="154">
                  <c:v>7.6999999999999999E-2</c:v>
                </c:pt>
                <c:pt idx="155">
                  <c:v>7.9000000000000001E-2</c:v>
                </c:pt>
                <c:pt idx="156">
                  <c:v>0.08</c:v>
                </c:pt>
                <c:pt idx="157">
                  <c:v>7.6999999999999999E-2</c:v>
                </c:pt>
                <c:pt idx="158">
                  <c:v>7.4999999999999997E-2</c:v>
                </c:pt>
                <c:pt idx="159">
                  <c:v>7.5999999999999998E-2</c:v>
                </c:pt>
                <c:pt idx="160">
                  <c:v>7.4999999999999997E-2</c:v>
                </c:pt>
                <c:pt idx="161">
                  <c:v>7.4999999999999997E-2</c:v>
                </c:pt>
                <c:pt idx="162">
                  <c:v>7.2999999999999995E-2</c:v>
                </c:pt>
                <c:pt idx="163">
                  <c:v>7.2000000000000008E-2</c:v>
                </c:pt>
                <c:pt idx="164">
                  <c:v>7.2000000000000008E-2</c:v>
                </c:pt>
                <c:pt idx="165">
                  <c:v>7.2000000000000008E-2</c:v>
                </c:pt>
                <c:pt idx="166">
                  <c:v>6.9000000000000006E-2</c:v>
                </c:pt>
                <c:pt idx="167">
                  <c:v>6.7000000000000004E-2</c:v>
                </c:pt>
                <c:pt idx="168">
                  <c:v>6.6000000000000003E-2</c:v>
                </c:pt>
                <c:pt idx="169">
                  <c:v>6.7000000000000004E-2</c:v>
                </c:pt>
                <c:pt idx="170">
                  <c:v>6.7000000000000004E-2</c:v>
                </c:pt>
                <c:pt idx="171">
                  <c:v>6.2E-2</c:v>
                </c:pt>
                <c:pt idx="172">
                  <c:v>6.3E-2</c:v>
                </c:pt>
                <c:pt idx="173">
                  <c:v>6.0999999999999999E-2</c:v>
                </c:pt>
                <c:pt idx="174">
                  <c:v>6.2E-2</c:v>
                </c:pt>
                <c:pt idx="175">
                  <c:v>6.0999999999999999E-2</c:v>
                </c:pt>
                <c:pt idx="176">
                  <c:v>5.9000000000000004E-2</c:v>
                </c:pt>
                <c:pt idx="177">
                  <c:v>5.7000000000000002E-2</c:v>
                </c:pt>
                <c:pt idx="178">
                  <c:v>5.7999999999999996E-2</c:v>
                </c:pt>
                <c:pt idx="179">
                  <c:v>5.5999999999999994E-2</c:v>
                </c:pt>
                <c:pt idx="180">
                  <c:v>5.7000000000000002E-2</c:v>
                </c:pt>
                <c:pt idx="181">
                  <c:v>5.5E-2</c:v>
                </c:pt>
                <c:pt idx="182">
                  <c:v>5.4000000000000006E-2</c:v>
                </c:pt>
                <c:pt idx="183">
                  <c:v>5.4000000000000006E-2</c:v>
                </c:pt>
                <c:pt idx="184">
                  <c:v>5.5999999999999994E-2</c:v>
                </c:pt>
                <c:pt idx="185">
                  <c:v>5.2999999999999999E-2</c:v>
                </c:pt>
                <c:pt idx="186">
                  <c:v>5.2000000000000005E-2</c:v>
                </c:pt>
                <c:pt idx="187">
                  <c:v>5.0999999999999997E-2</c:v>
                </c:pt>
                <c:pt idx="188">
                  <c:v>0.05</c:v>
                </c:pt>
                <c:pt idx="189">
                  <c:v>0.05</c:v>
                </c:pt>
                <c:pt idx="190">
                  <c:v>5.0999999999999997E-2</c:v>
                </c:pt>
                <c:pt idx="191">
                  <c:v>0.05</c:v>
                </c:pt>
                <c:pt idx="192">
                  <c:v>4.9000000000000002E-2</c:v>
                </c:pt>
                <c:pt idx="193">
                  <c:v>4.9000000000000002E-2</c:v>
                </c:pt>
                <c:pt idx="194">
                  <c:v>0.05</c:v>
                </c:pt>
                <c:pt idx="195">
                  <c:v>0.05</c:v>
                </c:pt>
                <c:pt idx="196">
                  <c:v>4.8000000000000001E-2</c:v>
                </c:pt>
                <c:pt idx="197">
                  <c:v>4.9000000000000002E-2</c:v>
                </c:pt>
                <c:pt idx="198">
                  <c:v>4.8000000000000001E-2</c:v>
                </c:pt>
                <c:pt idx="199">
                  <c:v>4.9000000000000002E-2</c:v>
                </c:pt>
                <c:pt idx="200">
                  <c:v>0.05</c:v>
                </c:pt>
                <c:pt idx="201">
                  <c:v>4.9000000000000002E-2</c:v>
                </c:pt>
                <c:pt idx="202">
                  <c:v>4.7E-2</c:v>
                </c:pt>
                <c:pt idx="203">
                  <c:v>4.7E-2</c:v>
                </c:pt>
                <c:pt idx="204">
                  <c:v>4.7E-2</c:v>
                </c:pt>
                <c:pt idx="205">
                  <c:v>4.5999999999999999E-2</c:v>
                </c:pt>
                <c:pt idx="206">
                  <c:v>4.4000000000000004E-2</c:v>
                </c:pt>
                <c:pt idx="207">
                  <c:v>4.4000000000000004E-2</c:v>
                </c:pt>
                <c:pt idx="208">
                  <c:v>4.4000000000000004E-2</c:v>
                </c:pt>
                <c:pt idx="209">
                  <c:v>4.2999999999999997E-2</c:v>
                </c:pt>
                <c:pt idx="210">
                  <c:v>4.2999999999999997E-2</c:v>
                </c:pt>
                <c:pt idx="211">
                  <c:v>4.4000000000000004E-2</c:v>
                </c:pt>
                <c:pt idx="212">
                  <c:v>4.2000000000000003E-2</c:v>
                </c:pt>
                <c:pt idx="213">
                  <c:v>4.0999999999999995E-2</c:v>
                </c:pt>
                <c:pt idx="214">
                  <c:v>4.2000000000000003E-2</c:v>
                </c:pt>
                <c:pt idx="215">
                  <c:v>4.0999999999999995E-2</c:v>
                </c:pt>
                <c:pt idx="216">
                  <c:v>4.0999999999999995E-2</c:v>
                </c:pt>
                <c:pt idx="217">
                  <c:v>4.0999999999999995E-2</c:v>
                </c:pt>
                <c:pt idx="218">
                  <c:v>0.04</c:v>
                </c:pt>
                <c:pt idx="219">
                  <c:v>0.04</c:v>
                </c:pt>
                <c:pt idx="220">
                  <c:v>3.7999999999999999E-2</c:v>
                </c:pt>
                <c:pt idx="221">
                  <c:v>0.04</c:v>
                </c:pt>
                <c:pt idx="222">
                  <c:v>3.7999999999999999E-2</c:v>
                </c:pt>
                <c:pt idx="223">
                  <c:v>3.7999999999999999E-2</c:v>
                </c:pt>
                <c:pt idx="224">
                  <c:v>3.7000000000000005E-2</c:v>
                </c:pt>
                <c:pt idx="225">
                  <c:v>3.7999999999999999E-2</c:v>
                </c:pt>
                <c:pt idx="226">
                  <c:v>3.7000000000000005E-2</c:v>
                </c:pt>
                <c:pt idx="227">
                  <c:v>3.9E-2</c:v>
                </c:pt>
                <c:pt idx="228">
                  <c:v>0.04</c:v>
                </c:pt>
                <c:pt idx="229">
                  <c:v>3.7999999999999999E-2</c:v>
                </c:pt>
                <c:pt idx="230">
                  <c:v>3.7999999999999999E-2</c:v>
                </c:pt>
                <c:pt idx="231">
                  <c:v>3.6000000000000004E-2</c:v>
                </c:pt>
                <c:pt idx="232">
                  <c:v>3.6000000000000004E-2</c:v>
                </c:pt>
                <c:pt idx="233">
                  <c:v>3.7000000000000005E-2</c:v>
                </c:pt>
                <c:pt idx="234">
                  <c:v>3.7000000000000005E-2</c:v>
                </c:pt>
                <c:pt idx="235">
                  <c:v>3.7000000000000005E-2</c:v>
                </c:pt>
                <c:pt idx="236">
                  <c:v>3.5000000000000003E-2</c:v>
                </c:pt>
                <c:pt idx="237">
                  <c:v>3.6000000000000004E-2</c:v>
                </c:pt>
                <c:pt idx="238">
                  <c:v>3.5000000000000003E-2</c:v>
                </c:pt>
                <c:pt idx="239">
                  <c:v>3.5000000000000003E-2</c:v>
                </c:pt>
                <c:pt idx="240">
                  <c:v>3.6000000000000004E-2</c:v>
                </c:pt>
                <c:pt idx="241">
                  <c:v>3.5000000000000003E-2</c:v>
                </c:pt>
                <c:pt idx="242">
                  <c:v>4.4000000000000004E-2</c:v>
                </c:pt>
                <c:pt idx="243">
                  <c:v>0.14699999999999999</c:v>
                </c:pt>
              </c:numCache>
            </c:numRef>
          </c:val>
          <c:smooth val="0"/>
          <c:extLst>
            <c:ext xmlns:c16="http://schemas.microsoft.com/office/drawing/2014/chart" uri="{C3380CC4-5D6E-409C-BE32-E72D297353CC}">
              <c16:uniqueId val="{00000002-AA08-4BD5-A3D6-076CE110B0AE}"/>
            </c:ext>
          </c:extLst>
        </c:ser>
        <c:ser>
          <c:idx val="2"/>
          <c:order val="2"/>
          <c:tx>
            <c:strRef>
              <c:f>Sheet1!$D$1</c:f>
              <c:strCache>
                <c:ptCount val="1"/>
                <c:pt idx="0">
                  <c:v>Seattle-Bellevue-Everett MSA</c:v>
                </c:pt>
              </c:strCache>
            </c:strRef>
          </c:tx>
          <c:spPr>
            <a:ln w="47625">
              <a:solidFill>
                <a:srgbClr val="6C7728"/>
              </a:solidFill>
            </a:ln>
          </c:spPr>
          <c:marker>
            <c:symbol val="none"/>
          </c:marker>
          <c:cat>
            <c:strRef>
              <c:f>Sheet1!$A$2:$A$245</c:f>
              <c:strCache>
                <c:ptCount val="244"/>
                <c:pt idx="0">
                  <c:v>Jan-00</c:v>
                </c:pt>
                <c:pt idx="1">
                  <c:v>Feb-00</c:v>
                </c:pt>
                <c:pt idx="2">
                  <c:v>Mar-00</c:v>
                </c:pt>
                <c:pt idx="3">
                  <c:v>Apr-00</c:v>
                </c:pt>
                <c:pt idx="4">
                  <c:v>May-00</c:v>
                </c:pt>
                <c:pt idx="5">
                  <c:v>Jun-00</c:v>
                </c:pt>
                <c:pt idx="6">
                  <c:v>Jul-00</c:v>
                </c:pt>
                <c:pt idx="7">
                  <c:v>Aug-00</c:v>
                </c:pt>
                <c:pt idx="8">
                  <c:v>Sep-00</c:v>
                </c:pt>
                <c:pt idx="9">
                  <c:v>Oct-00</c:v>
                </c:pt>
                <c:pt idx="10">
                  <c:v>Nov-00</c:v>
                </c:pt>
                <c:pt idx="11">
                  <c:v>Dec-00</c:v>
                </c:pt>
                <c:pt idx="12">
                  <c:v>Jan-01</c:v>
                </c:pt>
                <c:pt idx="13">
                  <c:v>Feb-01</c:v>
                </c:pt>
                <c:pt idx="14">
                  <c:v>Mar-01</c:v>
                </c:pt>
                <c:pt idx="15">
                  <c:v>Apr-01</c:v>
                </c:pt>
                <c:pt idx="16">
                  <c:v>May-01</c:v>
                </c:pt>
                <c:pt idx="17">
                  <c:v>Jun-01</c:v>
                </c:pt>
                <c:pt idx="18">
                  <c:v>Jul-01</c:v>
                </c:pt>
                <c:pt idx="19">
                  <c:v>Aug-01</c:v>
                </c:pt>
                <c:pt idx="20">
                  <c:v>Sep-01</c:v>
                </c:pt>
                <c:pt idx="21">
                  <c:v>Oct-01</c:v>
                </c:pt>
                <c:pt idx="22">
                  <c:v>Nov-01</c:v>
                </c:pt>
                <c:pt idx="23">
                  <c:v>Dec-01</c:v>
                </c:pt>
                <c:pt idx="24">
                  <c:v>Jan-02</c:v>
                </c:pt>
                <c:pt idx="25">
                  <c:v>Feb-02</c:v>
                </c:pt>
                <c:pt idx="26">
                  <c:v>Mar-02</c:v>
                </c:pt>
                <c:pt idx="27">
                  <c:v>Apr-02</c:v>
                </c:pt>
                <c:pt idx="28">
                  <c:v>May-02</c:v>
                </c:pt>
                <c:pt idx="29">
                  <c:v>Jun-02</c:v>
                </c:pt>
                <c:pt idx="30">
                  <c:v>Jul-02</c:v>
                </c:pt>
                <c:pt idx="31">
                  <c:v>Aug-02</c:v>
                </c:pt>
                <c:pt idx="32">
                  <c:v>Sep-02</c:v>
                </c:pt>
                <c:pt idx="33">
                  <c:v>Oct-02</c:v>
                </c:pt>
                <c:pt idx="34">
                  <c:v>Nov-02</c:v>
                </c:pt>
                <c:pt idx="35">
                  <c:v>Dec-02</c:v>
                </c:pt>
                <c:pt idx="36">
                  <c:v>Jan-03</c:v>
                </c:pt>
                <c:pt idx="37">
                  <c:v>Feb-03</c:v>
                </c:pt>
                <c:pt idx="38">
                  <c:v>Mar-03</c:v>
                </c:pt>
                <c:pt idx="39">
                  <c:v>Apr-03</c:v>
                </c:pt>
                <c:pt idx="40">
                  <c:v>May-03</c:v>
                </c:pt>
                <c:pt idx="41">
                  <c:v>Jun-03</c:v>
                </c:pt>
                <c:pt idx="42">
                  <c:v>Jul-03</c:v>
                </c:pt>
                <c:pt idx="43">
                  <c:v>Aug-03</c:v>
                </c:pt>
                <c:pt idx="44">
                  <c:v>Sep-03</c:v>
                </c:pt>
                <c:pt idx="45">
                  <c:v>Oct-03</c:v>
                </c:pt>
                <c:pt idx="46">
                  <c:v>Nov-03</c:v>
                </c:pt>
                <c:pt idx="47">
                  <c:v>Dec-03</c:v>
                </c:pt>
                <c:pt idx="48">
                  <c:v>Jan-04</c:v>
                </c:pt>
                <c:pt idx="49">
                  <c:v>Feb-04</c:v>
                </c:pt>
                <c:pt idx="50">
                  <c:v>Mar-04</c:v>
                </c:pt>
                <c:pt idx="51">
                  <c:v>Apr-04</c:v>
                </c:pt>
                <c:pt idx="52">
                  <c:v>May-04</c:v>
                </c:pt>
                <c:pt idx="53">
                  <c:v>Jun-04</c:v>
                </c:pt>
                <c:pt idx="54">
                  <c:v>Jul-04</c:v>
                </c:pt>
                <c:pt idx="55">
                  <c:v>Aug-04</c:v>
                </c:pt>
                <c:pt idx="56">
                  <c:v>Sep-04</c:v>
                </c:pt>
                <c:pt idx="57">
                  <c:v>Oct-04</c:v>
                </c:pt>
                <c:pt idx="58">
                  <c:v>Nov-04</c:v>
                </c:pt>
                <c:pt idx="59">
                  <c:v>Dec-04</c:v>
                </c:pt>
                <c:pt idx="60">
                  <c:v>Jan-05</c:v>
                </c:pt>
                <c:pt idx="61">
                  <c:v>Feb-05</c:v>
                </c:pt>
                <c:pt idx="62">
                  <c:v>Mar-05</c:v>
                </c:pt>
                <c:pt idx="63">
                  <c:v>Apr-05</c:v>
                </c:pt>
                <c:pt idx="64">
                  <c:v>May-05</c:v>
                </c:pt>
                <c:pt idx="65">
                  <c:v>Jun-05</c:v>
                </c:pt>
                <c:pt idx="66">
                  <c:v>Jul-05</c:v>
                </c:pt>
                <c:pt idx="67">
                  <c:v>Aug-05</c:v>
                </c:pt>
                <c:pt idx="68">
                  <c:v>Sep-05</c:v>
                </c:pt>
                <c:pt idx="69">
                  <c:v>Oct-05</c:v>
                </c:pt>
                <c:pt idx="70">
                  <c:v>Nov-05</c:v>
                </c:pt>
                <c:pt idx="71">
                  <c:v>Dec-05</c:v>
                </c:pt>
                <c:pt idx="72">
                  <c:v>Jan-06</c:v>
                </c:pt>
                <c:pt idx="73">
                  <c:v>Feb-06</c:v>
                </c:pt>
                <c:pt idx="74">
                  <c:v>Mar-06</c:v>
                </c:pt>
                <c:pt idx="75">
                  <c:v>Apr-06</c:v>
                </c:pt>
                <c:pt idx="76">
                  <c:v>May-06</c:v>
                </c:pt>
                <c:pt idx="77">
                  <c:v>Jun-06</c:v>
                </c:pt>
                <c:pt idx="78">
                  <c:v>Jul-06</c:v>
                </c:pt>
                <c:pt idx="79">
                  <c:v>Aug-06</c:v>
                </c:pt>
                <c:pt idx="80">
                  <c:v>Sep-06</c:v>
                </c:pt>
                <c:pt idx="81">
                  <c:v>Oct-06</c:v>
                </c:pt>
                <c:pt idx="82">
                  <c:v>Nov-06</c:v>
                </c:pt>
                <c:pt idx="83">
                  <c:v>Dec-06</c:v>
                </c:pt>
                <c:pt idx="84">
                  <c:v>Jan-07</c:v>
                </c:pt>
                <c:pt idx="85">
                  <c:v>Feb-07</c:v>
                </c:pt>
                <c:pt idx="86">
                  <c:v>Mar-07</c:v>
                </c:pt>
                <c:pt idx="87">
                  <c:v>Apr-07</c:v>
                </c:pt>
                <c:pt idx="88">
                  <c:v>May-07</c:v>
                </c:pt>
                <c:pt idx="89">
                  <c:v>Jun-07</c:v>
                </c:pt>
                <c:pt idx="90">
                  <c:v>Jul-07</c:v>
                </c:pt>
                <c:pt idx="91">
                  <c:v>Aug-07</c:v>
                </c:pt>
                <c:pt idx="92">
                  <c:v>Sep-07</c:v>
                </c:pt>
                <c:pt idx="93">
                  <c:v>Oct-07</c:v>
                </c:pt>
                <c:pt idx="94">
                  <c:v>Nov-07</c:v>
                </c:pt>
                <c:pt idx="95">
                  <c:v>Dec-07</c:v>
                </c:pt>
                <c:pt idx="96">
                  <c:v>Jan-08</c:v>
                </c:pt>
                <c:pt idx="97">
                  <c:v>Feb-08</c:v>
                </c:pt>
                <c:pt idx="98">
                  <c:v>Mar-08</c:v>
                </c:pt>
                <c:pt idx="99">
                  <c:v>Apr-08</c:v>
                </c:pt>
                <c:pt idx="100">
                  <c:v>May-08</c:v>
                </c:pt>
                <c:pt idx="101">
                  <c:v>Jun-08</c:v>
                </c:pt>
                <c:pt idx="102">
                  <c:v>Jul-08</c:v>
                </c:pt>
                <c:pt idx="103">
                  <c:v>Aug-08</c:v>
                </c:pt>
                <c:pt idx="104">
                  <c:v>Sep-08</c:v>
                </c:pt>
                <c:pt idx="105">
                  <c:v>Oct-08</c:v>
                </c:pt>
                <c:pt idx="106">
                  <c:v>Nov-08</c:v>
                </c:pt>
                <c:pt idx="107">
                  <c:v>Dec-08</c:v>
                </c:pt>
                <c:pt idx="108">
                  <c:v>Jan-09</c:v>
                </c:pt>
                <c:pt idx="109">
                  <c:v>Feb-09</c:v>
                </c:pt>
                <c:pt idx="110">
                  <c:v>Mar-09</c:v>
                </c:pt>
                <c:pt idx="111">
                  <c:v>Apr-09</c:v>
                </c:pt>
                <c:pt idx="112">
                  <c:v>May-09</c:v>
                </c:pt>
                <c:pt idx="113">
                  <c:v>Jun-09</c:v>
                </c:pt>
                <c:pt idx="114">
                  <c:v>Jul-09</c:v>
                </c:pt>
                <c:pt idx="115">
                  <c:v>Aug-09</c:v>
                </c:pt>
                <c:pt idx="116">
                  <c:v>Sep-09</c:v>
                </c:pt>
                <c:pt idx="117">
                  <c:v>Oct-09</c:v>
                </c:pt>
                <c:pt idx="118">
                  <c:v>Nov-09</c:v>
                </c:pt>
                <c:pt idx="119">
                  <c:v>Dec-09</c:v>
                </c:pt>
                <c:pt idx="120">
                  <c:v>Jan-10</c:v>
                </c:pt>
                <c:pt idx="121">
                  <c:v>Feb-10</c:v>
                </c:pt>
                <c:pt idx="122">
                  <c:v>Mar-10</c:v>
                </c:pt>
                <c:pt idx="123">
                  <c:v>Apr-10</c:v>
                </c:pt>
                <c:pt idx="124">
                  <c:v>May-10</c:v>
                </c:pt>
                <c:pt idx="125">
                  <c:v>Jun-10</c:v>
                </c:pt>
                <c:pt idx="126">
                  <c:v>Jul-10</c:v>
                </c:pt>
                <c:pt idx="127">
                  <c:v>Aug-10</c:v>
                </c:pt>
                <c:pt idx="128">
                  <c:v>Sep-10</c:v>
                </c:pt>
                <c:pt idx="129">
                  <c:v>Oct-10</c:v>
                </c:pt>
                <c:pt idx="130">
                  <c:v>Nov-10</c:v>
                </c:pt>
                <c:pt idx="131">
                  <c:v>Dec-10</c:v>
                </c:pt>
                <c:pt idx="132">
                  <c:v>Jan-11</c:v>
                </c:pt>
                <c:pt idx="133">
                  <c:v>Feb-11</c:v>
                </c:pt>
                <c:pt idx="134">
                  <c:v>Mar-11</c:v>
                </c:pt>
                <c:pt idx="135">
                  <c:v>Apr-11</c:v>
                </c:pt>
                <c:pt idx="136">
                  <c:v>May-11</c:v>
                </c:pt>
                <c:pt idx="137">
                  <c:v>Jun-11</c:v>
                </c:pt>
                <c:pt idx="138">
                  <c:v>Jul-11</c:v>
                </c:pt>
                <c:pt idx="139">
                  <c:v>Aug-11</c:v>
                </c:pt>
                <c:pt idx="140">
                  <c:v>Sep-11</c:v>
                </c:pt>
                <c:pt idx="141">
                  <c:v>Oct-11</c:v>
                </c:pt>
                <c:pt idx="142">
                  <c:v>Nov-11</c:v>
                </c:pt>
                <c:pt idx="143">
                  <c:v>Dec-11</c:v>
                </c:pt>
                <c:pt idx="144">
                  <c:v>Jan-12</c:v>
                </c:pt>
                <c:pt idx="145">
                  <c:v>Feb-12</c:v>
                </c:pt>
                <c:pt idx="146">
                  <c:v>Mar-12</c:v>
                </c:pt>
                <c:pt idx="147">
                  <c:v>Apr-12</c:v>
                </c:pt>
                <c:pt idx="148">
                  <c:v>May-12</c:v>
                </c:pt>
                <c:pt idx="149">
                  <c:v>Jun-12</c:v>
                </c:pt>
                <c:pt idx="150">
                  <c:v>Jul-12</c:v>
                </c:pt>
                <c:pt idx="151">
                  <c:v>Aug-12</c:v>
                </c:pt>
                <c:pt idx="152">
                  <c:v>Sep-12</c:v>
                </c:pt>
                <c:pt idx="153">
                  <c:v>Oct-12</c:v>
                </c:pt>
                <c:pt idx="154">
                  <c:v>Nov-12</c:v>
                </c:pt>
                <c:pt idx="155">
                  <c:v>Dec-12</c:v>
                </c:pt>
                <c:pt idx="156">
                  <c:v>Jan-13</c:v>
                </c:pt>
                <c:pt idx="157">
                  <c:v>Feb-13</c:v>
                </c:pt>
                <c:pt idx="158">
                  <c:v>Mar-13</c:v>
                </c:pt>
                <c:pt idx="159">
                  <c:v>Apr-13</c:v>
                </c:pt>
                <c:pt idx="160">
                  <c:v>May-13</c:v>
                </c:pt>
                <c:pt idx="161">
                  <c:v>Jun-13</c:v>
                </c:pt>
                <c:pt idx="162">
                  <c:v>Jul-13</c:v>
                </c:pt>
                <c:pt idx="163">
                  <c:v>Aug-13</c:v>
                </c:pt>
                <c:pt idx="164">
                  <c:v>Sep-13</c:v>
                </c:pt>
                <c:pt idx="165">
                  <c:v>Oct-13</c:v>
                </c:pt>
                <c:pt idx="166">
                  <c:v>Nov-13</c:v>
                </c:pt>
                <c:pt idx="167">
                  <c:v>Dec-13</c:v>
                </c:pt>
                <c:pt idx="168">
                  <c:v>Jan-14</c:v>
                </c:pt>
                <c:pt idx="169">
                  <c:v>Feb-14</c:v>
                </c:pt>
                <c:pt idx="170">
                  <c:v>Mar-14</c:v>
                </c:pt>
                <c:pt idx="171">
                  <c:v>Apr-14</c:v>
                </c:pt>
                <c:pt idx="172">
                  <c:v>May-14</c:v>
                </c:pt>
                <c:pt idx="173">
                  <c:v>Jun-14</c:v>
                </c:pt>
                <c:pt idx="174">
                  <c:v>Jul-14</c:v>
                </c:pt>
                <c:pt idx="175">
                  <c:v>Aug-14</c:v>
                </c:pt>
                <c:pt idx="176">
                  <c:v>Sep-14</c:v>
                </c:pt>
                <c:pt idx="177">
                  <c:v>Oct-14</c:v>
                </c:pt>
                <c:pt idx="178">
                  <c:v>Nov-14</c:v>
                </c:pt>
                <c:pt idx="179">
                  <c:v>Dec-14</c:v>
                </c:pt>
                <c:pt idx="180">
                  <c:v>Jan-15</c:v>
                </c:pt>
                <c:pt idx="181">
                  <c:v>Feb-15</c:v>
                </c:pt>
                <c:pt idx="182">
                  <c:v>Mar-15</c:v>
                </c:pt>
                <c:pt idx="183">
                  <c:v>Apr-15</c:v>
                </c:pt>
                <c:pt idx="184">
                  <c:v>May-15</c:v>
                </c:pt>
                <c:pt idx="185">
                  <c:v>Jun-15</c:v>
                </c:pt>
                <c:pt idx="186">
                  <c:v>Jul-15</c:v>
                </c:pt>
                <c:pt idx="187">
                  <c:v>Aug-15</c:v>
                </c:pt>
                <c:pt idx="188">
                  <c:v>Sep-15</c:v>
                </c:pt>
                <c:pt idx="189">
                  <c:v>Oct-15</c:v>
                </c:pt>
                <c:pt idx="190">
                  <c:v>Nov-15</c:v>
                </c:pt>
                <c:pt idx="191">
                  <c:v>Dec-15</c:v>
                </c:pt>
                <c:pt idx="192">
                  <c:v>Jan-16</c:v>
                </c:pt>
                <c:pt idx="193">
                  <c:v>Feb-16</c:v>
                </c:pt>
                <c:pt idx="194">
                  <c:v>Mar-16</c:v>
                </c:pt>
                <c:pt idx="195">
                  <c:v>Apr-16</c:v>
                </c:pt>
                <c:pt idx="196">
                  <c:v>May-16</c:v>
                </c:pt>
                <c:pt idx="197">
                  <c:v>Jun-16</c:v>
                </c:pt>
                <c:pt idx="198">
                  <c:v>Jul-16</c:v>
                </c:pt>
                <c:pt idx="199">
                  <c:v>Aug-16</c:v>
                </c:pt>
                <c:pt idx="200">
                  <c:v>Sep-16</c:v>
                </c:pt>
                <c:pt idx="201">
                  <c:v>Oct-16</c:v>
                </c:pt>
                <c:pt idx="202">
                  <c:v>Nov-16</c:v>
                </c:pt>
                <c:pt idx="203">
                  <c:v>Dec-16</c:v>
                </c:pt>
                <c:pt idx="204">
                  <c:v>Jan-17</c:v>
                </c:pt>
                <c:pt idx="205">
                  <c:v>Feb-17</c:v>
                </c:pt>
                <c:pt idx="206">
                  <c:v>Mar-17</c:v>
                </c:pt>
                <c:pt idx="207">
                  <c:v>Apr-17</c:v>
                </c:pt>
                <c:pt idx="208">
                  <c:v>May-17</c:v>
                </c:pt>
                <c:pt idx="209">
                  <c:v>Jun-17</c:v>
                </c:pt>
                <c:pt idx="210">
                  <c:v>Jul-17</c:v>
                </c:pt>
                <c:pt idx="211">
                  <c:v>Aug-17</c:v>
                </c:pt>
                <c:pt idx="212">
                  <c:v>Sep-17</c:v>
                </c:pt>
                <c:pt idx="213">
                  <c:v>Oct-17</c:v>
                </c:pt>
                <c:pt idx="214">
                  <c:v>Nov-17</c:v>
                </c:pt>
                <c:pt idx="215">
                  <c:v>Dec-17</c:v>
                </c:pt>
                <c:pt idx="216">
                  <c:v>Jan-18</c:v>
                </c:pt>
                <c:pt idx="217">
                  <c:v>Feb-18</c:v>
                </c:pt>
                <c:pt idx="218">
                  <c:v>Mar-18</c:v>
                </c:pt>
                <c:pt idx="219">
                  <c:v>Apr-18</c:v>
                </c:pt>
                <c:pt idx="220">
                  <c:v>May-18</c:v>
                </c:pt>
                <c:pt idx="221">
                  <c:v>Jun-18</c:v>
                </c:pt>
                <c:pt idx="222">
                  <c:v>Jul-18</c:v>
                </c:pt>
                <c:pt idx="223">
                  <c:v>Aug-18</c:v>
                </c:pt>
                <c:pt idx="224">
                  <c:v>Sep-18</c:v>
                </c:pt>
                <c:pt idx="225">
                  <c:v>Oct-18</c:v>
                </c:pt>
                <c:pt idx="226">
                  <c:v>Nov-18</c:v>
                </c:pt>
                <c:pt idx="227">
                  <c:v>Dec-18</c:v>
                </c:pt>
                <c:pt idx="228">
                  <c:v>Jan-19</c:v>
                </c:pt>
                <c:pt idx="229">
                  <c:v>Feb-19</c:v>
                </c:pt>
                <c:pt idx="230">
                  <c:v>Mar-19</c:v>
                </c:pt>
                <c:pt idx="231">
                  <c:v>Apr-19</c:v>
                </c:pt>
                <c:pt idx="232">
                  <c:v>May-19</c:v>
                </c:pt>
                <c:pt idx="233">
                  <c:v>Jun-19</c:v>
                </c:pt>
                <c:pt idx="234">
                  <c:v>Jul-19</c:v>
                </c:pt>
                <c:pt idx="235">
                  <c:v>Aug-19</c:v>
                </c:pt>
                <c:pt idx="236">
                  <c:v>Sep-19</c:v>
                </c:pt>
                <c:pt idx="237">
                  <c:v>Oct-19</c:v>
                </c:pt>
                <c:pt idx="238">
                  <c:v>Nov-19</c:v>
                </c:pt>
                <c:pt idx="239">
                  <c:v>Dec-19</c:v>
                </c:pt>
                <c:pt idx="240">
                  <c:v>Jan-20</c:v>
                </c:pt>
                <c:pt idx="241">
                  <c:v>Feb-20</c:v>
                </c:pt>
                <c:pt idx="242">
                  <c:v>Mar-20</c:v>
                </c:pt>
                <c:pt idx="243">
                  <c:v>Apr-20</c:v>
                </c:pt>
              </c:strCache>
            </c:strRef>
          </c:cat>
          <c:val>
            <c:numRef>
              <c:f>Sheet1!$D$2:$D$245</c:f>
              <c:numCache>
                <c:formatCode>0.0%</c:formatCode>
                <c:ptCount val="244"/>
                <c:pt idx="0">
                  <c:v>3.7999999999999999E-2</c:v>
                </c:pt>
                <c:pt idx="1">
                  <c:v>3.7999999999999999E-2</c:v>
                </c:pt>
                <c:pt idx="2">
                  <c:v>3.7000000000000005E-2</c:v>
                </c:pt>
                <c:pt idx="3">
                  <c:v>3.7000000000000005E-2</c:v>
                </c:pt>
                <c:pt idx="4">
                  <c:v>3.7000000000000005E-2</c:v>
                </c:pt>
                <c:pt idx="5">
                  <c:v>3.7999999999999999E-2</c:v>
                </c:pt>
                <c:pt idx="6">
                  <c:v>3.7999999999999999E-2</c:v>
                </c:pt>
                <c:pt idx="7">
                  <c:v>3.7999999999999999E-2</c:v>
                </c:pt>
                <c:pt idx="8">
                  <c:v>3.7999999999999999E-2</c:v>
                </c:pt>
                <c:pt idx="9">
                  <c:v>3.7999999999999999E-2</c:v>
                </c:pt>
                <c:pt idx="10">
                  <c:v>3.9E-2</c:v>
                </c:pt>
                <c:pt idx="11">
                  <c:v>3.9E-2</c:v>
                </c:pt>
                <c:pt idx="12">
                  <c:v>0.04</c:v>
                </c:pt>
                <c:pt idx="13">
                  <c:v>4.2000000000000003E-2</c:v>
                </c:pt>
                <c:pt idx="14">
                  <c:v>4.2999999999999997E-2</c:v>
                </c:pt>
                <c:pt idx="15">
                  <c:v>4.4000000000000004E-2</c:v>
                </c:pt>
                <c:pt idx="16">
                  <c:v>4.5999999999999999E-2</c:v>
                </c:pt>
                <c:pt idx="17">
                  <c:v>4.7E-2</c:v>
                </c:pt>
                <c:pt idx="18">
                  <c:v>4.8000000000000001E-2</c:v>
                </c:pt>
                <c:pt idx="19">
                  <c:v>0.05</c:v>
                </c:pt>
                <c:pt idx="20">
                  <c:v>5.2000000000000005E-2</c:v>
                </c:pt>
                <c:pt idx="21">
                  <c:v>5.4000000000000006E-2</c:v>
                </c:pt>
                <c:pt idx="22">
                  <c:v>5.7000000000000002E-2</c:v>
                </c:pt>
                <c:pt idx="23">
                  <c:v>5.9000000000000004E-2</c:v>
                </c:pt>
                <c:pt idx="24">
                  <c:v>6.0999999999999999E-2</c:v>
                </c:pt>
                <c:pt idx="25">
                  <c:v>6.3E-2</c:v>
                </c:pt>
                <c:pt idx="26">
                  <c:v>6.3E-2</c:v>
                </c:pt>
                <c:pt idx="27">
                  <c:v>6.4000000000000001E-2</c:v>
                </c:pt>
                <c:pt idx="28">
                  <c:v>6.4000000000000001E-2</c:v>
                </c:pt>
                <c:pt idx="29">
                  <c:v>6.4000000000000001E-2</c:v>
                </c:pt>
                <c:pt idx="30">
                  <c:v>6.4000000000000001E-2</c:v>
                </c:pt>
                <c:pt idx="31">
                  <c:v>6.4000000000000001E-2</c:v>
                </c:pt>
                <c:pt idx="32">
                  <c:v>6.4000000000000001E-2</c:v>
                </c:pt>
                <c:pt idx="33">
                  <c:v>6.5000000000000002E-2</c:v>
                </c:pt>
                <c:pt idx="34">
                  <c:v>6.5000000000000002E-2</c:v>
                </c:pt>
                <c:pt idx="35">
                  <c:v>6.5000000000000002E-2</c:v>
                </c:pt>
                <c:pt idx="36">
                  <c:v>6.6000000000000003E-2</c:v>
                </c:pt>
                <c:pt idx="37">
                  <c:v>6.6000000000000003E-2</c:v>
                </c:pt>
                <c:pt idx="38">
                  <c:v>6.6000000000000003E-2</c:v>
                </c:pt>
                <c:pt idx="39">
                  <c:v>6.6000000000000003E-2</c:v>
                </c:pt>
                <c:pt idx="40">
                  <c:v>6.6000000000000003E-2</c:v>
                </c:pt>
                <c:pt idx="41">
                  <c:v>6.5000000000000002E-2</c:v>
                </c:pt>
                <c:pt idx="42">
                  <c:v>6.5000000000000002E-2</c:v>
                </c:pt>
                <c:pt idx="43">
                  <c:v>6.4000000000000001E-2</c:v>
                </c:pt>
                <c:pt idx="44">
                  <c:v>6.2E-2</c:v>
                </c:pt>
                <c:pt idx="45">
                  <c:v>6.0999999999999999E-2</c:v>
                </c:pt>
                <c:pt idx="46">
                  <c:v>5.9000000000000004E-2</c:v>
                </c:pt>
                <c:pt idx="47">
                  <c:v>5.7999999999999996E-2</c:v>
                </c:pt>
                <c:pt idx="48">
                  <c:v>5.7000000000000002E-2</c:v>
                </c:pt>
                <c:pt idx="49">
                  <c:v>5.5999999999999994E-2</c:v>
                </c:pt>
                <c:pt idx="50">
                  <c:v>5.5E-2</c:v>
                </c:pt>
                <c:pt idx="51">
                  <c:v>5.4000000000000006E-2</c:v>
                </c:pt>
                <c:pt idx="52">
                  <c:v>5.2000000000000005E-2</c:v>
                </c:pt>
                <c:pt idx="53">
                  <c:v>5.0999999999999997E-2</c:v>
                </c:pt>
                <c:pt idx="54">
                  <c:v>0.05</c:v>
                </c:pt>
                <c:pt idx="55">
                  <c:v>4.9000000000000002E-2</c:v>
                </c:pt>
                <c:pt idx="56">
                  <c:v>4.8000000000000001E-2</c:v>
                </c:pt>
                <c:pt idx="57">
                  <c:v>4.8000000000000001E-2</c:v>
                </c:pt>
                <c:pt idx="58">
                  <c:v>4.8000000000000001E-2</c:v>
                </c:pt>
                <c:pt idx="59">
                  <c:v>4.8000000000000001E-2</c:v>
                </c:pt>
                <c:pt idx="60">
                  <c:v>4.8000000000000001E-2</c:v>
                </c:pt>
                <c:pt idx="61">
                  <c:v>4.7E-2</c:v>
                </c:pt>
                <c:pt idx="62">
                  <c:v>4.7E-2</c:v>
                </c:pt>
                <c:pt idx="63">
                  <c:v>4.5999999999999999E-2</c:v>
                </c:pt>
                <c:pt idx="64">
                  <c:v>4.5999999999999999E-2</c:v>
                </c:pt>
                <c:pt idx="65">
                  <c:v>4.4999999999999998E-2</c:v>
                </c:pt>
                <c:pt idx="66">
                  <c:v>4.4999999999999998E-2</c:v>
                </c:pt>
                <c:pt idx="67">
                  <c:v>4.4000000000000004E-2</c:v>
                </c:pt>
                <c:pt idx="68">
                  <c:v>4.4000000000000004E-2</c:v>
                </c:pt>
                <c:pt idx="69">
                  <c:v>4.2999999999999997E-2</c:v>
                </c:pt>
                <c:pt idx="70">
                  <c:v>4.0999999999999995E-2</c:v>
                </c:pt>
                <c:pt idx="71">
                  <c:v>0.04</c:v>
                </c:pt>
                <c:pt idx="72">
                  <c:v>3.9E-2</c:v>
                </c:pt>
                <c:pt idx="73">
                  <c:v>3.7999999999999999E-2</c:v>
                </c:pt>
                <c:pt idx="74">
                  <c:v>3.7999999999999999E-2</c:v>
                </c:pt>
                <c:pt idx="75">
                  <c:v>3.7999999999999999E-2</c:v>
                </c:pt>
                <c:pt idx="76">
                  <c:v>3.7999999999999999E-2</c:v>
                </c:pt>
                <c:pt idx="77">
                  <c:v>3.9E-2</c:v>
                </c:pt>
                <c:pt idx="78">
                  <c:v>3.9E-2</c:v>
                </c:pt>
                <c:pt idx="79">
                  <c:v>3.9E-2</c:v>
                </c:pt>
                <c:pt idx="80">
                  <c:v>3.9E-2</c:v>
                </c:pt>
                <c:pt idx="81">
                  <c:v>3.9E-2</c:v>
                </c:pt>
                <c:pt idx="82">
                  <c:v>3.7999999999999999E-2</c:v>
                </c:pt>
                <c:pt idx="83">
                  <c:v>3.7999999999999999E-2</c:v>
                </c:pt>
                <c:pt idx="84">
                  <c:v>3.6000000000000004E-2</c:v>
                </c:pt>
                <c:pt idx="85">
                  <c:v>3.5000000000000003E-2</c:v>
                </c:pt>
                <c:pt idx="86">
                  <c:v>3.4000000000000002E-2</c:v>
                </c:pt>
                <c:pt idx="87">
                  <c:v>3.3000000000000002E-2</c:v>
                </c:pt>
                <c:pt idx="88">
                  <c:v>3.2000000000000001E-2</c:v>
                </c:pt>
                <c:pt idx="89">
                  <c:v>3.2000000000000001E-2</c:v>
                </c:pt>
                <c:pt idx="90">
                  <c:v>3.2000000000000001E-2</c:v>
                </c:pt>
                <c:pt idx="91">
                  <c:v>3.2000000000000001E-2</c:v>
                </c:pt>
                <c:pt idx="92">
                  <c:v>3.2000000000000001E-2</c:v>
                </c:pt>
                <c:pt idx="93">
                  <c:v>3.2000000000000001E-2</c:v>
                </c:pt>
                <c:pt idx="94">
                  <c:v>3.2000000000000001E-2</c:v>
                </c:pt>
                <c:pt idx="95">
                  <c:v>3.1E-2</c:v>
                </c:pt>
                <c:pt idx="96">
                  <c:v>3.1E-2</c:v>
                </c:pt>
                <c:pt idx="97">
                  <c:v>3.1E-2</c:v>
                </c:pt>
                <c:pt idx="98">
                  <c:v>3.2000000000000001E-2</c:v>
                </c:pt>
                <c:pt idx="99">
                  <c:v>3.4000000000000002E-2</c:v>
                </c:pt>
                <c:pt idx="100">
                  <c:v>3.6000000000000004E-2</c:v>
                </c:pt>
                <c:pt idx="101">
                  <c:v>3.7999999999999999E-2</c:v>
                </c:pt>
                <c:pt idx="102">
                  <c:v>4.0999999999999995E-2</c:v>
                </c:pt>
                <c:pt idx="103">
                  <c:v>4.2999999999999997E-2</c:v>
                </c:pt>
                <c:pt idx="104">
                  <c:v>4.4999999999999998E-2</c:v>
                </c:pt>
                <c:pt idx="105">
                  <c:v>4.9000000000000002E-2</c:v>
                </c:pt>
                <c:pt idx="106">
                  <c:v>5.2999999999999999E-2</c:v>
                </c:pt>
                <c:pt idx="107">
                  <c:v>5.7000000000000002E-2</c:v>
                </c:pt>
                <c:pt idx="108">
                  <c:v>6.2E-2</c:v>
                </c:pt>
                <c:pt idx="109">
                  <c:v>6.6000000000000003E-2</c:v>
                </c:pt>
                <c:pt idx="110">
                  <c:v>6.9000000000000006E-2</c:v>
                </c:pt>
                <c:pt idx="111">
                  <c:v>7.5999999999999998E-2</c:v>
                </c:pt>
                <c:pt idx="112">
                  <c:v>8.1000000000000003E-2</c:v>
                </c:pt>
                <c:pt idx="113">
                  <c:v>8.5999999999999993E-2</c:v>
                </c:pt>
                <c:pt idx="114">
                  <c:v>8.900000000000001E-2</c:v>
                </c:pt>
                <c:pt idx="115">
                  <c:v>9.3000000000000013E-2</c:v>
                </c:pt>
                <c:pt idx="116">
                  <c:v>9.6999999999999989E-2</c:v>
                </c:pt>
                <c:pt idx="117">
                  <c:v>9.6000000000000002E-2</c:v>
                </c:pt>
                <c:pt idx="118">
                  <c:v>9.6000000000000002E-2</c:v>
                </c:pt>
                <c:pt idx="119">
                  <c:v>9.6000000000000002E-2</c:v>
                </c:pt>
                <c:pt idx="120">
                  <c:v>9.6000000000000002E-2</c:v>
                </c:pt>
                <c:pt idx="121">
                  <c:v>9.6000000000000002E-2</c:v>
                </c:pt>
                <c:pt idx="122">
                  <c:v>9.6000000000000002E-2</c:v>
                </c:pt>
                <c:pt idx="123">
                  <c:v>9.5000000000000001E-2</c:v>
                </c:pt>
                <c:pt idx="124">
                  <c:v>9.5000000000000001E-2</c:v>
                </c:pt>
                <c:pt idx="125">
                  <c:v>9.4E-2</c:v>
                </c:pt>
                <c:pt idx="126">
                  <c:v>9.3000000000000013E-2</c:v>
                </c:pt>
                <c:pt idx="127">
                  <c:v>9.3000000000000013E-2</c:v>
                </c:pt>
                <c:pt idx="128">
                  <c:v>9.3000000000000013E-2</c:v>
                </c:pt>
                <c:pt idx="129">
                  <c:v>9.3000000000000013E-2</c:v>
                </c:pt>
                <c:pt idx="130">
                  <c:v>9.3000000000000013E-2</c:v>
                </c:pt>
                <c:pt idx="131">
                  <c:v>9.1999999999999998E-2</c:v>
                </c:pt>
                <c:pt idx="132">
                  <c:v>9.0999999999999998E-2</c:v>
                </c:pt>
                <c:pt idx="133">
                  <c:v>8.900000000000001E-2</c:v>
                </c:pt>
                <c:pt idx="134">
                  <c:v>8.8000000000000009E-2</c:v>
                </c:pt>
                <c:pt idx="135">
                  <c:v>8.5999999999999993E-2</c:v>
                </c:pt>
                <c:pt idx="136">
                  <c:v>8.5000000000000006E-2</c:v>
                </c:pt>
                <c:pt idx="137">
                  <c:v>8.4000000000000005E-2</c:v>
                </c:pt>
                <c:pt idx="138">
                  <c:v>8.3000000000000004E-2</c:v>
                </c:pt>
                <c:pt idx="139">
                  <c:v>8.199999999999999E-2</c:v>
                </c:pt>
                <c:pt idx="140">
                  <c:v>0.08</c:v>
                </c:pt>
                <c:pt idx="141">
                  <c:v>7.9000000000000001E-2</c:v>
                </c:pt>
                <c:pt idx="142">
                  <c:v>7.6999999999999999E-2</c:v>
                </c:pt>
                <c:pt idx="143">
                  <c:v>7.5999999999999998E-2</c:v>
                </c:pt>
                <c:pt idx="144">
                  <c:v>7.400000000000001E-2</c:v>
                </c:pt>
                <c:pt idx="145">
                  <c:v>7.2999999999999995E-2</c:v>
                </c:pt>
                <c:pt idx="146">
                  <c:v>7.2000000000000008E-2</c:v>
                </c:pt>
                <c:pt idx="147">
                  <c:v>7.0000000000000007E-2</c:v>
                </c:pt>
                <c:pt idx="148">
                  <c:v>6.9000000000000006E-2</c:v>
                </c:pt>
                <c:pt idx="149">
                  <c:v>6.8000000000000005E-2</c:v>
                </c:pt>
                <c:pt idx="150">
                  <c:v>6.6000000000000003E-2</c:v>
                </c:pt>
                <c:pt idx="151">
                  <c:v>6.4000000000000001E-2</c:v>
                </c:pt>
                <c:pt idx="152">
                  <c:v>6.2E-2</c:v>
                </c:pt>
                <c:pt idx="153">
                  <c:v>0.06</c:v>
                </c:pt>
                <c:pt idx="154">
                  <c:v>5.7999999999999996E-2</c:v>
                </c:pt>
                <c:pt idx="155">
                  <c:v>5.5999999999999994E-2</c:v>
                </c:pt>
                <c:pt idx="156">
                  <c:v>5.5999999999999994E-2</c:v>
                </c:pt>
                <c:pt idx="157">
                  <c:v>5.4000000000000006E-2</c:v>
                </c:pt>
                <c:pt idx="158">
                  <c:v>5.2999999999999999E-2</c:v>
                </c:pt>
                <c:pt idx="159">
                  <c:v>5.2000000000000005E-2</c:v>
                </c:pt>
                <c:pt idx="160">
                  <c:v>5.2000000000000005E-2</c:v>
                </c:pt>
                <c:pt idx="161">
                  <c:v>5.2000000000000005E-2</c:v>
                </c:pt>
                <c:pt idx="162">
                  <c:v>5.2000000000000005E-2</c:v>
                </c:pt>
                <c:pt idx="163">
                  <c:v>5.2000000000000005E-2</c:v>
                </c:pt>
                <c:pt idx="164">
                  <c:v>5.2000000000000005E-2</c:v>
                </c:pt>
                <c:pt idx="165">
                  <c:v>5.2000000000000005E-2</c:v>
                </c:pt>
                <c:pt idx="166">
                  <c:v>5.2000000000000005E-2</c:v>
                </c:pt>
                <c:pt idx="167">
                  <c:v>5.0999999999999997E-2</c:v>
                </c:pt>
                <c:pt idx="168">
                  <c:v>4.9000000000000002E-2</c:v>
                </c:pt>
                <c:pt idx="169">
                  <c:v>4.9000000000000002E-2</c:v>
                </c:pt>
                <c:pt idx="170">
                  <c:v>4.9000000000000002E-2</c:v>
                </c:pt>
                <c:pt idx="171">
                  <c:v>4.8000000000000001E-2</c:v>
                </c:pt>
                <c:pt idx="172">
                  <c:v>4.8000000000000001E-2</c:v>
                </c:pt>
                <c:pt idx="173">
                  <c:v>4.7E-2</c:v>
                </c:pt>
                <c:pt idx="174">
                  <c:v>4.5999999999999999E-2</c:v>
                </c:pt>
                <c:pt idx="175">
                  <c:v>4.4999999999999998E-2</c:v>
                </c:pt>
                <c:pt idx="176">
                  <c:v>4.4000000000000004E-2</c:v>
                </c:pt>
                <c:pt idx="177">
                  <c:v>4.2999999999999997E-2</c:v>
                </c:pt>
                <c:pt idx="178">
                  <c:v>4.2999999999999997E-2</c:v>
                </c:pt>
                <c:pt idx="179">
                  <c:v>4.2000000000000003E-2</c:v>
                </c:pt>
                <c:pt idx="180">
                  <c:v>4.4000000000000004E-2</c:v>
                </c:pt>
                <c:pt idx="181">
                  <c:v>4.2999999999999997E-2</c:v>
                </c:pt>
                <c:pt idx="182">
                  <c:v>4.2999999999999997E-2</c:v>
                </c:pt>
                <c:pt idx="183">
                  <c:v>4.2999999999999997E-2</c:v>
                </c:pt>
                <c:pt idx="184">
                  <c:v>4.2999999999999997E-2</c:v>
                </c:pt>
                <c:pt idx="185">
                  <c:v>4.2000000000000003E-2</c:v>
                </c:pt>
                <c:pt idx="186">
                  <c:v>4.2000000000000003E-2</c:v>
                </c:pt>
                <c:pt idx="187">
                  <c:v>4.2000000000000003E-2</c:v>
                </c:pt>
                <c:pt idx="188">
                  <c:v>4.2000000000000003E-2</c:v>
                </c:pt>
                <c:pt idx="189">
                  <c:v>4.2000000000000003E-2</c:v>
                </c:pt>
                <c:pt idx="190">
                  <c:v>4.2000000000000003E-2</c:v>
                </c:pt>
                <c:pt idx="191">
                  <c:v>4.2000000000000003E-2</c:v>
                </c:pt>
                <c:pt idx="192">
                  <c:v>4.2000000000000003E-2</c:v>
                </c:pt>
                <c:pt idx="193">
                  <c:v>4.0999999999999995E-2</c:v>
                </c:pt>
                <c:pt idx="194">
                  <c:v>4.0999999999999995E-2</c:v>
                </c:pt>
                <c:pt idx="195">
                  <c:v>4.0999999999999995E-2</c:v>
                </c:pt>
                <c:pt idx="196">
                  <c:v>0.04</c:v>
                </c:pt>
                <c:pt idx="197">
                  <c:v>0.04</c:v>
                </c:pt>
                <c:pt idx="198">
                  <c:v>3.9E-2</c:v>
                </c:pt>
                <c:pt idx="199">
                  <c:v>3.9E-2</c:v>
                </c:pt>
                <c:pt idx="200">
                  <c:v>3.7999999999999999E-2</c:v>
                </c:pt>
                <c:pt idx="201">
                  <c:v>3.7999999999999999E-2</c:v>
                </c:pt>
                <c:pt idx="202">
                  <c:v>3.7000000000000005E-2</c:v>
                </c:pt>
                <c:pt idx="203">
                  <c:v>3.7000000000000005E-2</c:v>
                </c:pt>
                <c:pt idx="204">
                  <c:v>3.7000000000000005E-2</c:v>
                </c:pt>
                <c:pt idx="205">
                  <c:v>3.6000000000000004E-2</c:v>
                </c:pt>
                <c:pt idx="206">
                  <c:v>3.6000000000000004E-2</c:v>
                </c:pt>
                <c:pt idx="207">
                  <c:v>3.6000000000000004E-2</c:v>
                </c:pt>
                <c:pt idx="208">
                  <c:v>3.6000000000000004E-2</c:v>
                </c:pt>
                <c:pt idx="209">
                  <c:v>3.6000000000000004E-2</c:v>
                </c:pt>
                <c:pt idx="210">
                  <c:v>3.6000000000000004E-2</c:v>
                </c:pt>
                <c:pt idx="211">
                  <c:v>3.6000000000000004E-2</c:v>
                </c:pt>
                <c:pt idx="212">
                  <c:v>3.6000000000000004E-2</c:v>
                </c:pt>
                <c:pt idx="213">
                  <c:v>3.5000000000000003E-2</c:v>
                </c:pt>
                <c:pt idx="214">
                  <c:v>3.5000000000000003E-2</c:v>
                </c:pt>
                <c:pt idx="215">
                  <c:v>3.5000000000000003E-2</c:v>
                </c:pt>
                <c:pt idx="216">
                  <c:v>3.4000000000000002E-2</c:v>
                </c:pt>
                <c:pt idx="217">
                  <c:v>3.4000000000000002E-2</c:v>
                </c:pt>
                <c:pt idx="218">
                  <c:v>3.4000000000000002E-2</c:v>
                </c:pt>
                <c:pt idx="219">
                  <c:v>3.3000000000000002E-2</c:v>
                </c:pt>
                <c:pt idx="220">
                  <c:v>3.3000000000000002E-2</c:v>
                </c:pt>
                <c:pt idx="221">
                  <c:v>3.2000000000000001E-2</c:v>
                </c:pt>
                <c:pt idx="222">
                  <c:v>3.2000000000000001E-2</c:v>
                </c:pt>
                <c:pt idx="223">
                  <c:v>3.2000000000000001E-2</c:v>
                </c:pt>
                <c:pt idx="224">
                  <c:v>3.1E-2</c:v>
                </c:pt>
                <c:pt idx="225">
                  <c:v>3.1E-2</c:v>
                </c:pt>
                <c:pt idx="226">
                  <c:v>3.1E-2</c:v>
                </c:pt>
                <c:pt idx="227">
                  <c:v>3.1E-2</c:v>
                </c:pt>
                <c:pt idx="228">
                  <c:v>3.1E-2</c:v>
                </c:pt>
                <c:pt idx="229">
                  <c:v>3.1E-2</c:v>
                </c:pt>
                <c:pt idx="230">
                  <c:v>0.03</c:v>
                </c:pt>
                <c:pt idx="231">
                  <c:v>0.03</c:v>
                </c:pt>
                <c:pt idx="232">
                  <c:v>2.8999999999999998E-2</c:v>
                </c:pt>
                <c:pt idx="233">
                  <c:v>2.8999999999999998E-2</c:v>
                </c:pt>
                <c:pt idx="234">
                  <c:v>2.7999999999999997E-2</c:v>
                </c:pt>
                <c:pt idx="235">
                  <c:v>2.7999999999999997E-2</c:v>
                </c:pt>
                <c:pt idx="236">
                  <c:v>2.7000000000000003E-2</c:v>
                </c:pt>
                <c:pt idx="237">
                  <c:v>2.7000000000000003E-2</c:v>
                </c:pt>
                <c:pt idx="238">
                  <c:v>2.7000000000000003E-2</c:v>
                </c:pt>
                <c:pt idx="239">
                  <c:v>2.7000000000000003E-2</c:v>
                </c:pt>
                <c:pt idx="240">
                  <c:v>2.6000000000000002E-2</c:v>
                </c:pt>
                <c:pt idx="241">
                  <c:v>2.6000000000000002E-2</c:v>
                </c:pt>
                <c:pt idx="242">
                  <c:v>5.5999999999999994E-2</c:v>
                </c:pt>
                <c:pt idx="243">
                  <c:v>0.14499999999999999</c:v>
                </c:pt>
              </c:numCache>
            </c:numRef>
          </c:val>
          <c:smooth val="0"/>
          <c:extLst>
            <c:ext xmlns:c16="http://schemas.microsoft.com/office/drawing/2014/chart" uri="{C3380CC4-5D6E-409C-BE32-E72D297353CC}">
              <c16:uniqueId val="{00000003-AA08-4BD5-A3D6-076CE110B0AE}"/>
            </c:ext>
          </c:extLst>
        </c:ser>
        <c:dLbls>
          <c:showLegendKey val="0"/>
          <c:showVal val="0"/>
          <c:showCatName val="0"/>
          <c:showSerName val="0"/>
          <c:showPercent val="0"/>
          <c:showBubbleSize val="0"/>
        </c:dLbls>
        <c:marker val="1"/>
        <c:smooth val="0"/>
        <c:axId val="380282136"/>
        <c:axId val="380283312"/>
      </c:lineChart>
      <c:catAx>
        <c:axId val="380282136"/>
        <c:scaling>
          <c:orientation val="minMax"/>
        </c:scaling>
        <c:delete val="0"/>
        <c:axPos val="b"/>
        <c:numFmt formatCode="General" sourceLinked="0"/>
        <c:majorTickMark val="out"/>
        <c:minorTickMark val="none"/>
        <c:tickLblPos val="nextTo"/>
        <c:txPr>
          <a:bodyPr rot="0"/>
          <a:lstStyle/>
          <a:p>
            <a:pPr>
              <a:defRPr sz="1400" b="1">
                <a:solidFill>
                  <a:schemeClr val="bg1"/>
                </a:solidFill>
              </a:defRPr>
            </a:pPr>
            <a:endParaRPr lang="en-US"/>
          </a:p>
        </c:txPr>
        <c:crossAx val="380283312"/>
        <c:crosses val="autoZero"/>
        <c:auto val="1"/>
        <c:lblAlgn val="ctr"/>
        <c:lblOffset val="100"/>
        <c:tickLblSkip val="24"/>
        <c:tickMarkSkip val="24"/>
        <c:noMultiLvlLbl val="0"/>
      </c:catAx>
      <c:valAx>
        <c:axId val="380283312"/>
        <c:scaling>
          <c:orientation val="minMax"/>
        </c:scaling>
        <c:delete val="0"/>
        <c:axPos val="l"/>
        <c:majorGridlines>
          <c:spPr>
            <a:ln>
              <a:solidFill>
                <a:schemeClr val="bg1"/>
              </a:solidFill>
            </a:ln>
          </c:spPr>
        </c:majorGridlines>
        <c:title>
          <c:tx>
            <c:rich>
              <a:bodyPr rot="-5400000" vert="horz"/>
              <a:lstStyle/>
              <a:p>
                <a:pPr>
                  <a:defRPr sz="1400">
                    <a:solidFill>
                      <a:schemeClr val="bg1"/>
                    </a:solidFill>
                  </a:defRPr>
                </a:pPr>
                <a:r>
                  <a:rPr lang="en-US" sz="1400" dirty="0">
                    <a:solidFill>
                      <a:schemeClr val="bg1"/>
                    </a:solidFill>
                  </a:rPr>
                  <a:t>Unemployment rate (%)</a:t>
                </a:r>
              </a:p>
            </c:rich>
          </c:tx>
          <c:layout>
            <c:manualLayout>
              <c:xMode val="edge"/>
              <c:yMode val="edge"/>
              <c:x val="4.6296296296296294E-3"/>
              <c:y val="0.1875187306132188"/>
            </c:manualLayout>
          </c:layout>
          <c:overlay val="0"/>
        </c:title>
        <c:numFmt formatCode="0%" sourceLinked="0"/>
        <c:majorTickMark val="out"/>
        <c:minorTickMark val="none"/>
        <c:tickLblPos val="nextTo"/>
        <c:txPr>
          <a:bodyPr/>
          <a:lstStyle/>
          <a:p>
            <a:pPr>
              <a:defRPr sz="1400" b="1">
                <a:solidFill>
                  <a:schemeClr val="bg1"/>
                </a:solidFill>
              </a:defRPr>
            </a:pPr>
            <a:endParaRPr lang="en-US"/>
          </a:p>
        </c:txPr>
        <c:crossAx val="380282136"/>
        <c:crosses val="autoZero"/>
        <c:crossBetween val="between"/>
      </c:valAx>
      <c:valAx>
        <c:axId val="380281744"/>
        <c:scaling>
          <c:orientation val="minMax"/>
          <c:max val="1"/>
          <c:min val="0"/>
        </c:scaling>
        <c:delete val="0"/>
        <c:axPos val="r"/>
        <c:numFmt formatCode="General" sourceLinked="1"/>
        <c:majorTickMark val="none"/>
        <c:minorTickMark val="none"/>
        <c:tickLblPos val="none"/>
        <c:crossAx val="380285664"/>
        <c:crosses val="max"/>
        <c:crossBetween val="between"/>
      </c:valAx>
      <c:catAx>
        <c:axId val="380285664"/>
        <c:scaling>
          <c:orientation val="minMax"/>
        </c:scaling>
        <c:delete val="1"/>
        <c:axPos val="b"/>
        <c:numFmt formatCode="General" sourceLinked="1"/>
        <c:majorTickMark val="out"/>
        <c:minorTickMark val="none"/>
        <c:tickLblPos val="nextTo"/>
        <c:crossAx val="380281744"/>
        <c:crosses val="autoZero"/>
        <c:auto val="1"/>
        <c:lblAlgn val="ctr"/>
        <c:lblOffset val="100"/>
        <c:noMultiLvlLbl val="0"/>
      </c:catAx>
    </c:plotArea>
    <c:legend>
      <c:legendPos val="b"/>
      <c:legendEntry>
        <c:idx val="0"/>
        <c:delete val="1"/>
      </c:legendEntry>
      <c:layout>
        <c:manualLayout>
          <c:xMode val="edge"/>
          <c:yMode val="edge"/>
          <c:x val="2.608741615631379E-2"/>
          <c:y val="0.85734168456215687"/>
          <c:w val="0.93547948867502684"/>
          <c:h val="0.1244765305085053"/>
        </c:manualLayout>
      </c:layout>
      <c:overlay val="1"/>
      <c:txPr>
        <a:bodyPr/>
        <a:lstStyle/>
        <a:p>
          <a:pPr>
            <a:defRPr sz="1400">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0.32536</cdr:x>
      <cdr:y>0.06254</cdr:y>
    </cdr:to>
    <cdr:sp macro="" textlink="">
      <cdr:nvSpPr>
        <cdr:cNvPr id="12" name="Text Placeholder 3"/>
        <cdr:cNvSpPr>
          <a:spLocks xmlns:a="http://schemas.openxmlformats.org/drawingml/2006/main" noGrp="1"/>
        </cdr:cNvSpPr>
      </cdr:nvSpPr>
      <cdr:spPr>
        <a:xfrm xmlns:a="http://schemas.openxmlformats.org/drawingml/2006/main">
          <a:off x="0" y="0"/>
          <a:ext cx="2246312" cy="304800"/>
        </a:xfrm>
        <a:prstGeom xmlns:a="http://schemas.openxmlformats.org/drawingml/2006/main" prst="rect">
          <a:avLst/>
        </a:prstGeom>
      </cdr:spPr>
      <cdr:txBody>
        <a:bodyPr xmlns:a="http://schemas.openxmlformats.org/drawingml/2006/main" vert="horz"/>
        <a:lstStyle xmlns:a="http://schemas.openxmlformats.org/drawingml/2006/main">
          <a:lvl1pPr marL="0" indent="0" algn="l" rtl="0" eaLnBrk="0" fontAlgn="base" hangingPunct="0">
            <a:spcBef>
              <a:spcPct val="20000"/>
            </a:spcBef>
            <a:spcAft>
              <a:spcPct val="0"/>
            </a:spcAft>
            <a:buNone/>
            <a:defRPr sz="1400">
              <a:solidFill>
                <a:srgbClr val="003366"/>
              </a:solidFill>
              <a:latin typeface="Arial"/>
              <a:ea typeface="ＭＳ Ｐゴシック" charset="-128"/>
              <a:cs typeface="ＭＳ Ｐゴシック" charset="-128"/>
            </a:defRPr>
          </a:lvl1pPr>
          <a:lvl2pPr marL="457200" indent="0" algn="l" rtl="0" eaLnBrk="0" fontAlgn="base" hangingPunct="0">
            <a:spcBef>
              <a:spcPct val="20000"/>
            </a:spcBef>
            <a:spcAft>
              <a:spcPct val="0"/>
            </a:spcAft>
            <a:buNone/>
            <a:defRPr sz="1200">
              <a:solidFill>
                <a:srgbClr val="003366"/>
              </a:solidFill>
              <a:latin typeface="Arial"/>
              <a:ea typeface="ＭＳ Ｐゴシック" charset="-128"/>
            </a:defRPr>
          </a:lvl2pPr>
          <a:lvl3pPr marL="914400" indent="0" algn="l" rtl="0" eaLnBrk="0" fontAlgn="base" hangingPunct="0">
            <a:spcBef>
              <a:spcPct val="20000"/>
            </a:spcBef>
            <a:spcAft>
              <a:spcPct val="0"/>
            </a:spcAft>
            <a:buNone/>
            <a:defRPr sz="1000">
              <a:solidFill>
                <a:srgbClr val="003366"/>
              </a:solidFill>
              <a:latin typeface="Arial"/>
              <a:ea typeface="ＭＳ Ｐゴシック" charset="-128"/>
            </a:defRPr>
          </a:lvl3pPr>
          <a:lvl4pPr marL="1371600" indent="0" algn="l" rtl="0" eaLnBrk="0" fontAlgn="base" hangingPunct="0">
            <a:spcBef>
              <a:spcPct val="20000"/>
            </a:spcBef>
            <a:spcAft>
              <a:spcPct val="0"/>
            </a:spcAft>
            <a:buNone/>
            <a:defRPr sz="900">
              <a:solidFill>
                <a:srgbClr val="003366"/>
              </a:solidFill>
              <a:latin typeface="Arial"/>
              <a:ea typeface="ＭＳ Ｐゴシック" charset="-128"/>
            </a:defRPr>
          </a:lvl4pPr>
          <a:lvl5pPr marL="1828800" indent="0" algn="l" rtl="0" eaLnBrk="0" fontAlgn="base" hangingPunct="0">
            <a:spcBef>
              <a:spcPct val="20000"/>
            </a:spcBef>
            <a:spcAft>
              <a:spcPct val="0"/>
            </a:spcAft>
            <a:buNone/>
            <a:defRPr sz="900">
              <a:solidFill>
                <a:srgbClr val="003366"/>
              </a:solidFill>
              <a:latin typeface="Arial"/>
              <a:ea typeface="ＭＳ Ｐゴシック" charset="-128"/>
            </a:defRPr>
          </a:lvl5pPr>
          <a:lvl6pPr marL="2286000" indent="0" algn="l" rtl="0" fontAlgn="base">
            <a:spcBef>
              <a:spcPct val="20000"/>
            </a:spcBef>
            <a:spcAft>
              <a:spcPct val="0"/>
            </a:spcAft>
            <a:buNone/>
            <a:defRPr sz="900">
              <a:solidFill>
                <a:srgbClr val="003366"/>
              </a:solidFill>
              <a:latin typeface="Arial"/>
              <a:ea typeface="ＭＳ Ｐゴシック" charset="-128"/>
            </a:defRPr>
          </a:lvl6pPr>
          <a:lvl7pPr marL="2743200" indent="0" algn="l" rtl="0" fontAlgn="base">
            <a:spcBef>
              <a:spcPct val="20000"/>
            </a:spcBef>
            <a:spcAft>
              <a:spcPct val="0"/>
            </a:spcAft>
            <a:buNone/>
            <a:defRPr sz="900">
              <a:solidFill>
                <a:srgbClr val="003366"/>
              </a:solidFill>
              <a:latin typeface="Arial"/>
              <a:ea typeface="ＭＳ Ｐゴシック" charset="-128"/>
            </a:defRPr>
          </a:lvl7pPr>
          <a:lvl8pPr marL="3200400" indent="0" algn="l" rtl="0" fontAlgn="base">
            <a:spcBef>
              <a:spcPct val="20000"/>
            </a:spcBef>
            <a:spcAft>
              <a:spcPct val="0"/>
            </a:spcAft>
            <a:buNone/>
            <a:defRPr sz="900">
              <a:solidFill>
                <a:srgbClr val="003366"/>
              </a:solidFill>
              <a:latin typeface="Arial"/>
              <a:ea typeface="ＭＳ Ｐゴシック" charset="-128"/>
            </a:defRPr>
          </a:lvl8pPr>
          <a:lvl9pPr marL="3657600" indent="0" algn="l" rtl="0" fontAlgn="base">
            <a:spcBef>
              <a:spcPct val="20000"/>
            </a:spcBef>
            <a:spcAft>
              <a:spcPct val="0"/>
            </a:spcAft>
            <a:buNone/>
            <a:defRPr sz="900">
              <a:solidFill>
                <a:srgbClr val="003366"/>
              </a:solidFill>
              <a:latin typeface="Arial"/>
              <a:ea typeface="ＭＳ Ｐゴシック" charset="-128"/>
            </a:defRPr>
          </a:lvl9pPr>
        </a:lstStyle>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AC863F06-7DB4-4357-A45F-19675003C8C4}" type="datetimeFigureOut">
              <a:rPr lang="en-US" smtClean="0"/>
              <a:t>6/15/2020</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CDF8AC7-5E42-485F-BB55-0EA256CDC6EA}" type="slidenum">
              <a:rPr lang="en-US" smtClean="0"/>
              <a:t>‹#›</a:t>
            </a:fld>
            <a:endParaRPr lang="en-US"/>
          </a:p>
        </p:txBody>
      </p:sp>
    </p:spTree>
    <p:extLst>
      <p:ext uri="{BB962C8B-B14F-4D97-AF65-F5344CB8AC3E}">
        <p14:creationId xmlns:p14="http://schemas.microsoft.com/office/powerpoint/2010/main" val="13325941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AAB7E53-3D12-E74D-8E31-2B267FF8A2AB}" type="datetimeFigureOut">
              <a:rPr lang="en-US" smtClean="0"/>
              <a:t>6/15/2020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E18988C-EF3D-9948-9D63-1CA95CB04962}" type="slidenum">
              <a:rPr lang="en-US" smtClean="0"/>
              <a:t>‹#›</a:t>
            </a:fld>
            <a:endParaRPr lang="en-US"/>
          </a:p>
        </p:txBody>
      </p:sp>
    </p:spTree>
    <p:extLst>
      <p:ext uri="{BB962C8B-B14F-4D97-AF65-F5344CB8AC3E}">
        <p14:creationId xmlns:p14="http://schemas.microsoft.com/office/powerpoint/2010/main" val="18404063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18988C-EF3D-9948-9D63-1CA95CB04962}" type="slidenum">
              <a:rPr lang="en-US" smtClean="0"/>
              <a:t>1</a:t>
            </a:fld>
            <a:endParaRPr lang="en-US" dirty="0"/>
          </a:p>
        </p:txBody>
      </p:sp>
    </p:spTree>
    <p:extLst>
      <p:ext uri="{BB962C8B-B14F-4D97-AF65-F5344CB8AC3E}">
        <p14:creationId xmlns:p14="http://schemas.microsoft.com/office/powerpoint/2010/main" val="3979812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primary measure of state economic conditions is the number of jobs across the state in businesses and government. </a:t>
            </a:r>
          </a:p>
          <a:p>
            <a:endParaRPr lang="en-US" dirty="0"/>
          </a:p>
          <a:p>
            <a:r>
              <a:rPr lang="en-US" dirty="0"/>
              <a:t>On a monthly basis, business establishments and governments are surveyed to generate these estimates.</a:t>
            </a:r>
          </a:p>
          <a:p>
            <a:r>
              <a:rPr lang="en-US" dirty="0"/>
              <a:t> </a:t>
            </a:r>
          </a:p>
          <a:p>
            <a:r>
              <a:rPr lang="en-US" dirty="0"/>
              <a:t>On several charts you will see the words seasonally adjusted. This is done to account for events that regularly occur that influence employment, such as holidays, schools in session and weather.</a:t>
            </a:r>
          </a:p>
          <a:p>
            <a:endParaRPr lang="en-US" dirty="0"/>
          </a:p>
          <a:p>
            <a:r>
              <a:rPr lang="en-US" dirty="0"/>
              <a:t>Several key points to be gathered from the chart.</a:t>
            </a:r>
          </a:p>
          <a:p>
            <a:endParaRPr lang="en-US" dirty="0"/>
          </a:p>
          <a:p>
            <a:r>
              <a:rPr lang="en-US" dirty="0"/>
              <a:t>The jobs recession started later in Washington relative to rest of nation.</a:t>
            </a:r>
          </a:p>
          <a:p>
            <a:r>
              <a:rPr lang="en-US" dirty="0"/>
              <a:t>Peak Employment – 3,008,000 (March 2008)</a:t>
            </a:r>
          </a:p>
          <a:p>
            <a:endParaRPr lang="en-US" dirty="0"/>
          </a:p>
          <a:p>
            <a:r>
              <a:rPr lang="en-US" dirty="0"/>
              <a:t>The number of jobs lost during official recession (Dec07-Jun09) was 150,400,</a:t>
            </a:r>
            <a:r>
              <a:rPr lang="en-US" baseline="0" dirty="0"/>
              <a:t> compared to 552,400 jobs lost since February 2020</a:t>
            </a:r>
            <a:r>
              <a:rPr lang="en-US" dirty="0"/>
              <a:t>.  </a:t>
            </a:r>
          </a:p>
          <a:p>
            <a:endParaRPr lang="en-US" dirty="0"/>
          </a:p>
          <a:p>
            <a:endParaRPr lang="en-US" b="0" dirty="0">
              <a:solidFill>
                <a:srgbClr val="FF0000"/>
              </a:solidFill>
            </a:endParaRPr>
          </a:p>
          <a:p>
            <a:r>
              <a:rPr lang="en-US" b="0" dirty="0">
                <a:solidFill>
                  <a:srgbClr val="FF0000"/>
                </a:solidFill>
              </a:rPr>
              <a:t>Number of nonfarm</a:t>
            </a:r>
            <a:r>
              <a:rPr lang="en-US" b="0" baseline="0" dirty="0">
                <a:solidFill>
                  <a:srgbClr val="FF0000"/>
                </a:solidFill>
              </a:rPr>
              <a:t> jobs stands at 2,961,100 as of April 2020</a:t>
            </a:r>
            <a:endParaRPr lang="en-US" dirty="0"/>
          </a:p>
          <a:p>
            <a:r>
              <a:rPr lang="en-US" b="1" dirty="0"/>
              <a:t>Source: Seasonally adjusted CES</a:t>
            </a:r>
            <a:endParaRPr lang="en-US" dirty="0"/>
          </a:p>
        </p:txBody>
      </p:sp>
      <p:sp>
        <p:nvSpPr>
          <p:cNvPr id="4" name="Slide Number Placeholder 3"/>
          <p:cNvSpPr>
            <a:spLocks noGrp="1"/>
          </p:cNvSpPr>
          <p:nvPr>
            <p:ph type="sldNum" sz="quarter" idx="10"/>
          </p:nvPr>
        </p:nvSpPr>
        <p:spPr/>
        <p:txBody>
          <a:bodyPr/>
          <a:lstStyle/>
          <a:p>
            <a:fld id="{6E18988C-EF3D-9948-9D63-1CA95CB04962}" type="slidenum">
              <a:rPr lang="en-US" smtClean="0"/>
              <a:t>11</a:t>
            </a:fld>
            <a:endParaRPr lang="en-US"/>
          </a:p>
        </p:txBody>
      </p:sp>
    </p:spTree>
    <p:extLst>
      <p:ext uri="{BB962C8B-B14F-4D97-AF65-F5344CB8AC3E}">
        <p14:creationId xmlns:p14="http://schemas.microsoft.com/office/powerpoint/2010/main" val="2026109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Employment rate = Employment</a:t>
            </a:r>
            <a:r>
              <a:rPr lang="en-US" baseline="0" dirty="0"/>
              <a:t> as a percent of the civilian non-institutional population – How much of the population is employed?</a:t>
            </a:r>
          </a:p>
          <a:p>
            <a:r>
              <a:rPr lang="en-US" baseline="0" dirty="0"/>
              <a:t>Since 2014 we have seen the employment rate slowly increasing until February 2020.  Since February the employment rate has dropped from 62.8% to 55.0% as of April 2020</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1979355-8399-42E4-8BEA-CD47D127019F}" type="slidenum">
              <a:rPr lang="en-US" smtClean="0"/>
              <a:pPr>
                <a:defRPr/>
              </a:pPr>
              <a:t>12</a:t>
            </a:fld>
            <a:endParaRPr lang="en-US" dirty="0"/>
          </a:p>
        </p:txBody>
      </p:sp>
    </p:spTree>
    <p:extLst>
      <p:ext uri="{BB962C8B-B14F-4D97-AF65-F5344CB8AC3E}">
        <p14:creationId xmlns:p14="http://schemas.microsoft.com/office/powerpoint/2010/main" val="1025021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April 2019 to April 2020 the state has lost 552,400 nonfarm jobs</a:t>
            </a:r>
          </a:p>
          <a:p>
            <a:r>
              <a:rPr lang="en-US" dirty="0"/>
              <a:t>The</a:t>
            </a:r>
            <a:r>
              <a:rPr lang="en-US" baseline="0" dirty="0"/>
              <a:t> CES nonfarm employment information is released every month. Y/Y = April 2020 to April 2019</a:t>
            </a:r>
          </a:p>
          <a:p>
            <a:endParaRPr lang="en-US" baseline="0" dirty="0"/>
          </a:p>
          <a:p>
            <a:endParaRPr lang="en-US" baseline="0" dirty="0"/>
          </a:p>
          <a:p>
            <a:r>
              <a:rPr lang="en-US" baseline="0" dirty="0"/>
              <a:t>The Leisure and Hospitality sector, which includes accommodation and food services (down 152,600 jobs Y/Y) and Arts, Entertainment and Recreation (down 38,100 Y/Y) experienced the largest over the year decreases</a:t>
            </a:r>
          </a:p>
          <a:p>
            <a:r>
              <a:rPr lang="en-US" baseline="0" dirty="0"/>
              <a:t>Information was the only super sector with a increase in employment year over year (+5,700)</a:t>
            </a:r>
          </a:p>
          <a:p>
            <a:endParaRPr lang="en-US" baseline="0" dirty="0"/>
          </a:p>
        </p:txBody>
      </p:sp>
      <p:sp>
        <p:nvSpPr>
          <p:cNvPr id="4" name="Slide Number Placeholder 3"/>
          <p:cNvSpPr>
            <a:spLocks noGrp="1"/>
          </p:cNvSpPr>
          <p:nvPr>
            <p:ph type="sldNum" sz="quarter" idx="10"/>
          </p:nvPr>
        </p:nvSpPr>
        <p:spPr/>
        <p:txBody>
          <a:bodyPr/>
          <a:lstStyle/>
          <a:p>
            <a:fld id="{6E18988C-EF3D-9948-9D63-1CA95CB04962}" type="slidenum">
              <a:rPr lang="en-US" smtClean="0"/>
              <a:t>13</a:t>
            </a:fld>
            <a:endParaRPr lang="en-US"/>
          </a:p>
        </p:txBody>
      </p:sp>
    </p:spTree>
    <p:extLst>
      <p:ext uri="{BB962C8B-B14F-4D97-AF65-F5344CB8AC3E}">
        <p14:creationId xmlns:p14="http://schemas.microsoft.com/office/powerpoint/2010/main" val="2332280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18988C-EF3D-9948-9D63-1CA95CB04962}" type="slidenum">
              <a:rPr lang="en-US" smtClean="0"/>
              <a:t>14</a:t>
            </a:fld>
            <a:endParaRPr lang="en-US"/>
          </a:p>
        </p:txBody>
      </p:sp>
    </p:spTree>
    <p:extLst>
      <p:ext uri="{BB962C8B-B14F-4D97-AF65-F5344CB8AC3E}">
        <p14:creationId xmlns:p14="http://schemas.microsoft.com/office/powerpoint/2010/main" val="229397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shows:</a:t>
            </a:r>
            <a:r>
              <a:rPr lang="en-US" baseline="0" dirty="0"/>
              <a:t> </a:t>
            </a:r>
          </a:p>
          <a:p>
            <a:pPr marL="171450" indent="-171450">
              <a:buFont typeface="Arial" panose="020B0604020202020204" pitchFamily="34" charset="0"/>
              <a:buChar char="•"/>
            </a:pPr>
            <a:r>
              <a:rPr lang="en-US" baseline="0" dirty="0"/>
              <a:t>historical average annual area covered employment levels from 2007 to 2019</a:t>
            </a:r>
          </a:p>
          <a:p>
            <a:pPr marL="171450" indent="-171450">
              <a:buFont typeface="Arial" panose="020B0604020202020204" pitchFamily="34" charset="0"/>
              <a:buChar char="•"/>
            </a:pPr>
            <a:r>
              <a:rPr lang="en-US" baseline="0" dirty="0"/>
              <a:t>Agricultural reporting area employment aggregates to the statewide total.</a:t>
            </a:r>
          </a:p>
          <a:p>
            <a:pPr marL="171450" indent="-171450">
              <a:buFont typeface="Arial" panose="020B0604020202020204" pitchFamily="34" charset="0"/>
              <a:buChar char="•"/>
            </a:pPr>
            <a:r>
              <a:rPr lang="en-US" baseline="0" dirty="0"/>
              <a:t>Average annual agricultural employment has a very slight linear trend.</a:t>
            </a:r>
            <a:endParaRPr lang="en-US" dirty="0"/>
          </a:p>
          <a:p>
            <a:endParaRPr lang="en-US" dirty="0"/>
          </a:p>
          <a:p>
            <a:r>
              <a:rPr lang="en-US" dirty="0"/>
              <a:t>Since 2007, total average annual agricultural covered employment in Washington state has grown</a:t>
            </a:r>
            <a:r>
              <a:rPr lang="en-US" baseline="0" dirty="0"/>
              <a:t> from 75,756 to 96,047 in 2019.</a:t>
            </a:r>
          </a:p>
          <a:p>
            <a:endParaRPr lang="en-US" dirty="0"/>
          </a:p>
          <a:p>
            <a:r>
              <a:rPr lang="en-US" dirty="0"/>
              <a:t>Beginning</a:t>
            </a:r>
            <a:r>
              <a:rPr lang="en-US" baseline="0" dirty="0"/>
              <a:t> in 2011, a</a:t>
            </a:r>
            <a:r>
              <a:rPr lang="en-US" dirty="0"/>
              <a:t>gricultural</a:t>
            </a:r>
            <a:r>
              <a:rPr lang="en-US" baseline="0" dirty="0"/>
              <a:t> r</a:t>
            </a:r>
            <a:r>
              <a:rPr lang="en-US" dirty="0"/>
              <a:t>eporting</a:t>
            </a:r>
            <a:r>
              <a:rPr lang="en-US" baseline="0" dirty="0"/>
              <a:t> area South Central area 2 (an aggregation of Yakima and Klickitat counties) has increased the magnitude of it’s employment share of the statewide agricultural sector over time, while the other reporting area’s agricultural employment shares have remained relatively constant.  The agricultural sector in South Central Area 2 has increased average employment by around 10,000 since 2017, an increase of over 43% between 2007 and 2019.  </a:t>
            </a:r>
          </a:p>
          <a:p>
            <a:endParaRPr lang="en-US" baseline="0" dirty="0"/>
          </a:p>
        </p:txBody>
      </p:sp>
      <p:sp>
        <p:nvSpPr>
          <p:cNvPr id="4" name="Slide Number Placeholder 3"/>
          <p:cNvSpPr>
            <a:spLocks noGrp="1"/>
          </p:cNvSpPr>
          <p:nvPr>
            <p:ph type="sldNum" sz="quarter" idx="10"/>
          </p:nvPr>
        </p:nvSpPr>
        <p:spPr/>
        <p:txBody>
          <a:bodyPr/>
          <a:lstStyle/>
          <a:p>
            <a:fld id="{DA754C9B-B635-4C68-A0CA-093A49503A58}" type="slidenum">
              <a:rPr lang="en-US" smtClean="0"/>
              <a:t>15</a:t>
            </a:fld>
            <a:endParaRPr lang="en-US"/>
          </a:p>
        </p:txBody>
      </p:sp>
    </p:spTree>
    <p:extLst>
      <p:ext uri="{BB962C8B-B14F-4D97-AF65-F5344CB8AC3E}">
        <p14:creationId xmlns:p14="http://schemas.microsoft.com/office/powerpoint/2010/main" val="2071323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a:t>
            </a:r>
            <a:r>
              <a:rPr lang="en-US" baseline="0" dirty="0"/>
              <a:t> shows:</a:t>
            </a:r>
          </a:p>
          <a:p>
            <a:pPr marL="171450" indent="-171450">
              <a:buFont typeface="Arial" panose="020B0604020202020204" pitchFamily="34" charset="0"/>
              <a:buChar char="•"/>
            </a:pPr>
            <a:r>
              <a:rPr lang="en-US" baseline="0" dirty="0"/>
              <a:t>Historical statewide covered average annual industry employment of the top five largest agricultural industries in Washington state with regard to employment levels.</a:t>
            </a:r>
            <a:endParaRPr lang="en-US" dirty="0"/>
          </a:p>
          <a:p>
            <a:endParaRPr lang="en-US" dirty="0"/>
          </a:p>
          <a:p>
            <a:r>
              <a:rPr lang="en-US" dirty="0"/>
              <a:t>All of the industries presented have seen as least some</a:t>
            </a:r>
            <a:r>
              <a:rPr lang="en-US" baseline="0" dirty="0"/>
              <a:t> historical growth with Apple Orchards having the largest historical level of employment,</a:t>
            </a:r>
            <a:endParaRPr lang="en-US" dirty="0"/>
          </a:p>
          <a:p>
            <a:r>
              <a:rPr lang="en-US" dirty="0"/>
              <a:t>Other food crops grown under</a:t>
            </a:r>
            <a:r>
              <a:rPr lang="en-US" baseline="0" dirty="0"/>
              <a:t> cover shows a steep rise in average annual employment beginning in 2014. This rise could be due to the legalization of recreational marijuana use, which occurred during 2012. </a:t>
            </a:r>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16</a:t>
            </a:fld>
            <a:endParaRPr lang="en-US"/>
          </a:p>
        </p:txBody>
      </p:sp>
    </p:spTree>
    <p:extLst>
      <p:ext uri="{BB962C8B-B14F-4D97-AF65-F5344CB8AC3E}">
        <p14:creationId xmlns:p14="http://schemas.microsoft.com/office/powerpoint/2010/main" val="984841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in this chart compare the unemployment rates for the U.S., the state of Washington</a:t>
            </a:r>
            <a:r>
              <a:rPr lang="en-US" baseline="0" dirty="0"/>
              <a:t> and </a:t>
            </a:r>
            <a:r>
              <a:rPr lang="en-US" dirty="0"/>
              <a:t>the Seattle-Bellevue-Everett MSA</a:t>
            </a:r>
          </a:p>
          <a:p>
            <a:r>
              <a:rPr lang="en-US" dirty="0"/>
              <a:t>The unemployment rate more than doubled for all areas from February2020  to April 2020.   </a:t>
            </a:r>
          </a:p>
          <a:p>
            <a:endParaRPr lang="en-US" dirty="0"/>
          </a:p>
          <a:p>
            <a:r>
              <a:rPr lang="en-US" dirty="0"/>
              <a:t>State</a:t>
            </a:r>
            <a:r>
              <a:rPr lang="en-US" baseline="0" dirty="0"/>
              <a:t> Unemployment Rate (April 2020) = 15.4%</a:t>
            </a:r>
          </a:p>
          <a:p>
            <a:r>
              <a:rPr lang="en-US" baseline="0" dirty="0"/>
              <a:t>Seattle MSA (Apr20) = 14.5%</a:t>
            </a:r>
          </a:p>
          <a:p>
            <a:r>
              <a:rPr lang="en-US" baseline="0" dirty="0"/>
              <a:t>U.S. (Apr20) = 14.7%</a:t>
            </a:r>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17</a:t>
            </a:fld>
            <a:endParaRPr lang="en-US"/>
          </a:p>
        </p:txBody>
      </p:sp>
    </p:spTree>
    <p:extLst>
      <p:ext uri="{BB962C8B-B14F-4D97-AF65-F5344CB8AC3E}">
        <p14:creationId xmlns:p14="http://schemas.microsoft.com/office/powerpoint/2010/main" val="2396109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April 2020, there were 8 counties in April with a UI rate above 17% (not seasonally adjusted)</a:t>
            </a:r>
          </a:p>
          <a:p>
            <a:r>
              <a:rPr lang="en-US" baseline="0" dirty="0"/>
              <a:t>Divergent unemployment trends across the state. Eastern counties have not experienced the big increases on the unemployment rate that the westside counties are experiencing </a:t>
            </a:r>
          </a:p>
          <a:p>
            <a:endParaRPr lang="en-US" baseline="0" dirty="0"/>
          </a:p>
          <a:p>
            <a:r>
              <a:rPr lang="en-US" baseline="0" dirty="0"/>
              <a:t>Whitman county had the lowest rate (6.6%)</a:t>
            </a:r>
          </a:p>
          <a:p>
            <a:r>
              <a:rPr lang="en-US" baseline="0" dirty="0"/>
              <a:t>Snohomish county had the highest rate (20.2%)</a:t>
            </a:r>
            <a:endParaRPr lang="en-US" dirty="0"/>
          </a:p>
        </p:txBody>
      </p:sp>
      <p:sp>
        <p:nvSpPr>
          <p:cNvPr id="5" name="Slide Number Placeholder 4"/>
          <p:cNvSpPr>
            <a:spLocks noGrp="1"/>
          </p:cNvSpPr>
          <p:nvPr>
            <p:ph type="sldNum" sz="quarter" idx="10"/>
          </p:nvPr>
        </p:nvSpPr>
        <p:spPr/>
        <p:txBody>
          <a:bodyPr/>
          <a:lstStyle/>
          <a:p>
            <a:fld id="{4BC27833-4EA7-47EF-B851-468675FED348}" type="slidenum">
              <a:rPr lang="en-US" smtClean="0"/>
              <a:t>18</a:t>
            </a:fld>
            <a:endParaRPr lang="en-US"/>
          </a:p>
        </p:txBody>
      </p:sp>
    </p:spTree>
    <p:extLst>
      <p:ext uri="{BB962C8B-B14F-4D97-AF65-F5344CB8AC3E}">
        <p14:creationId xmlns:p14="http://schemas.microsoft.com/office/powerpoint/2010/main" val="356696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Six alternative measures of labor underutilization</a:t>
            </a:r>
            <a:r>
              <a:rPr lang="en-US" baseline="0" dirty="0"/>
              <a:t> – </a:t>
            </a:r>
          </a:p>
          <a:p>
            <a:endParaRPr lang="en-US" dirty="0"/>
          </a:p>
          <a:p>
            <a:r>
              <a:rPr lang="en-US" dirty="0"/>
              <a:t>Definitions for the economic characteristics underlying the three broader measures of labor underutilization are worth mentioning here. Discouraged workers (U-4, U-5, and U-6 measures) are persons who are not in the labor force, want and are available for work, and had looked for a job sometime in the prior 12 months. They are not counted as unemployed because they had not searched for work in the prior 4 weeks, for the specific reason that they believed no jobs were available for them. The marginally attached (U-5 and U-6 measures) are a group that includes discouraged workers. The criteria for the marginally attached are the same as for discouraged workers, with the exception that any reason could have been cited for the lack of job search in the prior 4 weeks. Persons employed part time for economic reasons (U-6 measure) are those working less than 35 hours per week who want to work full time, are available to do so, and gave an economic reason (their hours had been cut back or they were unable to find a full-time job) for working part time. These individuals are sometimes referred to as involuntary part-time workers.</a:t>
            </a:r>
          </a:p>
          <a:p>
            <a:r>
              <a:rPr lang="en-US" dirty="0"/>
              <a:t>Generally, all six measures of labor underutilization move together over time, including across business cycles. Similarly, states that have low unemployment rates tend to have low values for the other five measures; the reverse is true for states with high unemployment rates.</a:t>
            </a:r>
          </a:p>
          <a:p>
            <a:r>
              <a:rPr lang="en-US" dirty="0"/>
              <a:t>U-3 is the official unemployment rate</a:t>
            </a:r>
            <a:r>
              <a:rPr lang="en-US" baseline="0" dirty="0"/>
              <a:t> </a:t>
            </a:r>
            <a:endParaRPr lang="en-US" dirty="0"/>
          </a:p>
        </p:txBody>
      </p:sp>
      <p:sp>
        <p:nvSpPr>
          <p:cNvPr id="4" name="Slide Number Placeholder 3"/>
          <p:cNvSpPr>
            <a:spLocks noGrp="1"/>
          </p:cNvSpPr>
          <p:nvPr>
            <p:ph type="sldNum" sz="quarter" idx="10"/>
          </p:nvPr>
        </p:nvSpPr>
        <p:spPr/>
        <p:txBody>
          <a:bodyPr/>
          <a:lstStyle/>
          <a:p>
            <a:fld id="{6E18988C-EF3D-9948-9D63-1CA95CB04962}" type="slidenum">
              <a:rPr lang="en-US" smtClean="0"/>
              <a:t>19</a:t>
            </a:fld>
            <a:endParaRPr lang="en-US"/>
          </a:p>
        </p:txBody>
      </p:sp>
    </p:spTree>
    <p:extLst>
      <p:ext uri="{BB962C8B-B14F-4D97-AF65-F5344CB8AC3E}">
        <p14:creationId xmlns:p14="http://schemas.microsoft.com/office/powerpoint/2010/main" val="4267595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18988C-EF3D-9948-9D63-1CA95CB04962}" type="slidenum">
              <a:rPr lang="en-US" smtClean="0"/>
              <a:t>3</a:t>
            </a:fld>
            <a:endParaRPr lang="en-US"/>
          </a:p>
        </p:txBody>
      </p:sp>
    </p:spTree>
    <p:extLst>
      <p:ext uri="{BB962C8B-B14F-4D97-AF65-F5344CB8AC3E}">
        <p14:creationId xmlns:p14="http://schemas.microsoft.com/office/powerpoint/2010/main" val="295121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0" u="none" strike="noStrike" kern="1200" dirty="0">
                <a:solidFill>
                  <a:schemeClr val="tx1"/>
                </a:solidFill>
                <a:effectLst/>
                <a:latin typeface="+mn-lt"/>
                <a:ea typeface="+mn-ea"/>
                <a:cs typeface="+mn-cs"/>
              </a:rPr>
              <a:t>Mar 7</a:t>
            </a:r>
            <a:r>
              <a:rPr lang="en-US" sz="1200" b="0" i="0" u="none" strike="noStrike" kern="1200" baseline="30000" dirty="0">
                <a:solidFill>
                  <a:schemeClr val="tx1"/>
                </a:solidFill>
                <a:effectLst/>
                <a:latin typeface="+mn-lt"/>
                <a:ea typeface="+mn-ea"/>
                <a:cs typeface="+mn-cs"/>
              </a:rPr>
              <a:t>th</a:t>
            </a:r>
            <a:r>
              <a:rPr lang="en-US" sz="1200" b="0" i="0" u="none" strike="noStrike" kern="1200" dirty="0">
                <a:solidFill>
                  <a:schemeClr val="tx1"/>
                </a:solidFill>
                <a:effectLst/>
                <a:latin typeface="+mn-lt"/>
                <a:ea typeface="+mn-ea"/>
                <a:cs typeface="+mn-cs"/>
              </a:rPr>
              <a:t> – June 6th</a:t>
            </a:r>
          </a:p>
          <a:p>
            <a:pPr lvl="0"/>
            <a:r>
              <a:rPr lang="en-US" sz="1200" b="0" i="0" u="none" strike="noStrike" kern="1200" dirty="0">
                <a:solidFill>
                  <a:schemeClr val="tx1"/>
                </a:solidFill>
                <a:effectLst/>
                <a:latin typeface="+mn-lt"/>
                <a:ea typeface="+mn-ea"/>
                <a:cs typeface="+mn-cs"/>
              </a:rPr>
              <a:t>State benefits:  $1.9b</a:t>
            </a:r>
          </a:p>
          <a:p>
            <a:pPr lvl="0"/>
            <a:r>
              <a:rPr lang="en-US" sz="1200" b="0" i="0" u="none" strike="noStrike" kern="1200" dirty="0">
                <a:solidFill>
                  <a:schemeClr val="tx1"/>
                </a:solidFill>
                <a:effectLst/>
                <a:latin typeface="+mn-lt"/>
                <a:ea typeface="+mn-ea"/>
                <a:cs typeface="+mn-cs"/>
              </a:rPr>
              <a:t>Federal benefits $3.5b</a:t>
            </a:r>
            <a:endParaRPr lang="en-US" sz="1200" b="1" i="0" u="none" strike="noStrike" kern="1200" dirty="0">
              <a:solidFill>
                <a:schemeClr val="tx1"/>
              </a:solidFill>
              <a:effectLst/>
              <a:latin typeface="+mn-lt"/>
              <a:ea typeface="+mn-ea"/>
              <a:cs typeface="+mn-cs"/>
            </a:endParaRPr>
          </a:p>
          <a:p>
            <a:pPr lvl="0"/>
            <a:endParaRPr lang="en-US" sz="1200" b="1" i="0" u="none" strike="noStrike"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 total of 1,152,516 distinct individuals have filed for unemployment benefits since March 7th</a:t>
            </a:r>
          </a:p>
          <a:p>
            <a:pPr lvl="0"/>
            <a:r>
              <a:rPr lang="en-US" sz="1200" kern="1200" dirty="0">
                <a:solidFill>
                  <a:schemeClr val="tx1"/>
                </a:solidFill>
                <a:effectLst/>
                <a:latin typeface="+mn-lt"/>
                <a:ea typeface="+mn-ea"/>
                <a:cs typeface="+mn-cs"/>
              </a:rPr>
              <a:t>ESD has paid out over $5.4 billion in benefits</a:t>
            </a:r>
          </a:p>
          <a:p>
            <a:pPr lvl="0"/>
            <a:r>
              <a:rPr lang="en-US" sz="1200" kern="1200" dirty="0">
                <a:solidFill>
                  <a:schemeClr val="tx1"/>
                </a:solidFill>
                <a:effectLst/>
                <a:latin typeface="+mn-lt"/>
                <a:ea typeface="+mn-ea"/>
                <a:cs typeface="+mn-cs"/>
              </a:rPr>
              <a:t>826,123 individuals who have filed an initial claim have been paid</a:t>
            </a:r>
          </a:p>
          <a:p>
            <a:pPr lvl="0"/>
            <a:endParaRPr lang="en-US" sz="1200" b="1" i="0" u="none" strike="noStrike" kern="1200" dirty="0">
              <a:solidFill>
                <a:schemeClr val="tx1"/>
              </a:solidFill>
              <a:effectLst/>
              <a:latin typeface="+mn-lt"/>
              <a:ea typeface="+mn-ea"/>
              <a:cs typeface="+mn-cs"/>
            </a:endParaRPr>
          </a:p>
          <a:p>
            <a:pPr lvl="0"/>
            <a:endParaRPr lang="en-US" sz="1200" b="1" i="0" u="none" strike="noStrike" kern="1200" dirty="0">
              <a:solidFill>
                <a:schemeClr val="tx1"/>
              </a:solidFill>
              <a:effectLst/>
              <a:latin typeface="+mn-lt"/>
              <a:ea typeface="+mn-ea"/>
              <a:cs typeface="+mn-cs"/>
            </a:endParaRPr>
          </a:p>
          <a:p>
            <a:pPr lvl="0"/>
            <a:r>
              <a:rPr lang="en-US" sz="1200" b="1" i="0" u="none" strike="noStrike" kern="1200" dirty="0">
                <a:solidFill>
                  <a:schemeClr val="tx1"/>
                </a:solidFill>
                <a:effectLst/>
                <a:latin typeface="+mn-lt"/>
                <a:ea typeface="+mn-ea"/>
                <a:cs typeface="+mn-cs"/>
              </a:rPr>
              <a:t>Claims paid if for all entitlement programs –Source:  UI dashboard – payments by issued date</a:t>
            </a:r>
          </a:p>
          <a:p>
            <a:pPr lvl="0"/>
            <a:endParaRPr lang="en-US" sz="1200" b="1" i="0" u="none" strike="noStrike" kern="1200" dirty="0">
              <a:solidFill>
                <a:schemeClr val="tx1"/>
              </a:solidFill>
              <a:effectLst/>
              <a:latin typeface="+mn-lt"/>
              <a:ea typeface="+mn-ea"/>
              <a:cs typeface="+mn-cs"/>
            </a:endParaRPr>
          </a:p>
          <a:p>
            <a:pPr lvl="0"/>
            <a:r>
              <a:rPr lang="en-US" sz="1200" b="1" i="0" u="none" strike="noStrike" kern="1200" dirty="0">
                <a:solidFill>
                  <a:schemeClr val="tx1"/>
                </a:solidFill>
                <a:effectLst/>
                <a:latin typeface="+mn-lt"/>
                <a:ea typeface="+mn-ea"/>
                <a:cs typeface="+mn-cs"/>
              </a:rPr>
              <a:t>Benefit Paid</a:t>
            </a:r>
            <a:r>
              <a:rPr lang="en-US" dirty="0"/>
              <a:t> </a:t>
            </a:r>
            <a:r>
              <a:rPr lang="en-US" b="1" dirty="0"/>
              <a:t>by entitlement</a:t>
            </a:r>
          </a:p>
          <a:p>
            <a:pPr lvl="0"/>
            <a:r>
              <a:rPr lang="en-US" sz="1200" b="0" i="0" u="none" strike="noStrike" kern="1200" dirty="0">
                <a:solidFill>
                  <a:schemeClr val="tx1"/>
                </a:solidFill>
                <a:effectLst/>
                <a:latin typeface="+mn-lt"/>
                <a:ea typeface="+mn-ea"/>
                <a:cs typeface="+mn-cs"/>
              </a:rPr>
              <a:t>-UI</a:t>
            </a:r>
            <a:r>
              <a:rPr lang="en-US" dirty="0"/>
              <a:t> </a:t>
            </a:r>
            <a:r>
              <a:rPr lang="en-US" sz="1200" b="0" i="0" u="none" strike="noStrike" kern="1200" dirty="0">
                <a:solidFill>
                  <a:schemeClr val="tx1"/>
                </a:solidFill>
                <a:effectLst/>
                <a:latin typeface="+mn-lt"/>
                <a:ea typeface="+mn-ea"/>
                <a:cs typeface="+mn-cs"/>
              </a:rPr>
              <a:t> $1,678,123,854 </a:t>
            </a:r>
          </a:p>
          <a:p>
            <a:pPr lvl="0"/>
            <a:r>
              <a:rPr lang="en-US" sz="1200" b="0" i="0" u="none" strike="noStrike" kern="1200" dirty="0">
                <a:solidFill>
                  <a:schemeClr val="tx1"/>
                </a:solidFill>
                <a:effectLst/>
                <a:latin typeface="+mn-lt"/>
                <a:ea typeface="+mn-ea"/>
                <a:cs typeface="+mn-cs"/>
              </a:rPr>
              <a:t>-FPUC</a:t>
            </a:r>
            <a:r>
              <a:rPr lang="en-US" dirty="0"/>
              <a:t> </a:t>
            </a:r>
            <a:r>
              <a:rPr lang="en-US" sz="1200" b="0" i="0" u="none" strike="noStrike" kern="1200" dirty="0">
                <a:solidFill>
                  <a:schemeClr val="tx1"/>
                </a:solidFill>
                <a:effectLst/>
                <a:latin typeface="+mn-lt"/>
                <a:ea typeface="+mn-ea"/>
                <a:cs typeface="+mn-cs"/>
              </a:rPr>
              <a:t> $2,330,326,082 </a:t>
            </a:r>
          </a:p>
          <a:p>
            <a:pPr lvl="0"/>
            <a:r>
              <a:rPr lang="en-US" sz="1200" b="0" i="0" u="none" strike="noStrike" kern="1200" dirty="0">
                <a:solidFill>
                  <a:schemeClr val="tx1"/>
                </a:solidFill>
                <a:effectLst/>
                <a:latin typeface="+mn-lt"/>
                <a:ea typeface="+mn-ea"/>
                <a:cs typeface="+mn-cs"/>
              </a:rPr>
              <a:t>-PEUC</a:t>
            </a:r>
            <a:r>
              <a:rPr lang="en-US" dirty="0"/>
              <a:t> </a:t>
            </a:r>
            <a:r>
              <a:rPr lang="en-US" sz="1200" b="0" i="0" u="none" strike="noStrike" kern="1200" dirty="0">
                <a:solidFill>
                  <a:schemeClr val="tx1"/>
                </a:solidFill>
                <a:effectLst/>
                <a:latin typeface="+mn-lt"/>
                <a:ea typeface="+mn-ea"/>
                <a:cs typeface="+mn-cs"/>
              </a:rPr>
              <a:t> $36,023,180 </a:t>
            </a:r>
          </a:p>
          <a:p>
            <a:pPr lvl="0"/>
            <a:r>
              <a:rPr lang="en-US" sz="1200" b="0" i="0" u="none" strike="noStrike" kern="1200" dirty="0">
                <a:solidFill>
                  <a:schemeClr val="tx1"/>
                </a:solidFill>
                <a:effectLst/>
                <a:latin typeface="+mn-lt"/>
                <a:ea typeface="+mn-ea"/>
                <a:cs typeface="+mn-cs"/>
              </a:rPr>
              <a:t>-PUA</a:t>
            </a:r>
            <a:r>
              <a:rPr lang="en-US" dirty="0"/>
              <a:t> </a:t>
            </a:r>
            <a:r>
              <a:rPr lang="en-US" sz="1200" b="0" i="0" u="none" strike="noStrike" kern="1200" dirty="0">
                <a:solidFill>
                  <a:schemeClr val="tx1"/>
                </a:solidFill>
                <a:effectLst/>
                <a:latin typeface="+mn-lt"/>
                <a:ea typeface="+mn-ea"/>
                <a:cs typeface="+mn-cs"/>
              </a:rPr>
              <a:t> $337,517,081 </a:t>
            </a:r>
          </a:p>
          <a:p>
            <a:pPr lvl="0"/>
            <a:r>
              <a:rPr lang="en-US" sz="1200" b="0" i="0" u="none" strike="noStrike" kern="1200" dirty="0">
                <a:solidFill>
                  <a:schemeClr val="tx1"/>
                </a:solidFill>
                <a:effectLst/>
                <a:latin typeface="+mn-lt"/>
                <a:ea typeface="+mn-ea"/>
                <a:cs typeface="+mn-cs"/>
              </a:rPr>
              <a:t>-RTAA</a:t>
            </a:r>
            <a:r>
              <a:rPr lang="en-US" dirty="0"/>
              <a:t> </a:t>
            </a:r>
            <a:r>
              <a:rPr lang="en-US" sz="1200" b="0" i="0" u="none" strike="noStrike" kern="1200" dirty="0">
                <a:solidFill>
                  <a:schemeClr val="tx1"/>
                </a:solidFill>
                <a:effectLst/>
                <a:latin typeface="+mn-lt"/>
                <a:ea typeface="+mn-ea"/>
                <a:cs typeface="+mn-cs"/>
              </a:rPr>
              <a:t> $13,988 </a:t>
            </a:r>
          </a:p>
          <a:p>
            <a:pPr lvl="0"/>
            <a:r>
              <a:rPr lang="en-US" sz="1200" b="0" i="0" u="none" strike="noStrike" kern="1200" dirty="0">
                <a:solidFill>
                  <a:schemeClr val="tx1"/>
                </a:solidFill>
                <a:effectLst/>
                <a:latin typeface="+mn-lt"/>
                <a:ea typeface="+mn-ea"/>
                <a:cs typeface="+mn-cs"/>
              </a:rPr>
              <a:t>-TB</a:t>
            </a:r>
            <a:r>
              <a:rPr lang="en-US" dirty="0"/>
              <a:t> </a:t>
            </a:r>
            <a:r>
              <a:rPr lang="en-US" sz="1200" b="0" i="0" u="none" strike="noStrike" kern="1200" dirty="0">
                <a:solidFill>
                  <a:schemeClr val="tx1"/>
                </a:solidFill>
                <a:effectLst/>
                <a:latin typeface="+mn-lt"/>
                <a:ea typeface="+mn-ea"/>
                <a:cs typeface="+mn-cs"/>
              </a:rPr>
              <a:t> $1,718,310 </a:t>
            </a:r>
          </a:p>
          <a:p>
            <a:pPr lvl="0"/>
            <a:r>
              <a:rPr lang="en-US" sz="1200" b="0" i="0" u="none" strike="noStrike" kern="1200" dirty="0">
                <a:solidFill>
                  <a:schemeClr val="tx1"/>
                </a:solidFill>
                <a:effectLst/>
                <a:latin typeface="+mn-lt"/>
                <a:ea typeface="+mn-ea"/>
                <a:cs typeface="+mn-cs"/>
              </a:rPr>
              <a:t>-TRA</a:t>
            </a:r>
            <a:r>
              <a:rPr lang="en-US" dirty="0"/>
              <a:t> </a:t>
            </a:r>
            <a:r>
              <a:rPr lang="en-US" sz="1200" b="0" i="0" u="none" strike="noStrike" kern="1200" dirty="0">
                <a:solidFill>
                  <a:schemeClr val="tx1"/>
                </a:solidFill>
                <a:effectLst/>
                <a:latin typeface="+mn-lt"/>
                <a:ea typeface="+mn-ea"/>
                <a:cs typeface="+mn-cs"/>
              </a:rPr>
              <a:t> $ 2,268,160 </a:t>
            </a:r>
            <a:endParaRPr lang="en-US" sz="1200" b="1" i="0" u="none" strike="noStrike" kern="1200" dirty="0">
              <a:solidFill>
                <a:schemeClr val="tx1"/>
              </a:solidFill>
              <a:effectLst/>
              <a:latin typeface="+mn-lt"/>
              <a:ea typeface="+mn-ea"/>
              <a:cs typeface="+mn-cs"/>
            </a:endParaRPr>
          </a:p>
          <a:p>
            <a:pPr lvl="0"/>
            <a:endParaRPr lang="en-US" dirty="0"/>
          </a:p>
        </p:txBody>
      </p:sp>
      <p:sp>
        <p:nvSpPr>
          <p:cNvPr id="4" name="Slide Number Placeholder 3"/>
          <p:cNvSpPr>
            <a:spLocks noGrp="1"/>
          </p:cNvSpPr>
          <p:nvPr>
            <p:ph type="sldNum" sz="quarter" idx="5"/>
          </p:nvPr>
        </p:nvSpPr>
        <p:spPr/>
        <p:txBody>
          <a:bodyPr/>
          <a:lstStyle/>
          <a:p>
            <a:fld id="{DA754C9B-B635-4C68-A0CA-093A49503A58}" type="slidenum">
              <a:rPr lang="en-US" smtClean="0"/>
              <a:t>4</a:t>
            </a:fld>
            <a:endParaRPr lang="en-US"/>
          </a:p>
        </p:txBody>
      </p:sp>
    </p:spTree>
    <p:extLst>
      <p:ext uri="{BB962C8B-B14F-4D97-AF65-F5344CB8AC3E}">
        <p14:creationId xmlns:p14="http://schemas.microsoft.com/office/powerpoint/2010/main" val="1250820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ETA 2112</a:t>
            </a:r>
          </a:p>
          <a:p>
            <a:r>
              <a:rPr lang="en-US" dirty="0"/>
              <a:t>April 30</a:t>
            </a:r>
            <a:r>
              <a:rPr lang="en-US" baseline="30000" dirty="0"/>
              <a:t>th</a:t>
            </a:r>
            <a:r>
              <a:rPr lang="en-US" dirty="0"/>
              <a:t> was the unofficial trust fund balance provided by Treasury</a:t>
            </a:r>
          </a:p>
          <a:p>
            <a:endParaRPr lang="en-US" dirty="0"/>
          </a:p>
          <a:p>
            <a:r>
              <a:rPr lang="en-US" sz="1200" b="1" kern="1200" dirty="0">
                <a:solidFill>
                  <a:schemeClr val="tx1"/>
                </a:solidFill>
                <a:effectLst/>
                <a:latin typeface="+mn-lt"/>
                <a:ea typeface="+mn-ea"/>
                <a:cs typeface="+mn-cs"/>
              </a:rPr>
              <a:t>Total CARES Act Payments 4-19 to 4-20</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PUA -- $324,365,369</a:t>
            </a:r>
          </a:p>
          <a:p>
            <a:r>
              <a:rPr lang="en-US" sz="1200" kern="1200" dirty="0">
                <a:solidFill>
                  <a:schemeClr val="tx1"/>
                </a:solidFill>
                <a:effectLst/>
                <a:latin typeface="+mn-lt"/>
                <a:ea typeface="+mn-ea"/>
                <a:cs typeface="+mn-cs"/>
              </a:rPr>
              <a:t>PEUC – 35,801,302.86</a:t>
            </a:r>
          </a:p>
          <a:p>
            <a:r>
              <a:rPr lang="en-US" sz="1200" kern="1200" dirty="0">
                <a:solidFill>
                  <a:schemeClr val="tx1"/>
                </a:solidFill>
                <a:effectLst/>
                <a:latin typeface="+mn-lt"/>
                <a:ea typeface="+mn-ea"/>
                <a:cs typeface="+mn-cs"/>
              </a:rPr>
              <a:t>PFUC – 2,291,961,738.28</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UI Trust Fund balance as of June 12 was $3.1 billion.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state portion of the UI that has been paid from 3/1 until 5/20 was $1,428,692,833.01. *This does not include the file that was released last night (since I report as of the previous day). Last night’s file adds an additional $119,791,842.34 – which will be on tomorrow’s report.</a:t>
            </a:r>
          </a:p>
          <a:p>
            <a:endParaRPr lang="en-US" dirty="0"/>
          </a:p>
        </p:txBody>
      </p:sp>
      <p:sp>
        <p:nvSpPr>
          <p:cNvPr id="4" name="Slide Number Placeholder 3"/>
          <p:cNvSpPr>
            <a:spLocks noGrp="1"/>
          </p:cNvSpPr>
          <p:nvPr>
            <p:ph type="sldNum" sz="quarter" idx="5"/>
          </p:nvPr>
        </p:nvSpPr>
        <p:spPr/>
        <p:txBody>
          <a:bodyPr/>
          <a:lstStyle/>
          <a:p>
            <a:fld id="{DA754C9B-B635-4C68-A0CA-093A49503A58}" type="slidenum">
              <a:rPr lang="en-US" smtClean="0"/>
              <a:t>5</a:t>
            </a:fld>
            <a:endParaRPr lang="en-US"/>
          </a:p>
        </p:txBody>
      </p:sp>
    </p:spTree>
    <p:extLst>
      <p:ext uri="{BB962C8B-B14F-4D97-AF65-F5344CB8AC3E}">
        <p14:creationId xmlns:p14="http://schemas.microsoft.com/office/powerpoint/2010/main" val="1045898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18988C-EF3D-9948-9D63-1CA95CB04962}" type="slidenum">
              <a:rPr lang="en-US" smtClean="0"/>
              <a:t>6</a:t>
            </a:fld>
            <a:endParaRPr lang="en-US"/>
          </a:p>
        </p:txBody>
      </p:sp>
    </p:spTree>
    <p:extLst>
      <p:ext uri="{BB962C8B-B14F-4D97-AF65-F5344CB8AC3E}">
        <p14:creationId xmlns:p14="http://schemas.microsoft.com/office/powerpoint/2010/main" val="2135854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754C9B-B635-4C68-A0CA-093A49503A58}" type="slidenum">
              <a:rPr lang="en-US" smtClean="0"/>
              <a:t>7</a:t>
            </a:fld>
            <a:endParaRPr lang="en-US"/>
          </a:p>
        </p:txBody>
      </p:sp>
    </p:spTree>
    <p:extLst>
      <p:ext uri="{BB962C8B-B14F-4D97-AF65-F5344CB8AC3E}">
        <p14:creationId xmlns:p14="http://schemas.microsoft.com/office/powerpoint/2010/main" val="812941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754C9B-B635-4C68-A0CA-093A49503A58}" type="slidenum">
              <a:rPr lang="en-US" smtClean="0"/>
              <a:t>8</a:t>
            </a:fld>
            <a:endParaRPr lang="en-US"/>
          </a:p>
        </p:txBody>
      </p:sp>
    </p:spTree>
    <p:extLst>
      <p:ext uri="{BB962C8B-B14F-4D97-AF65-F5344CB8AC3E}">
        <p14:creationId xmlns:p14="http://schemas.microsoft.com/office/powerpoint/2010/main" val="243008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754C9B-B635-4C68-A0CA-093A49503A58}" type="slidenum">
              <a:rPr lang="en-US" smtClean="0"/>
              <a:t>9</a:t>
            </a:fld>
            <a:endParaRPr lang="en-US"/>
          </a:p>
        </p:txBody>
      </p:sp>
    </p:spTree>
    <p:extLst>
      <p:ext uri="{BB962C8B-B14F-4D97-AF65-F5344CB8AC3E}">
        <p14:creationId xmlns:p14="http://schemas.microsoft.com/office/powerpoint/2010/main" val="2733031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552,400 nonfarm jobs lost since February 2020 (Feb20-Apr 2020)</a:t>
            </a:r>
            <a:endParaRPr lang="en-US" baseline="0" dirty="0"/>
          </a:p>
          <a:p>
            <a:pPr marL="171450" indent="-171450">
              <a:buFont typeface="Arial" panose="020B0604020202020204" pitchFamily="34" charset="0"/>
              <a:buChar char="•"/>
            </a:pPr>
            <a:r>
              <a:rPr lang="en-US" baseline="0" dirty="0"/>
              <a:t>Over the year (Apr20/Apr19) nonfarm employment is down (-485,800).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Leisure and Hospitality (-196,400)  (2digit NAICS level) has lost the most jobs since February 2020;  </a:t>
            </a:r>
          </a:p>
          <a:p>
            <a:pPr marL="0" indent="0">
              <a:buFont typeface="Arial" panose="020B0604020202020204" pitchFamily="34" charset="0"/>
              <a:buNone/>
            </a:pPr>
            <a:r>
              <a:rPr lang="en-US" baseline="0" dirty="0"/>
              <a:t>followed by: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Construction– (-78,700)</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Education and Health services (-69,700)</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457200" lvl="1" indent="0">
              <a:buFont typeface="Arial" panose="020B0604020202020204" pitchFamily="34" charset="0"/>
              <a:buNone/>
            </a:pPr>
            <a:endParaRPr lang="en-US" baseline="0" dirty="0"/>
          </a:p>
          <a:p>
            <a:pPr marL="0" indent="0">
              <a:buFont typeface="Arial" panose="020B0604020202020204" pitchFamily="34" charset="0"/>
              <a:buNone/>
            </a:pPr>
            <a:r>
              <a:rPr lang="en-US" baseline="0" dirty="0"/>
              <a:t>WA unemployment rate – April 2020 (15.4% -SA)</a:t>
            </a:r>
          </a:p>
          <a:p>
            <a:pPr marL="0" indent="0">
              <a:buFont typeface="Arial" panose="020B0604020202020204" pitchFamily="34" charset="0"/>
              <a:buNone/>
            </a:pPr>
            <a:r>
              <a:rPr lang="en-US" baseline="0" dirty="0"/>
              <a:t>US unemployment rate – April 2020 (14.7% - SA)</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5"/>
          </p:nvPr>
        </p:nvSpPr>
        <p:spPr/>
        <p:txBody>
          <a:bodyPr/>
          <a:lstStyle/>
          <a:p>
            <a:fld id="{DA754C9B-B635-4C68-A0CA-093A49503A58}" type="slidenum">
              <a:rPr lang="en-US" smtClean="0"/>
              <a:t>10</a:t>
            </a:fld>
            <a:endParaRPr lang="en-US"/>
          </a:p>
        </p:txBody>
      </p:sp>
    </p:spTree>
    <p:extLst>
      <p:ext uri="{BB962C8B-B14F-4D97-AF65-F5344CB8AC3E}">
        <p14:creationId xmlns:p14="http://schemas.microsoft.com/office/powerpoint/2010/main" val="3847536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5.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5.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5.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5.pn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 Id="rId4" Type="http://schemas.openxmlformats.org/officeDocument/2006/relationships/image" Target="../media/image5.pn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 Id="rId4" Type="http://schemas.openxmlformats.org/officeDocument/2006/relationships/image" Target="../media/image5.pn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 Id="rId4" Type="http://schemas.openxmlformats.org/officeDocument/2006/relationships/image" Target="../media/image5.pn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5.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 Id="rId4" Type="http://schemas.openxmlformats.org/officeDocument/2006/relationships/image" Target="../media/image5.png"/></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7.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6/15/2020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31131790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54005961"/>
      </p:ext>
    </p:extLst>
  </p:cSld>
  <p:clrMapOvr>
    <a:masterClrMapping/>
  </p:clrMapOvr>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6749255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6/15/2020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484173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6/15/2020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699668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6/15/2020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0990990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6/15/2020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2441462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3417213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7185861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6/15/2020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745447345"/>
      </p:ext>
    </p:extLst>
  </p:cSld>
  <p:clrMapOvr>
    <a:masterClrMapping/>
  </p:clrMapOvr>
  <p:hf sldNum="0"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24641438"/>
      </p:ext>
    </p:extLst>
  </p:cSld>
  <p:clrMapOvr>
    <a:masterClrMapping/>
  </p:clrMapOvr>
  <p:hf sldNum="0"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1755389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78836699"/>
      </p:ext>
    </p:extLst>
  </p:cSld>
  <p:clrMapOvr>
    <a:masterClrMapping/>
  </p:clrMapOvr>
  <p:hf sldNum="0"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2581747794"/>
      </p:ext>
    </p:extLst>
  </p:cSld>
  <p:clrMapOvr>
    <a:masterClrMapping/>
  </p:clrMapOvr>
  <p:hf sldNum="0"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671382479"/>
      </p:ext>
    </p:extLst>
  </p:cSld>
  <p:clrMapOvr>
    <a:masterClrMapping/>
  </p:clrMapOvr>
  <p:hf sldNum="0"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828890720"/>
      </p:ext>
    </p:extLst>
  </p:cSld>
  <p:clrMapOvr>
    <a:masterClrMapping/>
  </p:clrMapOvr>
  <p:hf sldNum="0"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6/15/2020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29343631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4029352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6/15/2020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761159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6/15/2020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7105728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6/15/2020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555232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6/15/2020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6374280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9572039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712656615"/>
      </p:ext>
    </p:extLst>
  </p:cSld>
  <p:clrMapOvr>
    <a:masterClrMapping/>
  </p:clrMapOvr>
  <p:hf sldNum="0"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142888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6/15/2020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716796920"/>
      </p:ext>
    </p:extLst>
  </p:cSld>
  <p:clrMapOvr>
    <a:masterClrMapping/>
  </p:clrMapOvr>
  <p:hf sldNum="0"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86590117"/>
      </p:ext>
    </p:extLst>
  </p:cSld>
  <p:clrMapOvr>
    <a:masterClrMapping/>
  </p:clrMapOvr>
  <p:hf sldNum="0"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2892222"/>
      </p:ext>
    </p:extLst>
  </p:cSld>
  <p:clrMapOvr>
    <a:masterClrMapping/>
  </p:clrMapOvr>
  <p:hf sldNum="0"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4109795151"/>
      </p:ext>
    </p:extLst>
  </p:cSld>
  <p:clrMapOvr>
    <a:masterClrMapping/>
  </p:clrMapOvr>
  <p:hf sldNum="0"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797262057"/>
      </p:ext>
    </p:extLst>
  </p:cSld>
  <p:clrMapOvr>
    <a:masterClrMapping/>
  </p:clrMapOvr>
  <p:hf sldNum="0"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878769408"/>
      </p:ext>
    </p:extLst>
  </p:cSld>
  <p:clrMapOvr>
    <a:masterClrMapping/>
  </p:clrMapOvr>
  <p:hf sldNum="0"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6/15/2020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23920656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175446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6/15/2020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334087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417851448"/>
      </p:ext>
    </p:extLst>
  </p:cSld>
  <p:clrMapOvr>
    <a:masterClrMapping/>
  </p:clrMapOvr>
  <p:hf sldNum="0" hdr="0" ftr="0" dt="0"/>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6/15/2020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9457729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6/15/2020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8593771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6/15/2020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884439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8091612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6349604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6/15/2020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173288051"/>
      </p:ext>
    </p:extLst>
  </p:cSld>
  <p:clrMapOvr>
    <a:masterClrMapping/>
  </p:clrMapOvr>
  <p:hf sldNum="0"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10184119"/>
      </p:ext>
    </p:extLst>
  </p:cSld>
  <p:clrMapOvr>
    <a:masterClrMapping/>
  </p:clrMapOvr>
  <p:hf sldNum="0"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23489263"/>
      </p:ext>
    </p:extLst>
  </p:cSld>
  <p:clrMapOvr>
    <a:masterClrMapping/>
  </p:clrMapOvr>
  <p:hf sldNum="0"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2833450142"/>
      </p:ext>
    </p:extLst>
  </p:cSld>
  <p:clrMapOvr>
    <a:masterClrMapping/>
  </p:clrMapOvr>
  <p:hf sldNum="0"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90222228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8627781"/>
      </p:ext>
    </p:extLst>
  </p:cSld>
  <p:clrMapOvr>
    <a:masterClrMapping/>
  </p:clrMapOvr>
  <p:hf sldNum="0"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157494681"/>
      </p:ext>
    </p:extLst>
  </p:cSld>
  <p:clrMapOvr>
    <a:masterClrMapping/>
  </p:clrMapOvr>
  <p:hf sldNum="0"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6/15/2020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34566411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8147855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6/15/2020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613424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6/15/2020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40859962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6/15/2020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1295100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6/15/2020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2114510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5793734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834777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6/15/2020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83810721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6/15/2020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11915358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18145158"/>
      </p:ext>
    </p:extLst>
  </p:cSld>
  <p:clrMapOvr>
    <a:masterClrMapping/>
  </p:clrMapOvr>
  <p:hf sldNum="0" hdr="0" ftr="0" dt="0"/>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43359424"/>
      </p:ext>
    </p:extLst>
  </p:cSld>
  <p:clrMapOvr>
    <a:masterClrMapping/>
  </p:clrMapOvr>
  <p:hf sldNum="0" hdr="0" ftr="0" dt="0"/>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2828620240"/>
      </p:ext>
    </p:extLst>
  </p:cSld>
  <p:clrMapOvr>
    <a:masterClrMapping/>
  </p:clrMapOvr>
  <p:hf sldNum="0" hdr="0" ftr="0" dt="0"/>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062061821"/>
      </p:ext>
    </p:extLst>
  </p:cSld>
  <p:clrMapOvr>
    <a:masterClrMapping/>
  </p:clrMapOvr>
  <p:hf sldNum="0" hdr="0" ftr="0" dt="0"/>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4260374180"/>
      </p:ext>
    </p:extLst>
  </p:cSld>
  <p:clrMapOvr>
    <a:masterClrMapping/>
  </p:clrMapOvr>
  <p:hf sldNum="0"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6/15/2020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13959579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4589211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6/15/2020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389701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6/15/2020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5569644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6/15/2020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5380253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41589145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6/15/2020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0838931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1280770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8040506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6/15/2020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2008476124"/>
      </p:ext>
    </p:extLst>
  </p:cSld>
  <p:clrMapOvr>
    <a:masterClrMapping/>
  </p:clrMapOvr>
  <p:hf sldNum="0" hdr="0" ftr="0" dt="0"/>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50895498"/>
      </p:ext>
    </p:extLst>
  </p:cSld>
  <p:clrMapOvr>
    <a:masterClrMapping/>
  </p:clrMapOvr>
  <p:hf sldNum="0" hdr="0" ftr="0" dt="0"/>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00005364"/>
      </p:ext>
    </p:extLst>
  </p:cSld>
  <p:clrMapOvr>
    <a:masterClrMapping/>
  </p:clrMapOvr>
  <p:hf sldNum="0" hdr="0" ftr="0" dt="0"/>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297419214"/>
      </p:ext>
    </p:extLst>
  </p:cSld>
  <p:clrMapOvr>
    <a:masterClrMapping/>
  </p:clrMapOvr>
  <p:hf sldNum="0" hdr="0" ftr="0" dt="0"/>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4090850733"/>
      </p:ext>
    </p:extLst>
  </p:cSld>
  <p:clrMapOvr>
    <a:masterClrMapping/>
  </p:clrMapOvr>
  <p:hf sldNum="0" hdr="0" ftr="0" dt="0"/>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445203872"/>
      </p:ext>
    </p:extLst>
  </p:cSld>
  <p:clrMapOvr>
    <a:masterClrMapping/>
  </p:clrMapOvr>
  <p:hf sldNum="0" hdr="0" ftr="0" dt="0"/>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6/15/2020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2513858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6/15/2020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61665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0794549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6/15/2020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826079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6/15/2020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4037003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6/15/2020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6474637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6/15/2020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8533924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6508572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1112354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6/15/2020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813810998"/>
      </p:ext>
    </p:extLst>
  </p:cSld>
  <p:clrMapOvr>
    <a:masterClrMapping/>
  </p:clrMapOvr>
  <p:hf sldNum="0" hdr="0" ftr="0" dt="0"/>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29356266"/>
      </p:ext>
    </p:extLst>
  </p:cSld>
  <p:clrMapOvr>
    <a:masterClrMapping/>
  </p:clrMapOvr>
  <p:hf sldNum="0" hdr="0" ftr="0" dt="0"/>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79324157"/>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6/15/2020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7573224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985022801"/>
      </p:ext>
    </p:extLst>
  </p:cSld>
  <p:clrMapOvr>
    <a:masterClrMapping/>
  </p:clrMapOvr>
  <p:hf sldNum="0" hdr="0" ftr="0" dt="0"/>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900287346"/>
      </p:ext>
    </p:extLst>
  </p:cSld>
  <p:clrMapOvr>
    <a:masterClrMapping/>
  </p:clrMapOvr>
  <p:hf sldNum="0" hdr="0" ftr="0" dt="0"/>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954720762"/>
      </p:ext>
    </p:extLst>
  </p:cSld>
  <p:clrMapOvr>
    <a:masterClrMapping/>
  </p:clrMapOvr>
  <p:hf sldNum="0" hdr="0" ftr="0" dt="0"/>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6/15/2020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12024940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9987996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6/15/2020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129889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6/15/2020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8223614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6/15/2020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2554601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6/15/2020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950084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2985145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6/15/2020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9122575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6934764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6/15/2020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624453565"/>
      </p:ext>
    </p:extLst>
  </p:cSld>
  <p:clrMapOvr>
    <a:masterClrMapping/>
  </p:clrMapOvr>
  <p:hf sldNum="0" hdr="0" ftr="0" dt="0"/>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78666619"/>
      </p:ext>
    </p:extLst>
  </p:cSld>
  <p:clrMapOvr>
    <a:masterClrMapping/>
  </p:clrMapOvr>
  <p:hf sldNum="0" hdr="0" ftr="0" dt="0"/>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78577166"/>
      </p:ext>
    </p:extLst>
  </p:cSld>
  <p:clrMapOvr>
    <a:masterClrMapping/>
  </p:clrMapOvr>
  <p:hf sldNum="0" hdr="0" ftr="0" dt="0"/>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220231299"/>
      </p:ext>
    </p:extLst>
  </p:cSld>
  <p:clrMapOvr>
    <a:masterClrMapping/>
  </p:clrMapOvr>
  <p:hf sldNum="0" hdr="0" ftr="0" dt="0"/>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184716961"/>
      </p:ext>
    </p:extLst>
  </p:cSld>
  <p:clrMapOvr>
    <a:masterClrMapping/>
  </p:clrMapOvr>
  <p:hf sldNum="0" hdr="0" ftr="0" dt="0"/>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674920859"/>
      </p:ext>
    </p:extLst>
  </p:cSld>
  <p:clrMapOvr>
    <a:masterClrMapping/>
  </p:clrMapOvr>
  <p:hf sldNum="0" hdr="0" ftr="0" dt="0"/>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17638"/>
          </a:xfrm>
          <a:prstGeom prst="rect">
            <a:avLst/>
          </a:prstGeom>
        </p:spPr>
        <p:txBody>
          <a:bodyPr vert="horz" anchor="ctr"/>
          <a:lstStyle>
            <a:lvl1pPr>
              <a:defRPr>
                <a:solidFill>
                  <a:schemeClr val="bg1"/>
                </a:solidFill>
              </a:defRPr>
            </a:lvl1pPr>
          </a:lstStyle>
          <a:p>
            <a:endParaRPr lang="en-US" dirty="0"/>
          </a:p>
        </p:txBody>
      </p:sp>
      <p:sp>
        <p:nvSpPr>
          <p:cNvPr id="3" name="Content Placeholder 2"/>
          <p:cNvSpPr>
            <a:spLocks noGrp="1"/>
          </p:cNvSpPr>
          <p:nvPr>
            <p:ph idx="1"/>
          </p:nvPr>
        </p:nvSpPr>
        <p:spPr>
          <a:xfrm>
            <a:off x="953477" y="1755649"/>
            <a:ext cx="10566400" cy="4340352"/>
          </a:xfrm>
          <a:prstGeom prst="rect">
            <a:avLst/>
          </a:prstGeom>
        </p:spPr>
        <p:txBody>
          <a:bodyPr vert="horz"/>
          <a:lstStyle>
            <a:lvl1pPr>
              <a:buClr>
                <a:schemeClr val="tx2"/>
              </a:buClr>
              <a:buFont typeface="Wingdings" charset="2"/>
              <a:buChar char="§"/>
              <a:defRPr sz="2600"/>
            </a:lvl1pPr>
            <a:lvl2pPr>
              <a:buClr>
                <a:schemeClr val="accent2"/>
              </a:buClr>
              <a:buFont typeface="Wingdings" charset="2"/>
              <a:buChar char="§"/>
              <a:defRPr sz="2400"/>
            </a:lvl2pPr>
            <a:lvl3pPr>
              <a:buFont typeface="Wingdings" charset="2"/>
              <a:buChar char="§"/>
              <a:defRPr sz="2200"/>
            </a:lvl3pPr>
            <a:lvl4pPr>
              <a:buFont typeface="Wingdings" charset="2"/>
              <a:buChar char="§"/>
              <a:defRPr/>
            </a:lvl4pPr>
            <a:lvl5pPr>
              <a:buFont typeface="Wingdings" charset="2"/>
              <a:buChar char="§"/>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1045945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6/15/2020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2478664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6509001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7184751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6/15/2020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42726104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6/15/2020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045982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6/15/2020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7081167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6/15/2020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4600105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6/15/2020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40280499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41020492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3996892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6/15/2020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675223071"/>
      </p:ext>
    </p:extLst>
  </p:cSld>
  <p:clrMapOvr>
    <a:masterClrMapping/>
  </p:clrMapOvr>
  <p:hf sldNum="0" hdr="0" ftr="0" dt="0"/>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23961123"/>
      </p:ext>
    </p:extLst>
  </p:cSld>
  <p:clrMapOvr>
    <a:masterClrMapping/>
  </p:clrMapOvr>
  <p:hf sldNum="0" hdr="0" ftr="0" dt="0"/>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67956236"/>
      </p:ext>
    </p:extLst>
  </p:cSld>
  <p:clrMapOvr>
    <a:masterClrMapping/>
  </p:clrMapOvr>
  <p:hf sldNum="0" hdr="0" ftr="0" dt="0"/>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384537708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4890483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246124341"/>
      </p:ext>
    </p:extLst>
  </p:cSld>
  <p:clrMapOvr>
    <a:masterClrMapping/>
  </p:clrMapOvr>
  <p:hf sldNum="0" hdr="0" ftr="0" dt="0"/>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717295293"/>
      </p:ext>
    </p:extLst>
  </p:cSld>
  <p:clrMapOvr>
    <a:masterClrMapping/>
  </p:clrMapOvr>
  <p:hf sldNum="0" hdr="0" ftr="0" dt="0"/>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6/15/2020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3470821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2704363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6/15/2020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801816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6/15/2020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0772080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6/15/2020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7181761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6/15/2020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0112660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9512886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9567504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1650153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6/15/2020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477614161"/>
      </p:ext>
    </p:extLst>
  </p:cSld>
  <p:clrMapOvr>
    <a:masterClrMapping/>
  </p:clrMapOvr>
  <p:hf sldNum="0" hdr="0" ftr="0" dt="0"/>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19215477"/>
      </p:ext>
    </p:extLst>
  </p:cSld>
  <p:clrMapOvr>
    <a:masterClrMapping/>
  </p:clrMapOvr>
  <p:hf sldNum="0" hdr="0" ftr="0" dt="0"/>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60992619"/>
      </p:ext>
    </p:extLst>
  </p:cSld>
  <p:clrMapOvr>
    <a:masterClrMapping/>
  </p:clrMapOvr>
  <p:hf sldNum="0" hdr="0" ftr="0" dt="0"/>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3032467774"/>
      </p:ext>
    </p:extLst>
  </p:cSld>
  <p:clrMapOvr>
    <a:masterClrMapping/>
  </p:clrMapOvr>
  <p:hf sldNum="0" hdr="0" ftr="0" dt="0"/>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715608896"/>
      </p:ext>
    </p:extLst>
  </p:cSld>
  <p:clrMapOvr>
    <a:masterClrMapping/>
  </p:clrMapOvr>
  <p:hf sldNum="0" hdr="0" ftr="0" dt="0"/>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456208338"/>
      </p:ext>
    </p:extLst>
  </p:cSld>
  <p:clrMapOvr>
    <a:masterClrMapping/>
  </p:clrMapOvr>
  <p:hf sldNum="0" hdr="0" ftr="0" dt="0"/>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17638"/>
          </a:xfrm>
          <a:prstGeom prst="rect">
            <a:avLst/>
          </a:prstGeom>
        </p:spPr>
        <p:txBody>
          <a:bodyPr vert="horz" anchor="ctr"/>
          <a:lstStyle>
            <a:lvl1pPr>
              <a:defRPr>
                <a:solidFill>
                  <a:schemeClr val="bg1"/>
                </a:solidFill>
              </a:defRPr>
            </a:lvl1pPr>
          </a:lstStyle>
          <a:p>
            <a:endParaRPr lang="en-US" dirty="0"/>
          </a:p>
        </p:txBody>
      </p:sp>
      <p:sp>
        <p:nvSpPr>
          <p:cNvPr id="3" name="Content Placeholder 2"/>
          <p:cNvSpPr>
            <a:spLocks noGrp="1"/>
          </p:cNvSpPr>
          <p:nvPr>
            <p:ph idx="1"/>
          </p:nvPr>
        </p:nvSpPr>
        <p:spPr>
          <a:xfrm>
            <a:off x="953477" y="1755649"/>
            <a:ext cx="10566400" cy="4340352"/>
          </a:xfrm>
          <a:prstGeom prst="rect">
            <a:avLst/>
          </a:prstGeom>
        </p:spPr>
        <p:txBody>
          <a:bodyPr vert="horz"/>
          <a:lstStyle>
            <a:lvl1pPr>
              <a:buClr>
                <a:schemeClr val="tx2"/>
              </a:buClr>
              <a:buFont typeface="Wingdings" charset="2"/>
              <a:buChar char="§"/>
              <a:defRPr sz="2600"/>
            </a:lvl1pPr>
            <a:lvl2pPr>
              <a:buClr>
                <a:schemeClr val="accent2"/>
              </a:buClr>
              <a:buFont typeface="Wingdings" charset="2"/>
              <a:buChar char="§"/>
              <a:defRPr sz="2400"/>
            </a:lvl2pPr>
            <a:lvl3pPr>
              <a:buFont typeface="Wingdings" charset="2"/>
              <a:buChar char="§"/>
              <a:defRPr sz="2200"/>
            </a:lvl3pPr>
            <a:lvl4pPr>
              <a:buFont typeface="Wingdings" charset="2"/>
              <a:buChar char="§"/>
              <a:defRPr/>
            </a:lvl4pPr>
            <a:lvl5pPr>
              <a:buFont typeface="Wingdings" charset="2"/>
              <a:buChar char="§"/>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1808180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681607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6/15/2020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32592779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7500583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6/15/2020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537065096"/>
      </p:ext>
    </p:extLst>
  </p:cSld>
  <p:clrMapOvr>
    <a:masterClrMapping/>
  </p:clrMapOvr>
  <p:hf sldNum="0" hdr="0" ftr="0" dt="0"/>
</p:sldLayout>
</file>

<file path=ppt/slideLayouts/slideLayout2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6/15/2020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07141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6/15/2020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0252908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6/15/2020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4617659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6/15/2020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2358419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814321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9649922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6/15/2020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007053488"/>
      </p:ext>
    </p:extLst>
  </p:cSld>
  <p:clrMapOvr>
    <a:masterClrMapping/>
  </p:clrMapOvr>
  <p:hf sldNum="0" hdr="0" ftr="0" dt="0"/>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42397911"/>
      </p:ext>
    </p:extLst>
  </p:cSld>
  <p:clrMapOvr>
    <a:masterClrMapping/>
  </p:clrMapOvr>
  <p:hf sldNum="0" hdr="0" ftr="0" dt="0"/>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16655298"/>
      </p:ext>
    </p:extLst>
  </p:cSld>
  <p:clrMapOvr>
    <a:masterClrMapping/>
  </p:clrMapOvr>
  <p:hf sldNum="0" hdr="0" ftr="0" dt="0"/>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647064559"/>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06604632"/>
      </p:ext>
    </p:extLst>
  </p:cSld>
  <p:clrMapOvr>
    <a:masterClrMapping/>
  </p:clrMapOvr>
  <p:hf sldNum="0" hdr="0" ftr="0" dt="0"/>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354881714"/>
      </p:ext>
    </p:extLst>
  </p:cSld>
  <p:clrMapOvr>
    <a:masterClrMapping/>
  </p:clrMapOvr>
  <p:hf sldNum="0" hdr="0" ftr="0" dt="0"/>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205934672"/>
      </p:ext>
    </p:extLst>
  </p:cSld>
  <p:clrMapOvr>
    <a:masterClrMapping/>
  </p:clrMapOvr>
  <p:hf sldNum="0" hdr="0" ftr="0" dt="0"/>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3046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64666442"/>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813438295"/>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172761122"/>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313627742"/>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6/15/2020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39165444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6/15/2020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184514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7495230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6/15/2020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973646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6/15/2020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42848589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6/15/2020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0807075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6/15/2020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3429292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42825503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165371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6/15/2020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821963795"/>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0202923"/>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6116784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6/15/2020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4226520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313911268"/>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417375788"/>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604930419"/>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6/15/2020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35566328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7480987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6/15/2020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002952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6/15/2020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40373632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6/15/2020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7210005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6/15/2020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8795020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7229270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6/15/2020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7029773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2132953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6/15/2020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541593272"/>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88165897"/>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41259910"/>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977991112"/>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4120173412"/>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887697550"/>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6/15/2020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36297079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9468211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6/15/2020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519433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6/15/2020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8779314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6/15/2020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5520549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6/15/2020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2724615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6/15/2020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4994602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6596746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0578657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6/15/2020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392179572"/>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60757941"/>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01525232"/>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2259500491"/>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51837258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9239614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280664922"/>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6/15/2020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11064237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9818484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6/15/2020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116161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6/15/2020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4063997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6/15/2020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4101589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6/15/2020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6231879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0756162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1843350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6/15/2020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78381223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9028664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0968123"/>
      </p:ext>
    </p:extLst>
  </p:cSld>
  <p:clrMapOvr>
    <a:masterClrMapping/>
  </p:clrMapOvr>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770762"/>
      </p:ext>
    </p:extLst>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2168611874"/>
      </p:ext>
    </p:extLst>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064045450"/>
      </p:ext>
    </p:extLst>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488266885"/>
      </p:ext>
    </p:extLst>
  </p:cSld>
  <p:clrMapOvr>
    <a:masterClrMapping/>
  </p:clrMapOvr>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6/15/2020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26979169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9985054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6/15/2020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782959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6/15/2020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41612498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6/15/2020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42261864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6/15/2020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965813738"/>
      </p:ext>
    </p:extLst>
  </p:cSld>
  <p:clrMapOvr>
    <a:masterClrMapping/>
  </p:clrMapOvr>
  <p:hf sldNum="0"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6/15/2020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5101612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6996669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1233425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6/15/2020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420800345"/>
      </p:ext>
    </p:extLst>
  </p:cSld>
  <p:clrMapOvr>
    <a:masterClrMapping/>
  </p:clrMapOvr>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27070121"/>
      </p:ext>
    </p:extLst>
  </p:cSld>
  <p:clrMapOvr>
    <a:masterClrMapping/>
  </p:clrMapOvr>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32246450"/>
      </p:ext>
    </p:extLst>
  </p:cSld>
  <p:clrMapOvr>
    <a:masterClrMapping/>
  </p:clrMapOvr>
  <p:hf sldNum="0"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3436749095"/>
      </p:ext>
    </p:extLst>
  </p:cSld>
  <p:clrMapOvr>
    <a:masterClrMapping/>
  </p:clrMapOvr>
  <p:hf sldNum="0"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500070513"/>
      </p:ext>
    </p:extLst>
  </p:cSld>
  <p:clrMapOvr>
    <a:masterClrMapping/>
  </p:clrMapOvr>
  <p:hf sldNum="0"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441023715"/>
      </p:ext>
    </p:extLst>
  </p:cSld>
  <p:clrMapOvr>
    <a:masterClrMapping/>
  </p:clrMapOvr>
  <p:hf sldNum="0"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6/15/2020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20480996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6" Type="http://schemas.openxmlformats.org/officeDocument/2006/relationships/image" Target="../media/image1.png"/><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theme" Target="../theme/theme10.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2" Type="http://schemas.openxmlformats.org/officeDocument/2006/relationships/slideLayout" Target="../slideLayouts/slideLayout142.xml"/><Relationship Id="rId16" Type="http://schemas.openxmlformats.org/officeDocument/2006/relationships/image" Target="../media/image1.png"/><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theme" Target="../theme/theme11.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2" Type="http://schemas.openxmlformats.org/officeDocument/2006/relationships/slideLayout" Target="../slideLayouts/slideLayout156.xml"/><Relationship Id="rId16" Type="http://schemas.openxmlformats.org/officeDocument/2006/relationships/image" Target="../media/image1.png"/><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theme" Target="../theme/theme12.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slideLayout" Target="../slideLayouts/slideLayout181.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6" Type="http://schemas.openxmlformats.org/officeDocument/2006/relationships/image" Target="../media/image1.png"/><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5" Type="http://schemas.openxmlformats.org/officeDocument/2006/relationships/theme" Target="../theme/theme1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slideLayout" Target="../slideLayouts/slideLayout18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slideLayout" Target="../slideLayouts/slideLayout195.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17" Type="http://schemas.openxmlformats.org/officeDocument/2006/relationships/image" Target="../media/image1.png"/><Relationship Id="rId2" Type="http://schemas.openxmlformats.org/officeDocument/2006/relationships/slideLayout" Target="../slideLayouts/slideLayout184.xml"/><Relationship Id="rId16" Type="http://schemas.openxmlformats.org/officeDocument/2006/relationships/theme" Target="../theme/theme1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5" Type="http://schemas.openxmlformats.org/officeDocument/2006/relationships/slideLayout" Target="../slideLayouts/slideLayout19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slideLayout" Target="../slideLayouts/slideLayout19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slideLayout" Target="../slideLayouts/slideLayout210.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2" Type="http://schemas.openxmlformats.org/officeDocument/2006/relationships/slideLayout" Target="../slideLayouts/slideLayout199.xml"/><Relationship Id="rId16" Type="http://schemas.openxmlformats.org/officeDocument/2006/relationships/image" Target="../media/image1.png"/><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5" Type="http://schemas.openxmlformats.org/officeDocument/2006/relationships/theme" Target="../theme/theme15.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slideLayout" Target="../slideLayouts/slideLayout21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slideLayout" Target="../slideLayouts/slideLayout224.xml"/><Relationship Id="rId18" Type="http://schemas.openxmlformats.org/officeDocument/2006/relationships/image" Target="../media/image1.png"/><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slideLayout" Target="../slideLayouts/slideLayout223.xml"/><Relationship Id="rId17" Type="http://schemas.openxmlformats.org/officeDocument/2006/relationships/theme" Target="../theme/theme16.xml"/><Relationship Id="rId2" Type="http://schemas.openxmlformats.org/officeDocument/2006/relationships/slideLayout" Target="../slideLayouts/slideLayout213.xml"/><Relationship Id="rId16" Type="http://schemas.openxmlformats.org/officeDocument/2006/relationships/slideLayout" Target="../slideLayouts/slideLayout227.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5" Type="http://schemas.openxmlformats.org/officeDocument/2006/relationships/slideLayout" Target="../slideLayouts/slideLayout22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 Id="rId14" Type="http://schemas.openxmlformats.org/officeDocument/2006/relationships/slideLayout" Target="../slideLayouts/slideLayout22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slideLayout" Target="../slideLayouts/slideLayout240.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slideLayout" Target="../slideLayouts/slideLayout239.xml"/><Relationship Id="rId17" Type="http://schemas.openxmlformats.org/officeDocument/2006/relationships/image" Target="../media/image1.png"/><Relationship Id="rId2" Type="http://schemas.openxmlformats.org/officeDocument/2006/relationships/slideLayout" Target="../slideLayouts/slideLayout229.xml"/><Relationship Id="rId16" Type="http://schemas.openxmlformats.org/officeDocument/2006/relationships/theme" Target="../theme/theme17.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5" Type="http://schemas.openxmlformats.org/officeDocument/2006/relationships/slideLayout" Target="../slideLayouts/slideLayout24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 Id="rId14" Type="http://schemas.openxmlformats.org/officeDocument/2006/relationships/slideLayout" Target="../slideLayouts/slideLayout2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1.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6" Type="http://schemas.openxmlformats.org/officeDocument/2006/relationships/image" Target="../media/image1.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theme" Target="../theme/theme6.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6" Type="http://schemas.openxmlformats.org/officeDocument/2006/relationships/image" Target="../media/image1.pn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theme" Target="../theme/theme7.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6" Type="http://schemas.openxmlformats.org/officeDocument/2006/relationships/image" Target="../media/image1.png"/><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theme" Target="../theme/theme8.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6" Type="http://schemas.openxmlformats.org/officeDocument/2006/relationships/image" Target="../media/image1.png"/><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theme" Target="../theme/theme9.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6">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6/15/2020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57398175"/>
      </p:ext>
    </p:extLst>
  </p:cSld>
  <p:clrMap bg1="dk1" tx1="lt1" bg2="dk2" tx2="lt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09" r:id="rId12"/>
    <p:sldLayoutId id="2147484110" r:id="rId13"/>
    <p:sldLayoutId id="2147484111"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6">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6/15/2020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1580186"/>
      </p:ext>
    </p:extLst>
  </p:cSld>
  <p:clrMap bg1="dk1" tx1="lt1" bg2="dk2" tx2="lt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 id="2147484276" r:id="rId12"/>
    <p:sldLayoutId id="2147484277" r:id="rId13"/>
    <p:sldLayoutId id="2147484278"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6">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6/15/2020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04512959"/>
      </p:ext>
    </p:extLst>
  </p:cSld>
  <p:clrMap bg1="dk1" tx1="lt1" bg2="dk2" tx2="lt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 id="2147484292" r:id="rId13"/>
    <p:sldLayoutId id="2147484293"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6">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6/15/2020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91644599"/>
      </p:ext>
    </p:extLst>
  </p:cSld>
  <p:clrMap bg1="dk1" tx1="lt1" bg2="dk2" tx2="lt2" accent1="accent1" accent2="accent2" accent3="accent3" accent4="accent4" accent5="accent5" accent6="accent6" hlink="hlink" folHlink="folHlink"/>
  <p:sldLayoutIdLst>
    <p:sldLayoutId id="2147484295" r:id="rId1"/>
    <p:sldLayoutId id="2147484296" r:id="rId2"/>
    <p:sldLayoutId id="2147484297" r:id="rId3"/>
    <p:sldLayoutId id="2147484298" r:id="rId4"/>
    <p:sldLayoutId id="2147484299" r:id="rId5"/>
    <p:sldLayoutId id="2147484300" r:id="rId6"/>
    <p:sldLayoutId id="2147484301" r:id="rId7"/>
    <p:sldLayoutId id="2147484302" r:id="rId8"/>
    <p:sldLayoutId id="2147484303" r:id="rId9"/>
    <p:sldLayoutId id="2147484304" r:id="rId10"/>
    <p:sldLayoutId id="2147484305" r:id="rId11"/>
    <p:sldLayoutId id="2147484306" r:id="rId12"/>
    <p:sldLayoutId id="2147484307" r:id="rId13"/>
    <p:sldLayoutId id="2147484308"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6">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6/15/2020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29743418"/>
      </p:ext>
    </p:extLst>
  </p:cSld>
  <p:clrMap bg1="dk1" tx1="lt1" bg2="dk2" tx2="lt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 id="2147484321" r:id="rId12"/>
    <p:sldLayoutId id="2147484322" r:id="rId13"/>
    <p:sldLayoutId id="2147484323"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7">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6/15/2020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49995135"/>
      </p:ext>
    </p:extLst>
  </p:cSld>
  <p:clrMap bg1="dk1" tx1="lt1" bg2="dk2" tx2="lt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 id="2147484368" r:id="rId12"/>
    <p:sldLayoutId id="2147484369" r:id="rId13"/>
    <p:sldLayoutId id="2147484370" r:id="rId14"/>
    <p:sldLayoutId id="2147484371" r:id="rId15"/>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6">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6/15/2020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97454574"/>
      </p:ext>
    </p:extLst>
  </p:cSld>
  <p:clrMap bg1="dk1" tx1="lt1" bg2="dk2" tx2="lt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 id="2147484384" r:id="rId12"/>
    <p:sldLayoutId id="2147484385" r:id="rId13"/>
    <p:sldLayoutId id="2147484386"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8">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6/15/2020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37778630"/>
      </p:ext>
    </p:extLst>
  </p:cSld>
  <p:clrMap bg1="dk1" tx1="lt1" bg2="dk2" tx2="lt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 id="2147484414" r:id="rId12"/>
    <p:sldLayoutId id="2147484415" r:id="rId13"/>
    <p:sldLayoutId id="2147484416" r:id="rId14"/>
    <p:sldLayoutId id="2147484095" r:id="rId15"/>
    <p:sldLayoutId id="2147484096" r:id="rId16"/>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7">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6/15/2020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99611909"/>
      </p:ext>
    </p:extLst>
  </p:cSld>
  <p:clrMap bg1="dk1" tx1="lt1" bg2="dk2" tx2="lt2" accent1="accent1" accent2="accent2" accent3="accent3" accent4="accent4" accent5="accent5" accent6="accent6" hlink="hlink" folHlink="folHlink"/>
  <p:sldLayoutIdLst>
    <p:sldLayoutId id="2147484418" r:id="rId1"/>
    <p:sldLayoutId id="2147484419" r:id="rId2"/>
    <p:sldLayoutId id="2147484420" r:id="rId3"/>
    <p:sldLayoutId id="2147484421" r:id="rId4"/>
    <p:sldLayoutId id="2147484422" r:id="rId5"/>
    <p:sldLayoutId id="2147484423" r:id="rId6"/>
    <p:sldLayoutId id="2147484424" r:id="rId7"/>
    <p:sldLayoutId id="2147484425" r:id="rId8"/>
    <p:sldLayoutId id="2147484426" r:id="rId9"/>
    <p:sldLayoutId id="2147484427" r:id="rId10"/>
    <p:sldLayoutId id="2147484428" r:id="rId11"/>
    <p:sldLayoutId id="2147484429" r:id="rId12"/>
    <p:sldLayoutId id="2147484430" r:id="rId13"/>
    <p:sldLayoutId id="2147484431" r:id="rId14"/>
    <p:sldLayoutId id="2147484432" r:id="rId15"/>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6">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6/15/2020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57612782"/>
      </p:ext>
    </p:extLst>
  </p:cSld>
  <p:clrMap bg1="dk1" tx1="lt1" bg2="dk2" tx2="lt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 id="2147484125" r:id="rId13"/>
    <p:sldLayoutId id="2147484126"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6">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6/15/2020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49025795"/>
      </p:ext>
    </p:extLst>
  </p:cSld>
  <p:clrMap bg1="dk1" tx1="lt1" bg2="dk2" tx2="lt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6">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6/15/2020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33321100"/>
      </p:ext>
    </p:extLst>
  </p:cSld>
  <p:clrMap bg1="dk1" tx1="lt1" bg2="dk2" tx2="lt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6">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6/15/2020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56549637"/>
      </p:ext>
    </p:extLst>
  </p:cSld>
  <p:clrMap bg1="dk1" tx1="lt1" bg2="dk2" tx2="lt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 id="2147484169" r:id="rId12"/>
    <p:sldLayoutId id="2147484170" r:id="rId13"/>
    <p:sldLayoutId id="2147484171"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6">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6/15/2020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69939506"/>
      </p:ext>
    </p:extLst>
  </p:cSld>
  <p:clrMap bg1="dk1" tx1="lt1" bg2="dk2" tx2="lt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 id="2147484184" r:id="rId12"/>
    <p:sldLayoutId id="2147484185" r:id="rId13"/>
    <p:sldLayoutId id="2147484186"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6">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6/15/2020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71536659"/>
      </p:ext>
    </p:extLst>
  </p:cSld>
  <p:clrMap bg1="dk1" tx1="lt1" bg2="dk2" tx2="lt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 id="2147484199" r:id="rId12"/>
    <p:sldLayoutId id="2147484200" r:id="rId13"/>
    <p:sldLayoutId id="2147484201"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6">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6/15/2020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23463146"/>
      </p:ext>
    </p:extLst>
  </p:cSld>
  <p:clrMap bg1="dk1" tx1="lt1" bg2="dk2" tx2="lt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 id="2147484214" r:id="rId12"/>
    <p:sldLayoutId id="2147484215" r:id="rId13"/>
    <p:sldLayoutId id="2147484216"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6">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6/15/2020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48937362"/>
      </p:ext>
    </p:extLst>
  </p:cSld>
  <p:clrMap bg1="dk1" tx1="lt1" bg2="dk2" tx2="lt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 id="2147484245" r:id="rId12"/>
    <p:sldLayoutId id="2147484246" r:id="rId13"/>
    <p:sldLayoutId id="2147484247"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4.xml"/><Relationship Id="rId1" Type="http://schemas.openxmlformats.org/officeDocument/2006/relationships/themeOverride" Target="../theme/themeOverride10.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42.xml"/><Relationship Id="rId1" Type="http://schemas.openxmlformats.org/officeDocument/2006/relationships/themeOverride" Target="../theme/themeOverride11.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8.xml"/><Relationship Id="rId1" Type="http://schemas.openxmlformats.org/officeDocument/2006/relationships/themeOverride" Target="../theme/themeOverride12.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2.xml"/><Relationship Id="rId1" Type="http://schemas.openxmlformats.org/officeDocument/2006/relationships/themeOverride" Target="../theme/themeOverride1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6.xml"/><Relationship Id="rId1" Type="http://schemas.openxmlformats.org/officeDocument/2006/relationships/themeOverride" Target="../theme/themeOverride14.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70.xml"/><Relationship Id="rId1" Type="http://schemas.openxmlformats.org/officeDocument/2006/relationships/themeOverride" Target="../theme/themeOverride15.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17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97.xml"/><Relationship Id="rId1" Type="http://schemas.openxmlformats.org/officeDocument/2006/relationships/themeOverride" Target="../theme/themeOverride16.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99.xml"/><Relationship Id="rId1" Type="http://schemas.openxmlformats.org/officeDocument/2006/relationships/themeOverride" Target="../theme/themeOverride17.x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0.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4.xml"/><Relationship Id="rId1" Type="http://schemas.openxmlformats.org/officeDocument/2006/relationships/themeOverride" Target="../theme/themeOverride4.xml"/><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8.xml"/><Relationship Id="rId1" Type="http://schemas.openxmlformats.org/officeDocument/2006/relationships/themeOverride" Target="../theme/themeOverride5.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6.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0.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13.xml"/><Relationship Id="rId1" Type="http://schemas.openxmlformats.org/officeDocument/2006/relationships/themeOverride" Target="../theme/themeOverride9.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6689437" y="4303399"/>
            <a:ext cx="5273964" cy="707886"/>
          </a:xfrm>
          <a:prstGeom prst="rect">
            <a:avLst/>
          </a:prstGeom>
          <a:noFill/>
        </p:spPr>
        <p:txBody>
          <a:bodyPr wrap="square" rtlCol="0">
            <a:spAutoFit/>
          </a:bodyPr>
          <a:lstStyle/>
          <a:p>
            <a:pPr algn="r"/>
            <a:r>
              <a:rPr lang="en-US" sz="2000" dirty="0">
                <a:solidFill>
                  <a:schemeClr val="tx2">
                    <a:lumMod val="75000"/>
                  </a:schemeClr>
                </a:solidFill>
                <a:latin typeface="+mj-lt"/>
              </a:rPr>
              <a:t>June 15, 2020</a:t>
            </a:r>
          </a:p>
          <a:p>
            <a:pPr algn="r"/>
            <a:r>
              <a:rPr lang="en-US" sz="2000" dirty="0">
                <a:solidFill>
                  <a:schemeClr val="tx2">
                    <a:lumMod val="75000"/>
                  </a:schemeClr>
                </a:solidFill>
                <a:latin typeface="+mj-lt"/>
              </a:rPr>
              <a:t>Employment Services Advisory Committee</a:t>
            </a:r>
          </a:p>
        </p:txBody>
      </p:sp>
      <p:sp>
        <p:nvSpPr>
          <p:cNvPr id="2" name="Rectangle 1"/>
          <p:cNvSpPr/>
          <p:nvPr/>
        </p:nvSpPr>
        <p:spPr>
          <a:xfrm>
            <a:off x="-1419875" y="2613992"/>
            <a:ext cx="10116614" cy="1169551"/>
          </a:xfrm>
          <a:prstGeom prst="rect">
            <a:avLst/>
          </a:prstGeom>
        </p:spPr>
        <p:txBody>
          <a:bodyPr wrap="square">
            <a:spAutoFit/>
          </a:bodyPr>
          <a:lstStyle/>
          <a:p>
            <a:pPr algn="r"/>
            <a:r>
              <a:rPr lang="en-US" sz="3500" dirty="0">
                <a:latin typeface="+mj-lt"/>
                <a:ea typeface="+mj-ea"/>
                <a:cs typeface="+mj-cs"/>
              </a:rPr>
              <a:t>Washington’s Trust Fund and</a:t>
            </a:r>
          </a:p>
          <a:p>
            <a:pPr algn="r"/>
            <a:r>
              <a:rPr lang="en-US" sz="3500" dirty="0">
                <a:latin typeface="+mj-lt"/>
                <a:ea typeface="+mj-ea"/>
                <a:cs typeface="+mj-cs"/>
              </a:rPr>
              <a:t>State of the labor market</a:t>
            </a:r>
          </a:p>
        </p:txBody>
      </p:sp>
      <p:cxnSp>
        <p:nvCxnSpPr>
          <p:cNvPr id="4" name="Straight Connector 3"/>
          <p:cNvCxnSpPr/>
          <p:nvPr/>
        </p:nvCxnSpPr>
        <p:spPr>
          <a:xfrm>
            <a:off x="0" y="3259612"/>
            <a:ext cx="11598442"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86736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220BB-0D64-4712-BFF0-9E6E7B7DDB7B}"/>
              </a:ext>
            </a:extLst>
          </p:cNvPr>
          <p:cNvSpPr>
            <a:spLocks noGrp="1"/>
          </p:cNvSpPr>
          <p:nvPr>
            <p:ph type="title"/>
          </p:nvPr>
        </p:nvSpPr>
        <p:spPr/>
        <p:txBody>
          <a:bodyPr>
            <a:normAutofit/>
          </a:bodyPr>
          <a:lstStyle/>
          <a:p>
            <a:r>
              <a:rPr lang="en-US" dirty="0"/>
              <a:t>Washington’s Labor Market</a:t>
            </a:r>
          </a:p>
        </p:txBody>
      </p:sp>
      <p:sp>
        <p:nvSpPr>
          <p:cNvPr id="4" name="Slide Number Placeholder 3">
            <a:extLst>
              <a:ext uri="{FF2B5EF4-FFF2-40B4-BE49-F238E27FC236}">
                <a16:creationId xmlns:a16="http://schemas.microsoft.com/office/drawing/2014/main" id="{88EDA4CD-3ACF-45AA-B554-E5A7ECE99F87}"/>
              </a:ext>
            </a:extLst>
          </p:cNvPr>
          <p:cNvSpPr>
            <a:spLocks noGrp="1"/>
          </p:cNvSpPr>
          <p:nvPr>
            <p:ph type="sldNum" sz="quarter" idx="12"/>
          </p:nvPr>
        </p:nvSpPr>
        <p:spPr/>
        <p:txBody>
          <a:bodyPr/>
          <a:lstStyle/>
          <a:p>
            <a:fld id="{6D22F896-40B5-4ADD-8801-0D06FADFA095}" type="slidenum">
              <a:rPr lang="en-US" smtClean="0"/>
              <a:pPr/>
              <a:t>10</a:t>
            </a:fld>
            <a:endParaRPr lang="en-US" dirty="0"/>
          </a:p>
        </p:txBody>
      </p:sp>
      <p:sp>
        <p:nvSpPr>
          <p:cNvPr id="5" name="Rectangle 4">
            <a:extLst>
              <a:ext uri="{FF2B5EF4-FFF2-40B4-BE49-F238E27FC236}">
                <a16:creationId xmlns:a16="http://schemas.microsoft.com/office/drawing/2014/main" id="{EA870A20-8DC2-4168-86DA-6A85A24A4152}"/>
              </a:ext>
            </a:extLst>
          </p:cNvPr>
          <p:cNvSpPr/>
          <p:nvPr/>
        </p:nvSpPr>
        <p:spPr>
          <a:xfrm>
            <a:off x="811696" y="2266814"/>
            <a:ext cx="8312426" cy="2862322"/>
          </a:xfrm>
          <a:prstGeom prst="rect">
            <a:avLst/>
          </a:prstGeom>
        </p:spPr>
        <p:txBody>
          <a:bodyPr wrap="square">
            <a:spAutoFit/>
          </a:bodyPr>
          <a:lstStyle/>
          <a:p>
            <a:pPr marL="285750" indent="-285750">
              <a:buSzPct val="125000"/>
              <a:buFont typeface="Wingdings" panose="05000000000000000000" pitchFamily="2" charset="2"/>
              <a:buChar char="§"/>
            </a:pPr>
            <a:r>
              <a:rPr lang="en-US" sz="2000" dirty="0">
                <a:solidFill>
                  <a:schemeClr val="accent2"/>
                </a:solidFill>
              </a:rPr>
              <a:t>From February 2020 through April 2020 552,400 nonfarm jobs have been lost.</a:t>
            </a:r>
          </a:p>
          <a:p>
            <a:pPr>
              <a:buSzPct val="125000"/>
            </a:pPr>
            <a:endParaRPr lang="en-US" sz="2000" dirty="0">
              <a:solidFill>
                <a:schemeClr val="accent2"/>
              </a:solidFill>
            </a:endParaRPr>
          </a:p>
          <a:p>
            <a:pPr marL="285750" indent="-285750">
              <a:buSzPct val="125000"/>
              <a:buFont typeface="Wingdings" panose="05000000000000000000" pitchFamily="2" charset="2"/>
              <a:buChar char="§"/>
            </a:pPr>
            <a:r>
              <a:rPr lang="en-US" sz="2000" dirty="0">
                <a:solidFill>
                  <a:schemeClr val="accent2"/>
                </a:solidFill>
              </a:rPr>
              <a:t>Leisure and Hospitality sector has lost the most jobs since February </a:t>
            </a:r>
          </a:p>
          <a:p>
            <a:pPr>
              <a:buSzPct val="125000"/>
            </a:pPr>
            <a:r>
              <a:rPr lang="en-US" sz="2000" dirty="0">
                <a:solidFill>
                  <a:schemeClr val="accent2"/>
                </a:solidFill>
              </a:rPr>
              <a:t>     (-196,400).</a:t>
            </a:r>
          </a:p>
          <a:p>
            <a:pPr>
              <a:buSzPct val="125000"/>
            </a:pPr>
            <a:endParaRPr lang="en-US" sz="2000" dirty="0">
              <a:solidFill>
                <a:schemeClr val="accent2"/>
              </a:solidFill>
            </a:endParaRPr>
          </a:p>
          <a:p>
            <a:pPr marL="285750" indent="-285750">
              <a:buSzPct val="125000"/>
              <a:buFont typeface="Wingdings" panose="05000000000000000000" pitchFamily="2" charset="2"/>
              <a:buChar char="§"/>
            </a:pPr>
            <a:r>
              <a:rPr lang="en-US" sz="2000" dirty="0">
                <a:solidFill>
                  <a:schemeClr val="accent2"/>
                </a:solidFill>
              </a:rPr>
              <a:t>Divergent unemployment trends across the state.</a:t>
            </a:r>
          </a:p>
          <a:p>
            <a:pPr>
              <a:buSzPct val="125000"/>
            </a:pPr>
            <a:endParaRPr lang="en-US" sz="2000" dirty="0">
              <a:solidFill>
                <a:schemeClr val="accent2"/>
              </a:solidFill>
            </a:endParaRPr>
          </a:p>
          <a:p>
            <a:pPr marL="285750" indent="-285750">
              <a:buSzPct val="125000"/>
              <a:buFont typeface="Wingdings" panose="05000000000000000000" pitchFamily="2" charset="2"/>
              <a:buChar char="§"/>
            </a:pPr>
            <a:r>
              <a:rPr lang="en-US" sz="2000" dirty="0">
                <a:solidFill>
                  <a:schemeClr val="accent2"/>
                </a:solidFill>
              </a:rPr>
              <a:t>Washington Unemployment rate tracking higher than the U.S.</a:t>
            </a:r>
          </a:p>
        </p:txBody>
      </p:sp>
    </p:spTree>
    <p:extLst>
      <p:ext uri="{BB962C8B-B14F-4D97-AF65-F5344CB8AC3E}">
        <p14:creationId xmlns:p14="http://schemas.microsoft.com/office/powerpoint/2010/main" val="18231293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312" y="592853"/>
            <a:ext cx="9622134" cy="1117932"/>
          </a:xfrm>
        </p:spPr>
        <p:txBody>
          <a:bodyPr>
            <a:normAutofit/>
          </a:bodyPr>
          <a:lstStyle/>
          <a:p>
            <a:r>
              <a:rPr lang="en-US" sz="4000" b="1" dirty="0"/>
              <a:t>Nonfarm employment in Washington</a:t>
            </a:r>
            <a:endParaRPr lang="en-US" sz="3100" b="1" dirty="0">
              <a:solidFill>
                <a:srgbClr val="003A3F"/>
              </a:solidFill>
            </a:endParaRP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181079748"/>
              </p:ext>
            </p:extLst>
          </p:nvPr>
        </p:nvGraphicFramePr>
        <p:xfrm>
          <a:off x="205868" y="1835068"/>
          <a:ext cx="10324804" cy="4876180"/>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p:cNvSpPr/>
          <p:nvPr/>
        </p:nvSpPr>
        <p:spPr>
          <a:xfrm>
            <a:off x="2701331" y="6474156"/>
            <a:ext cx="7829341" cy="253916"/>
          </a:xfrm>
          <a:prstGeom prst="rect">
            <a:avLst/>
          </a:prstGeom>
        </p:spPr>
        <p:txBody>
          <a:bodyPr wrap="square">
            <a:spAutoFit/>
          </a:bodyPr>
          <a:lstStyle/>
          <a:p>
            <a:r>
              <a:rPr lang="en-US" sz="1050" i="1" dirty="0">
                <a:solidFill>
                  <a:schemeClr val="bg1">
                    <a:lumMod val="50000"/>
                  </a:schemeClr>
                </a:solidFill>
              </a:rPr>
              <a:t>Source: Employment Security Department/WITS, U.S. Bureau of Labor Statistics, Current Employment Statistics, Seasonally Adjusted</a:t>
            </a:r>
          </a:p>
        </p:txBody>
      </p:sp>
    </p:spTree>
    <p:extLst>
      <p:ext uri="{BB962C8B-B14F-4D97-AF65-F5344CB8AC3E}">
        <p14:creationId xmlns:p14="http://schemas.microsoft.com/office/powerpoint/2010/main" val="37528459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92469" y="0"/>
            <a:ext cx="8229600" cy="1447800"/>
          </a:xfrm>
          <a:prstGeom prst="rect">
            <a:avLst/>
          </a:prstGeom>
        </p:spPr>
        <p:txBody>
          <a:bodyPr anchor="ctr">
            <a:normAutofit/>
          </a:bodyPr>
          <a:lstStyle/>
          <a:p>
            <a:pPr algn="ctr"/>
            <a:r>
              <a:rPr lang="en-US" sz="3200" b="1" dirty="0">
                <a:solidFill>
                  <a:srgbClr val="003A3F"/>
                </a:solidFill>
              </a:rPr>
              <a:t>Employment rates</a:t>
            </a:r>
          </a:p>
        </p:txBody>
      </p:sp>
      <p:sp>
        <p:nvSpPr>
          <p:cNvPr id="5" name="TextBox 4"/>
          <p:cNvSpPr txBox="1"/>
          <p:nvPr/>
        </p:nvSpPr>
        <p:spPr>
          <a:xfrm>
            <a:off x="2143380" y="1117153"/>
            <a:ext cx="8229600" cy="836126"/>
          </a:xfrm>
          <a:prstGeom prst="rect">
            <a:avLst/>
          </a:prstGeom>
          <a:noFill/>
        </p:spPr>
        <p:txBody>
          <a:bodyPr wrap="square" rtlCol="0">
            <a:spAutoFit/>
          </a:bodyPr>
          <a:lstStyle/>
          <a:p>
            <a:pPr algn="ctr">
              <a:lnSpc>
                <a:spcPts val="2900"/>
              </a:lnSpc>
              <a:spcAft>
                <a:spcPts val="400"/>
              </a:spcAft>
            </a:pPr>
            <a:r>
              <a:rPr lang="en-US" sz="2800" b="1" dirty="0">
                <a:solidFill>
                  <a:srgbClr val="CC6600"/>
                </a:solidFill>
                <a:latin typeface="+mj-lt"/>
                <a:ea typeface="+mj-ea"/>
                <a:cs typeface="+mj-cs"/>
              </a:rPr>
              <a:t>Employment rates for both the nation and Washington dropped below 60 percent</a:t>
            </a:r>
          </a:p>
        </p:txBody>
      </p:sp>
      <p:sp>
        <p:nvSpPr>
          <p:cNvPr id="11" name="Rectangle 10"/>
          <p:cNvSpPr/>
          <p:nvPr/>
        </p:nvSpPr>
        <p:spPr>
          <a:xfrm>
            <a:off x="2590800" y="6290102"/>
            <a:ext cx="5715000" cy="415498"/>
          </a:xfrm>
          <a:prstGeom prst="rect">
            <a:avLst/>
          </a:prstGeom>
        </p:spPr>
        <p:txBody>
          <a:bodyPr wrap="square">
            <a:spAutoFit/>
          </a:bodyPr>
          <a:lstStyle/>
          <a:p>
            <a:r>
              <a:rPr lang="en-US" sz="1050" i="1" dirty="0">
                <a:solidFill>
                  <a:schemeClr val="bg1"/>
                </a:solidFill>
              </a:rPr>
              <a:t>Source: Employment Security Department/LMPA; U.S. Bureau of Labor Statistics, Local Area Unemployment Statistics – Seasonally Adjusted. U.S. recessions are shaded in gray.</a:t>
            </a:r>
          </a:p>
        </p:txBody>
      </p:sp>
      <p:graphicFrame>
        <p:nvGraphicFramePr>
          <p:cNvPr id="7" name="Chart 6">
            <a:extLst>
              <a:ext uri="{FF2B5EF4-FFF2-40B4-BE49-F238E27FC236}">
                <a16:creationId xmlns:a16="http://schemas.microsoft.com/office/drawing/2014/main" id="{00000000-0008-0000-0B00-000006000000}"/>
              </a:ext>
            </a:extLst>
          </p:cNvPr>
          <p:cNvGraphicFramePr>
            <a:graphicFrameLocks/>
          </p:cNvGraphicFramePr>
          <p:nvPr>
            <p:extLst>
              <p:ext uri="{D42A27DB-BD31-4B8C-83A1-F6EECF244321}">
                <p14:modId xmlns:p14="http://schemas.microsoft.com/office/powerpoint/2010/main" val="3642812181"/>
              </p:ext>
            </p:extLst>
          </p:nvPr>
        </p:nvGraphicFramePr>
        <p:xfrm>
          <a:off x="1357312" y="1953278"/>
          <a:ext cx="9205585" cy="43368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7028876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84933" y="572756"/>
            <a:ext cx="9622134" cy="1117932"/>
          </a:xfrm>
        </p:spPr>
        <p:txBody>
          <a:bodyPr>
            <a:normAutofit/>
          </a:bodyPr>
          <a:lstStyle/>
          <a:p>
            <a:pPr algn="ctr"/>
            <a:r>
              <a:rPr lang="en-US" sz="2800" b="1" dirty="0"/>
              <a:t>Current Employment Statistics </a:t>
            </a:r>
            <a:br>
              <a:rPr lang="en-US" sz="2800" b="1" dirty="0"/>
            </a:br>
            <a:r>
              <a:rPr lang="en-US" sz="2800" b="1" dirty="0"/>
              <a:t>Year over year employment change by industry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29034955"/>
              </p:ext>
            </p:extLst>
          </p:nvPr>
        </p:nvGraphicFramePr>
        <p:xfrm>
          <a:off x="585952" y="2129625"/>
          <a:ext cx="10515600" cy="4344531"/>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2701331" y="6474156"/>
            <a:ext cx="7829341" cy="253916"/>
          </a:xfrm>
          <a:prstGeom prst="rect">
            <a:avLst/>
          </a:prstGeom>
        </p:spPr>
        <p:txBody>
          <a:bodyPr wrap="square">
            <a:spAutoFit/>
          </a:bodyPr>
          <a:lstStyle/>
          <a:p>
            <a:r>
              <a:rPr lang="en-US" sz="1050" i="1" dirty="0">
                <a:solidFill>
                  <a:schemeClr val="bg1"/>
                </a:solidFill>
              </a:rPr>
              <a:t>Source: Employment Security Department/WITS, U.S. Bureau of Labor Statistics, Current Employment Statistics, Seasonally Adjusted</a:t>
            </a:r>
          </a:p>
        </p:txBody>
      </p:sp>
    </p:spTree>
    <p:extLst>
      <p:ext uri="{BB962C8B-B14F-4D97-AF65-F5344CB8AC3E}">
        <p14:creationId xmlns:p14="http://schemas.microsoft.com/office/powerpoint/2010/main" val="11559817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510AB-1CA1-4883-8973-62201B92BAE4}"/>
              </a:ext>
            </a:extLst>
          </p:cNvPr>
          <p:cNvSpPr>
            <a:spLocks noGrp="1"/>
          </p:cNvSpPr>
          <p:nvPr>
            <p:ph type="title"/>
          </p:nvPr>
        </p:nvSpPr>
        <p:spPr/>
        <p:txBody>
          <a:bodyPr>
            <a:normAutofit/>
          </a:bodyPr>
          <a:lstStyle/>
          <a:p>
            <a:r>
              <a:rPr lang="en-US" sz="3200" b="1" dirty="0"/>
              <a:t>Washington state agricultural reporting areas</a:t>
            </a:r>
          </a:p>
        </p:txBody>
      </p:sp>
      <p:pic>
        <p:nvPicPr>
          <p:cNvPr id="4" name="Content Placeholder 4" descr="\\esd1floly\teams\2213LMPAProgramEvaluationResearchAnalysis\Ag - Annual report\2017 Ag report\2016-Ag-Rptg-Area-Map_WorkSource-Ofcs_W.png">
            <a:extLst>
              <a:ext uri="{FF2B5EF4-FFF2-40B4-BE49-F238E27FC236}">
                <a16:creationId xmlns:a16="http://schemas.microsoft.com/office/drawing/2014/main" id="{20BC92B5-B3DB-4E34-ACD2-6A2E44EC7F9D}"/>
              </a:ext>
            </a:extLst>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404080" y="2246596"/>
            <a:ext cx="8648083" cy="4013758"/>
          </a:xfrm>
          <a:prstGeom prst="rect">
            <a:avLst/>
          </a:prstGeom>
          <a:noFill/>
          <a:ln>
            <a:noFill/>
          </a:ln>
        </p:spPr>
      </p:pic>
    </p:spTree>
    <p:extLst>
      <p:ext uri="{BB962C8B-B14F-4D97-AF65-F5344CB8AC3E}">
        <p14:creationId xmlns:p14="http://schemas.microsoft.com/office/powerpoint/2010/main" val="37812895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Agricultural employment in Washington state and reporting areas</a:t>
            </a:r>
          </a:p>
        </p:txBody>
      </p:sp>
      <p:graphicFrame>
        <p:nvGraphicFramePr>
          <p:cNvPr id="11" name="Content Placeholder 8">
            <a:extLst>
              <a:ext uri="{FF2B5EF4-FFF2-40B4-BE49-F238E27FC236}">
                <a16:creationId xmlns:a16="http://schemas.microsoft.com/office/drawing/2014/main" id="{103AC8D7-840D-4D3E-AEB3-40A3B9873453}"/>
              </a:ext>
            </a:extLst>
          </p:cNvPr>
          <p:cNvGraphicFramePr>
            <a:graphicFrameLocks noGrp="1"/>
          </p:cNvGraphicFramePr>
          <p:nvPr>
            <p:ph idx="1"/>
            <p:extLst>
              <p:ext uri="{D42A27DB-BD31-4B8C-83A1-F6EECF244321}">
                <p14:modId xmlns:p14="http://schemas.microsoft.com/office/powerpoint/2010/main" val="3544355453"/>
              </p:ext>
            </p:extLst>
          </p:nvPr>
        </p:nvGraphicFramePr>
        <p:xfrm>
          <a:off x="334082" y="1912863"/>
          <a:ext cx="10864519" cy="457200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fld id="{6D22F896-40B5-4ADD-8801-0D06FADFA095}" type="slidenum">
              <a:rPr lang="en-US" smtClean="0"/>
              <a:pPr/>
              <a:t>15</a:t>
            </a:fld>
            <a:endParaRPr lang="en-US" dirty="0"/>
          </a:p>
        </p:txBody>
      </p:sp>
      <p:sp>
        <p:nvSpPr>
          <p:cNvPr id="10" name="Text Placeholder 2"/>
          <p:cNvSpPr txBox="1">
            <a:spLocks/>
          </p:cNvSpPr>
          <p:nvPr/>
        </p:nvSpPr>
        <p:spPr>
          <a:xfrm>
            <a:off x="544289" y="6414930"/>
            <a:ext cx="6850741" cy="31931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Clr>
                <a:srgbClr val="CC6600"/>
              </a:buClr>
              <a:buNone/>
            </a:pPr>
            <a:r>
              <a:rPr lang="en-US" sz="1100" b="0" dirty="0">
                <a:solidFill>
                  <a:schemeClr val="bg1"/>
                </a:solidFill>
                <a:cs typeface="Arial" panose="020B0604020202020204" pitchFamily="34" charset="0"/>
              </a:rPr>
              <a:t>Source: Employment Security Department/LMEA; U.S. Bureau of Labor Statistics, QCEW</a:t>
            </a:r>
          </a:p>
          <a:p>
            <a:endParaRPr lang="en-US" sz="2400" b="0" dirty="0"/>
          </a:p>
          <a:p>
            <a:endParaRPr lang="en-US" b="0" kern="0" dirty="0"/>
          </a:p>
        </p:txBody>
      </p:sp>
    </p:spTree>
    <p:extLst>
      <p:ext uri="{BB962C8B-B14F-4D97-AF65-F5344CB8AC3E}">
        <p14:creationId xmlns:p14="http://schemas.microsoft.com/office/powerpoint/2010/main" val="17957060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0256-DC9F-440D-B0EB-A5B998D65877}"/>
              </a:ext>
            </a:extLst>
          </p:cNvPr>
          <p:cNvSpPr>
            <a:spLocks noGrp="1"/>
          </p:cNvSpPr>
          <p:nvPr>
            <p:ph type="title"/>
          </p:nvPr>
        </p:nvSpPr>
        <p:spPr/>
        <p:txBody>
          <a:bodyPr/>
          <a:lstStyle/>
          <a:p>
            <a:r>
              <a:rPr lang="en-US" dirty="0"/>
              <a:t>Agricultural industry employment in Washington state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72624839"/>
              </p:ext>
            </p:extLst>
          </p:nvPr>
        </p:nvGraphicFramePr>
        <p:xfrm>
          <a:off x="680320" y="2068830"/>
          <a:ext cx="9890545" cy="4000374"/>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a:extLst>
              <a:ext uri="{FF2B5EF4-FFF2-40B4-BE49-F238E27FC236}">
                <a16:creationId xmlns:a16="http://schemas.microsoft.com/office/drawing/2014/main" id="{11CD56E5-6DC1-4027-A982-60C4C5DCD468}"/>
              </a:ext>
            </a:extLst>
          </p:cNvPr>
          <p:cNvSpPr>
            <a:spLocks noGrp="1"/>
          </p:cNvSpPr>
          <p:nvPr>
            <p:ph type="sldNum" sz="quarter" idx="12"/>
          </p:nvPr>
        </p:nvSpPr>
        <p:spPr/>
        <p:txBody>
          <a:bodyPr/>
          <a:lstStyle/>
          <a:p>
            <a:fld id="{6D22F896-40B5-4ADD-8801-0D06FADFA095}" type="slidenum">
              <a:rPr lang="en-US" smtClean="0"/>
              <a:pPr/>
              <a:t>16</a:t>
            </a:fld>
            <a:endParaRPr lang="en-US" dirty="0"/>
          </a:p>
        </p:txBody>
      </p:sp>
      <p:sp>
        <p:nvSpPr>
          <p:cNvPr id="9" name="Text Placeholder 2"/>
          <p:cNvSpPr txBox="1">
            <a:spLocks/>
          </p:cNvSpPr>
          <p:nvPr/>
        </p:nvSpPr>
        <p:spPr>
          <a:xfrm>
            <a:off x="544289" y="6414930"/>
            <a:ext cx="6850741" cy="31931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eaLnBrk="1" hangingPunct="1">
              <a:buClr>
                <a:srgbClr val="CC6600"/>
              </a:buClr>
              <a:buNone/>
            </a:pPr>
            <a:r>
              <a:rPr lang="en-US" sz="1100" dirty="0">
                <a:solidFill>
                  <a:schemeClr val="bg1"/>
                </a:solidFill>
                <a:ea typeface="+mn-ea"/>
                <a:cs typeface="+mn-cs"/>
              </a:rPr>
              <a:t>Source: Employment Security Department/LMEA; U.S. Bureau of Labor Statistics, QCEW</a:t>
            </a:r>
          </a:p>
          <a:p>
            <a:endParaRPr lang="en-US" sz="2400" b="0" dirty="0"/>
          </a:p>
          <a:p>
            <a:endParaRPr lang="en-US" b="0" kern="0" dirty="0"/>
          </a:p>
        </p:txBody>
      </p:sp>
    </p:spTree>
    <p:extLst>
      <p:ext uri="{BB962C8B-B14F-4D97-AF65-F5344CB8AC3E}">
        <p14:creationId xmlns:p14="http://schemas.microsoft.com/office/powerpoint/2010/main" val="39825183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0256-DC9F-440D-B0EB-A5B998D65877}"/>
              </a:ext>
            </a:extLst>
          </p:cNvPr>
          <p:cNvSpPr>
            <a:spLocks noGrp="1"/>
          </p:cNvSpPr>
          <p:nvPr>
            <p:ph type="title"/>
          </p:nvPr>
        </p:nvSpPr>
        <p:spPr>
          <a:xfrm>
            <a:off x="2692001" y="759250"/>
            <a:ext cx="5046109" cy="1080938"/>
          </a:xfrm>
        </p:spPr>
        <p:txBody>
          <a:bodyPr/>
          <a:lstStyle/>
          <a:p>
            <a:r>
              <a:rPr lang="en-US" dirty="0"/>
              <a:t>Unemployment rates</a:t>
            </a:r>
          </a:p>
        </p:txBody>
      </p:sp>
      <p:sp>
        <p:nvSpPr>
          <p:cNvPr id="4" name="Slide Number Placeholder 3">
            <a:extLst>
              <a:ext uri="{FF2B5EF4-FFF2-40B4-BE49-F238E27FC236}">
                <a16:creationId xmlns:a16="http://schemas.microsoft.com/office/drawing/2014/main" id="{11CD56E5-6DC1-4027-A982-60C4C5DCD468}"/>
              </a:ext>
            </a:extLst>
          </p:cNvPr>
          <p:cNvSpPr>
            <a:spLocks noGrp="1"/>
          </p:cNvSpPr>
          <p:nvPr>
            <p:ph type="sldNum" sz="quarter" idx="12"/>
          </p:nvPr>
        </p:nvSpPr>
        <p:spPr/>
        <p:txBody>
          <a:bodyPr/>
          <a:lstStyle/>
          <a:p>
            <a:fld id="{6D22F896-40B5-4ADD-8801-0D06FADFA095}" type="slidenum">
              <a:rPr lang="en-US" smtClean="0"/>
              <a:pPr/>
              <a:t>17</a:t>
            </a:fld>
            <a:endParaRPr lang="en-US" dirty="0"/>
          </a:p>
        </p:txBody>
      </p:sp>
      <p:sp>
        <p:nvSpPr>
          <p:cNvPr id="9" name="Text Placeholder 2"/>
          <p:cNvSpPr txBox="1">
            <a:spLocks/>
          </p:cNvSpPr>
          <p:nvPr/>
        </p:nvSpPr>
        <p:spPr>
          <a:xfrm>
            <a:off x="544289" y="6414930"/>
            <a:ext cx="6850741" cy="31931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eaLnBrk="1" hangingPunct="1">
              <a:buClr>
                <a:srgbClr val="CC6600"/>
              </a:buClr>
              <a:buNone/>
            </a:pPr>
            <a:r>
              <a:rPr lang="en-US" sz="1100" dirty="0">
                <a:solidFill>
                  <a:schemeClr val="bg1"/>
                </a:solidFill>
                <a:ea typeface="+mn-ea"/>
                <a:cs typeface="+mn-cs"/>
              </a:rPr>
              <a:t>Source: Employment Security Department/LMEA; U.S. Bureau of Labor Statistics, QCEW</a:t>
            </a:r>
          </a:p>
          <a:p>
            <a:endParaRPr lang="en-US" sz="2400" b="0" dirty="0"/>
          </a:p>
          <a:p>
            <a:endParaRPr lang="en-US" b="0" kern="0" dirty="0"/>
          </a:p>
        </p:txBody>
      </p:sp>
      <p:graphicFrame>
        <p:nvGraphicFramePr>
          <p:cNvPr id="7" name="Chart 6">
            <a:extLst>
              <a:ext uri="{FF2B5EF4-FFF2-40B4-BE49-F238E27FC236}">
                <a16:creationId xmlns:a16="http://schemas.microsoft.com/office/drawing/2014/main" id="{F623FBB3-E251-4974-A192-BC82D3D8CD57}"/>
              </a:ext>
            </a:extLst>
          </p:cNvPr>
          <p:cNvGraphicFramePr/>
          <p:nvPr>
            <p:extLst>
              <p:ext uri="{D42A27DB-BD31-4B8C-83A1-F6EECF244321}">
                <p14:modId xmlns:p14="http://schemas.microsoft.com/office/powerpoint/2010/main" val="3343637755"/>
              </p:ext>
            </p:extLst>
          </p:nvPr>
        </p:nvGraphicFramePr>
        <p:xfrm>
          <a:off x="407809" y="2004060"/>
          <a:ext cx="10158883" cy="4282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25985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2566" y="145156"/>
            <a:ext cx="8896944" cy="1035800"/>
          </a:xfrm>
        </p:spPr>
        <p:txBody>
          <a:bodyPr>
            <a:normAutofit/>
          </a:bodyPr>
          <a:lstStyle/>
          <a:p>
            <a:r>
              <a:rPr lang="en-US" sz="4000" b="1" dirty="0">
                <a:solidFill>
                  <a:srgbClr val="A24600"/>
                </a:solidFill>
              </a:rPr>
              <a:t>Unemployment around the state</a:t>
            </a:r>
            <a:endParaRPr lang="en-US" sz="3400" b="1" dirty="0">
              <a:solidFill>
                <a:srgbClr val="003A3F"/>
              </a:solidFill>
            </a:endParaRPr>
          </a:p>
        </p:txBody>
      </p:sp>
      <p:sp>
        <p:nvSpPr>
          <p:cNvPr id="5" name="TextBox 4"/>
          <p:cNvSpPr txBox="1"/>
          <p:nvPr/>
        </p:nvSpPr>
        <p:spPr>
          <a:xfrm>
            <a:off x="1533246" y="6492240"/>
            <a:ext cx="6668813" cy="253916"/>
          </a:xfrm>
          <a:prstGeom prst="rect">
            <a:avLst/>
          </a:prstGeom>
          <a:noFill/>
        </p:spPr>
        <p:txBody>
          <a:bodyPr wrap="none" rtlCol="0">
            <a:spAutoFit/>
          </a:bodyPr>
          <a:lstStyle/>
          <a:p>
            <a:r>
              <a:rPr lang="en-US" sz="1050" i="1" dirty="0"/>
              <a:t>Source: Employment Security Department/LMPA; U.S. Bureau of Labor Statistics, LAUS not seasonally adjusted.</a:t>
            </a:r>
          </a:p>
        </p:txBody>
      </p:sp>
      <p:pic>
        <p:nvPicPr>
          <p:cNvPr id="4" name="Picture 3" descr="A close up of a map&#10;&#10;Description automatically generated">
            <a:extLst>
              <a:ext uri="{FF2B5EF4-FFF2-40B4-BE49-F238E27FC236}">
                <a16:creationId xmlns:a16="http://schemas.microsoft.com/office/drawing/2014/main" id="{3C368DED-8546-4C6E-B436-A71362DB12DF}"/>
              </a:ext>
            </a:extLst>
          </p:cNvPr>
          <p:cNvPicPr>
            <a:picLocks noChangeAspect="1"/>
          </p:cNvPicPr>
          <p:nvPr/>
        </p:nvPicPr>
        <p:blipFill>
          <a:blip r:embed="rId4"/>
          <a:stretch>
            <a:fillRect/>
          </a:stretch>
        </p:blipFill>
        <p:spPr>
          <a:xfrm>
            <a:off x="1082566" y="1240221"/>
            <a:ext cx="8366234" cy="4881314"/>
          </a:xfrm>
          <a:prstGeom prst="rect">
            <a:avLst/>
          </a:prstGeom>
        </p:spPr>
      </p:pic>
    </p:spTree>
    <p:extLst>
      <p:ext uri="{BB962C8B-B14F-4D97-AF65-F5344CB8AC3E}">
        <p14:creationId xmlns:p14="http://schemas.microsoft.com/office/powerpoint/2010/main" val="1940575726"/>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Beyond the unemployment rate</a:t>
            </a:r>
            <a:br>
              <a:rPr lang="en-US" dirty="0"/>
            </a:br>
            <a:r>
              <a:rPr lang="en-US" sz="3100" b="1" dirty="0">
                <a:solidFill>
                  <a:srgbClr val="003A3F"/>
                </a:solidFill>
              </a:rPr>
              <a:t>Alternative measures of labor underutilization</a:t>
            </a:r>
            <a:endParaRPr lang="en-US" sz="3100" dirty="0"/>
          </a:p>
        </p:txBody>
      </p:sp>
      <p:sp>
        <p:nvSpPr>
          <p:cNvPr id="10" name="TextBox 9"/>
          <p:cNvSpPr txBox="1"/>
          <p:nvPr/>
        </p:nvSpPr>
        <p:spPr>
          <a:xfrm>
            <a:off x="1533246" y="6492240"/>
            <a:ext cx="10113666" cy="253916"/>
          </a:xfrm>
          <a:prstGeom prst="rect">
            <a:avLst/>
          </a:prstGeom>
          <a:noFill/>
        </p:spPr>
        <p:txBody>
          <a:bodyPr wrap="none" rtlCol="0">
            <a:spAutoFit/>
          </a:bodyPr>
          <a:lstStyle/>
          <a:p>
            <a:r>
              <a:rPr lang="en-US" sz="1050" i="1" dirty="0"/>
              <a:t>Source: Employment Security Department/LMPA; U.S. Bureau of Labor Statistics, Alternative measures of labor underutilization by state, 2018 and 2019 annual averages.</a:t>
            </a:r>
          </a:p>
        </p:txBody>
      </p:sp>
      <p:pic>
        <p:nvPicPr>
          <p:cNvPr id="5" name="Picture 4">
            <a:extLst>
              <a:ext uri="{FF2B5EF4-FFF2-40B4-BE49-F238E27FC236}">
                <a16:creationId xmlns:a16="http://schemas.microsoft.com/office/drawing/2014/main" id="{56626457-B185-4461-A7BA-2D65ED52B033}"/>
              </a:ext>
            </a:extLst>
          </p:cNvPr>
          <p:cNvPicPr>
            <a:picLocks noChangeAspect="1"/>
          </p:cNvPicPr>
          <p:nvPr/>
        </p:nvPicPr>
        <p:blipFill>
          <a:blip r:embed="rId4"/>
          <a:stretch>
            <a:fillRect/>
          </a:stretch>
        </p:blipFill>
        <p:spPr>
          <a:xfrm>
            <a:off x="180516" y="2136913"/>
            <a:ext cx="10113666" cy="4609243"/>
          </a:xfrm>
          <a:prstGeom prst="rect">
            <a:avLst/>
          </a:prstGeom>
        </p:spPr>
      </p:pic>
    </p:spTree>
    <p:extLst>
      <p:ext uri="{BB962C8B-B14F-4D97-AF65-F5344CB8AC3E}">
        <p14:creationId xmlns:p14="http://schemas.microsoft.com/office/powerpoint/2010/main" val="29215930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B5320-D9E4-413B-9560-716AC92492DE}"/>
              </a:ext>
            </a:extLst>
          </p:cNvPr>
          <p:cNvSpPr>
            <a:spLocks noGrp="1"/>
          </p:cNvSpPr>
          <p:nvPr>
            <p:ph type="title"/>
          </p:nvPr>
        </p:nvSpPr>
        <p:spPr/>
        <p:txBody>
          <a:bodyPr/>
          <a:lstStyle/>
          <a:p>
            <a:r>
              <a:rPr lang="en-US" dirty="0"/>
              <a:t>Overview</a:t>
            </a:r>
          </a:p>
        </p:txBody>
      </p:sp>
      <p:sp>
        <p:nvSpPr>
          <p:cNvPr id="5" name="Content Placeholder 2">
            <a:extLst>
              <a:ext uri="{FF2B5EF4-FFF2-40B4-BE49-F238E27FC236}">
                <a16:creationId xmlns:a16="http://schemas.microsoft.com/office/drawing/2014/main" id="{EBBC6C5E-5F81-4784-BC53-21AB80660A2A}"/>
              </a:ext>
            </a:extLst>
          </p:cNvPr>
          <p:cNvSpPr>
            <a:spLocks noGrp="1"/>
          </p:cNvSpPr>
          <p:nvPr>
            <p:ph idx="1"/>
          </p:nvPr>
        </p:nvSpPr>
        <p:spPr>
          <a:xfrm>
            <a:off x="680321" y="2336873"/>
            <a:ext cx="9613861" cy="3599316"/>
          </a:xfrm>
        </p:spPr>
        <p:txBody>
          <a:bodyPr>
            <a:normAutofit/>
          </a:bodyPr>
          <a:lstStyle/>
          <a:p>
            <a:r>
              <a:rPr lang="en-US" sz="2800" dirty="0"/>
              <a:t>Breakout of Federal and State Benefits </a:t>
            </a:r>
          </a:p>
          <a:p>
            <a:r>
              <a:rPr lang="en-US" sz="2800" dirty="0"/>
              <a:t>Unemployment Insurance (UI) Trust Fund Update</a:t>
            </a:r>
          </a:p>
          <a:p>
            <a:r>
              <a:rPr lang="en-US" sz="2800" dirty="0"/>
              <a:t>Unemployment Tax Rate Calculation Overview</a:t>
            </a:r>
          </a:p>
          <a:p>
            <a:r>
              <a:rPr lang="en-US" sz="2800" dirty="0"/>
              <a:t>State of the Labor Market</a:t>
            </a:r>
          </a:p>
        </p:txBody>
      </p:sp>
      <p:sp>
        <p:nvSpPr>
          <p:cNvPr id="4" name="Slide Number Placeholder 3">
            <a:extLst>
              <a:ext uri="{FF2B5EF4-FFF2-40B4-BE49-F238E27FC236}">
                <a16:creationId xmlns:a16="http://schemas.microsoft.com/office/drawing/2014/main" id="{DC6B1CD6-8D38-4509-B376-9940C65C7FC5}"/>
              </a:ext>
            </a:extLst>
          </p:cNvPr>
          <p:cNvSpPr>
            <a:spLocks noGrp="1"/>
          </p:cNvSpPr>
          <p:nvPr>
            <p:ph type="sldNum" sz="quarter" idx="12"/>
          </p:nvPr>
        </p:nvSpPr>
        <p:spPr/>
        <p:txBody>
          <a:bodyPr/>
          <a:lstStyle/>
          <a:p>
            <a:fld id="{6D22F896-40B5-4ADD-8801-0D06FADFA095}" type="slidenum">
              <a:rPr lang="en-US" smtClean="0"/>
              <a:pPr/>
              <a:t>2</a:t>
            </a:fld>
            <a:endParaRPr lang="en-US" dirty="0"/>
          </a:p>
        </p:txBody>
      </p:sp>
    </p:spTree>
    <p:extLst>
      <p:ext uri="{BB962C8B-B14F-4D97-AF65-F5344CB8AC3E}">
        <p14:creationId xmlns:p14="http://schemas.microsoft.com/office/powerpoint/2010/main" val="14966560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B5320-D9E4-413B-9560-716AC92492DE}"/>
              </a:ext>
            </a:extLst>
          </p:cNvPr>
          <p:cNvSpPr>
            <a:spLocks noGrp="1"/>
          </p:cNvSpPr>
          <p:nvPr>
            <p:ph type="title"/>
          </p:nvPr>
        </p:nvSpPr>
        <p:spPr/>
        <p:txBody>
          <a:bodyPr/>
          <a:lstStyle/>
          <a:p>
            <a:r>
              <a:rPr lang="en-US" dirty="0"/>
              <a:t>Unemployment Benefits During Crisis</a:t>
            </a:r>
          </a:p>
        </p:txBody>
      </p:sp>
      <p:sp>
        <p:nvSpPr>
          <p:cNvPr id="5" name="Content Placeholder 2">
            <a:extLst>
              <a:ext uri="{FF2B5EF4-FFF2-40B4-BE49-F238E27FC236}">
                <a16:creationId xmlns:a16="http://schemas.microsoft.com/office/drawing/2014/main" id="{EBBC6C5E-5F81-4784-BC53-21AB80660A2A}"/>
              </a:ext>
            </a:extLst>
          </p:cNvPr>
          <p:cNvSpPr>
            <a:spLocks noGrp="1"/>
          </p:cNvSpPr>
          <p:nvPr>
            <p:ph idx="1"/>
          </p:nvPr>
        </p:nvSpPr>
        <p:spPr>
          <a:xfrm>
            <a:off x="561051" y="2204266"/>
            <a:ext cx="9613861" cy="3997751"/>
          </a:xfrm>
        </p:spPr>
        <p:txBody>
          <a:bodyPr>
            <a:normAutofit/>
          </a:bodyPr>
          <a:lstStyle/>
          <a:p>
            <a:r>
              <a:rPr lang="en-US" sz="2400" dirty="0"/>
              <a:t>State funded</a:t>
            </a:r>
          </a:p>
          <a:p>
            <a:pPr lvl="1">
              <a:buFont typeface="Wingdings" panose="05000000000000000000" pitchFamily="2" charset="2"/>
              <a:buChar char="§"/>
            </a:pPr>
            <a:r>
              <a:rPr lang="en-US" sz="2000" dirty="0"/>
              <a:t>Unemployment Insurance</a:t>
            </a:r>
          </a:p>
          <a:p>
            <a:r>
              <a:rPr lang="en-US" sz="2400" dirty="0"/>
              <a:t>Federally funded</a:t>
            </a:r>
          </a:p>
          <a:p>
            <a:pPr lvl="1">
              <a:buFont typeface="Wingdings" panose="05000000000000000000" pitchFamily="2" charset="2"/>
              <a:buChar char="§"/>
            </a:pPr>
            <a:r>
              <a:rPr lang="en-US" sz="2000" dirty="0"/>
              <a:t>Pandemic Unemployment Assistance (PUA): the expansion to those previously ineligible.</a:t>
            </a:r>
          </a:p>
          <a:p>
            <a:pPr lvl="1">
              <a:buFont typeface="Wingdings" panose="05000000000000000000" pitchFamily="2" charset="2"/>
              <a:buChar char="§"/>
            </a:pPr>
            <a:r>
              <a:rPr lang="en-US" sz="2000" dirty="0"/>
              <a:t>Federal Pandemic Unemployment Compensation (FPUC): Additional $600/week</a:t>
            </a:r>
          </a:p>
          <a:p>
            <a:pPr lvl="1">
              <a:buFont typeface="Wingdings" panose="05000000000000000000" pitchFamily="2" charset="2"/>
              <a:buChar char="§"/>
            </a:pPr>
            <a:r>
              <a:rPr lang="en-US" sz="2000" dirty="0"/>
              <a:t>Pandemic Emergency Unemployment Compensation (PEUC): Additional 13 weeks</a:t>
            </a:r>
          </a:p>
          <a:p>
            <a:pPr lvl="1">
              <a:buFont typeface="Wingdings" panose="05000000000000000000" pitchFamily="2" charset="2"/>
              <a:buChar char="§"/>
            </a:pPr>
            <a:r>
              <a:rPr lang="en-US" sz="2000" dirty="0"/>
              <a:t>Extended Benefits (Up to 20 weeks)</a:t>
            </a:r>
          </a:p>
          <a:p>
            <a:pPr lvl="1">
              <a:buFont typeface="Wingdings" panose="05000000000000000000" pitchFamily="2" charset="2"/>
              <a:buChar char="§"/>
            </a:pPr>
            <a:r>
              <a:rPr lang="en-US" sz="2000" dirty="0"/>
              <a:t>100% SharedWork Reimbursement</a:t>
            </a:r>
          </a:p>
          <a:p>
            <a:pPr lvl="1">
              <a:buFont typeface="Wingdings" panose="05000000000000000000" pitchFamily="2" charset="2"/>
              <a:buChar char="§"/>
            </a:pPr>
            <a:r>
              <a:rPr lang="en-US" sz="2000" dirty="0"/>
              <a:t>100% Waiting Week Reimbursement</a:t>
            </a:r>
          </a:p>
          <a:p>
            <a:pPr lvl="1">
              <a:buFont typeface="Wingdings" panose="05000000000000000000" pitchFamily="2" charset="2"/>
              <a:buChar char="§"/>
            </a:pPr>
            <a:r>
              <a:rPr lang="en-US" sz="2000" dirty="0"/>
              <a:t>50% of Reimbursable Employers Reimbursement</a:t>
            </a:r>
            <a:endParaRPr lang="en-US" sz="2000" dirty="0">
              <a:effectLst/>
            </a:endParaRPr>
          </a:p>
        </p:txBody>
      </p:sp>
      <p:sp>
        <p:nvSpPr>
          <p:cNvPr id="4" name="Slide Number Placeholder 3">
            <a:extLst>
              <a:ext uri="{FF2B5EF4-FFF2-40B4-BE49-F238E27FC236}">
                <a16:creationId xmlns:a16="http://schemas.microsoft.com/office/drawing/2014/main" id="{DC6B1CD6-8D38-4509-B376-9940C65C7FC5}"/>
              </a:ext>
            </a:extLst>
          </p:cNvPr>
          <p:cNvSpPr>
            <a:spLocks noGrp="1"/>
          </p:cNvSpPr>
          <p:nvPr>
            <p:ph type="sldNum" sz="quarter" idx="12"/>
          </p:nvPr>
        </p:nvSpPr>
        <p:spPr/>
        <p:txBody>
          <a:bodyPr/>
          <a:lstStyle/>
          <a:p>
            <a:fld id="{6D22F896-40B5-4ADD-8801-0D06FADFA095}" type="slidenum">
              <a:rPr lang="en-US" smtClean="0"/>
              <a:pPr/>
              <a:t>3</a:t>
            </a:fld>
            <a:endParaRPr lang="en-US" dirty="0"/>
          </a:p>
        </p:txBody>
      </p:sp>
    </p:spTree>
    <p:extLst>
      <p:ext uri="{BB962C8B-B14F-4D97-AF65-F5344CB8AC3E}">
        <p14:creationId xmlns:p14="http://schemas.microsoft.com/office/powerpoint/2010/main" val="28074008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D677E-FAF2-4E60-A4F0-2F0928413E05}"/>
              </a:ext>
            </a:extLst>
          </p:cNvPr>
          <p:cNvSpPr>
            <a:spLocks noGrp="1"/>
          </p:cNvSpPr>
          <p:nvPr>
            <p:ph type="title"/>
          </p:nvPr>
        </p:nvSpPr>
        <p:spPr>
          <a:xfrm>
            <a:off x="576999" y="650031"/>
            <a:ext cx="9613861" cy="1080938"/>
          </a:xfrm>
        </p:spPr>
        <p:txBody>
          <a:bodyPr>
            <a:normAutofit/>
          </a:bodyPr>
          <a:lstStyle/>
          <a:p>
            <a:pPr lvl="0" rtl="0" eaLnBrk="1" latinLnBrk="0" hangingPunct="1"/>
            <a:r>
              <a:rPr lang="en-US" kern="1200" dirty="0">
                <a:effectLst/>
                <a:latin typeface="+mj-lt"/>
                <a:ea typeface="+mn-ea"/>
                <a:cs typeface="+mn-cs"/>
              </a:rPr>
              <a:t>$5.4 Billion </a:t>
            </a:r>
            <a:r>
              <a:rPr lang="en-US" dirty="0">
                <a:latin typeface="+mj-lt"/>
                <a:ea typeface="+mn-ea"/>
                <a:cs typeface="+mn-cs"/>
              </a:rPr>
              <a:t>paid out in benefits since 3/7</a:t>
            </a:r>
            <a:endParaRPr lang="en-US" sz="4800" dirty="0">
              <a:latin typeface="+mj-lt"/>
            </a:endParaRPr>
          </a:p>
        </p:txBody>
      </p:sp>
      <p:sp>
        <p:nvSpPr>
          <p:cNvPr id="3" name="Content Placeholder 2">
            <a:extLst>
              <a:ext uri="{FF2B5EF4-FFF2-40B4-BE49-F238E27FC236}">
                <a16:creationId xmlns:a16="http://schemas.microsoft.com/office/drawing/2014/main" id="{BFB6E8B5-4A0A-49F3-B446-5FBB916A16AB}"/>
              </a:ext>
            </a:extLst>
          </p:cNvPr>
          <p:cNvSpPr>
            <a:spLocks noGrp="1"/>
          </p:cNvSpPr>
          <p:nvPr>
            <p:ph idx="1"/>
          </p:nvPr>
        </p:nvSpPr>
        <p:spPr>
          <a:xfrm>
            <a:off x="370357" y="2087334"/>
            <a:ext cx="9820503" cy="1588700"/>
          </a:xfrm>
        </p:spPr>
        <p:txBody>
          <a:bodyPr>
            <a:normAutofit fontScale="62500" lnSpcReduction="20000"/>
          </a:bodyPr>
          <a:lstStyle/>
          <a:p>
            <a:pPr rtl="0" eaLnBrk="1" latinLnBrk="0" hangingPunct="1"/>
            <a:r>
              <a:rPr lang="en-US" sz="2900" dirty="0">
                <a:solidFill>
                  <a:srgbClr val="A24600"/>
                </a:solidFill>
                <a:latin typeface="+mj-lt"/>
              </a:rPr>
              <a:t>Since the week ending 3/7: $5.4 billion has been paid out in benefit payments between March 7 and June 6th. </a:t>
            </a:r>
            <a:endParaRPr lang="en-US" sz="2300" dirty="0">
              <a:solidFill>
                <a:srgbClr val="A24600"/>
              </a:solidFill>
              <a:latin typeface="+mj-lt"/>
            </a:endParaRPr>
          </a:p>
          <a:p>
            <a:pPr lvl="1"/>
            <a:r>
              <a:rPr lang="en-US" sz="2600" dirty="0"/>
              <a:t>$1.9 billion paid out in state benefits – from the UI trust fund</a:t>
            </a:r>
          </a:p>
          <a:p>
            <a:pPr lvl="1"/>
            <a:r>
              <a:rPr lang="en-US" sz="2600" dirty="0"/>
              <a:t>$3.5 billion paid out in federal benefits (PUA, PEUC, FPUC)</a:t>
            </a:r>
          </a:p>
          <a:p>
            <a:pPr lvl="1"/>
            <a:r>
              <a:rPr lang="en-US" sz="2600" dirty="0"/>
              <a:t>420,786 claims received a benefit payment during the most recent week (week ending 6/6/2020)</a:t>
            </a:r>
          </a:p>
          <a:p>
            <a:pPr lvl="1"/>
            <a:r>
              <a:rPr lang="en-US" sz="2600" dirty="0"/>
              <a:t>844,077 individuals who have filed an initial claim have been paid</a:t>
            </a:r>
          </a:p>
          <a:p>
            <a:endParaRPr lang="en-US" sz="1800" dirty="0"/>
          </a:p>
          <a:p>
            <a:pPr rtl="0" eaLnBrk="1" latinLnBrk="0" hangingPunct="1"/>
            <a:endParaRPr lang="en-US" sz="1800" dirty="0"/>
          </a:p>
        </p:txBody>
      </p:sp>
      <p:sp>
        <p:nvSpPr>
          <p:cNvPr id="4" name="Slide Number Placeholder 3">
            <a:extLst>
              <a:ext uri="{FF2B5EF4-FFF2-40B4-BE49-F238E27FC236}">
                <a16:creationId xmlns:a16="http://schemas.microsoft.com/office/drawing/2014/main" id="{AD084044-6EE0-4250-A10D-3EA56594147B}"/>
              </a:ext>
            </a:extLst>
          </p:cNvPr>
          <p:cNvSpPr>
            <a:spLocks noGrp="1"/>
          </p:cNvSpPr>
          <p:nvPr>
            <p:ph type="sldNum" sz="quarter" idx="12"/>
          </p:nvPr>
        </p:nvSpPr>
        <p:spPr/>
        <p:txBody>
          <a:bodyPr/>
          <a:lstStyle/>
          <a:p>
            <a:fld id="{6D22F896-40B5-4ADD-8801-0D06FADFA095}" type="slidenum">
              <a:rPr lang="en-US" smtClean="0"/>
              <a:pPr/>
              <a:t>4</a:t>
            </a:fld>
            <a:endParaRPr lang="en-US" dirty="0"/>
          </a:p>
        </p:txBody>
      </p:sp>
      <p:pic>
        <p:nvPicPr>
          <p:cNvPr id="6" name="Picture 5">
            <a:extLst>
              <a:ext uri="{FF2B5EF4-FFF2-40B4-BE49-F238E27FC236}">
                <a16:creationId xmlns:a16="http://schemas.microsoft.com/office/drawing/2014/main" id="{1E09EB36-7298-4A68-85D7-714D541E865A}"/>
              </a:ext>
            </a:extLst>
          </p:cNvPr>
          <p:cNvPicPr>
            <a:picLocks noChangeAspect="1"/>
          </p:cNvPicPr>
          <p:nvPr/>
        </p:nvPicPr>
        <p:blipFill>
          <a:blip r:embed="rId4"/>
          <a:stretch>
            <a:fillRect/>
          </a:stretch>
        </p:blipFill>
        <p:spPr>
          <a:xfrm>
            <a:off x="106680" y="3676034"/>
            <a:ext cx="5989320" cy="3101956"/>
          </a:xfrm>
          <a:prstGeom prst="rect">
            <a:avLst/>
          </a:prstGeom>
        </p:spPr>
      </p:pic>
      <p:pic>
        <p:nvPicPr>
          <p:cNvPr id="8" name="Picture 7">
            <a:extLst>
              <a:ext uri="{FF2B5EF4-FFF2-40B4-BE49-F238E27FC236}">
                <a16:creationId xmlns:a16="http://schemas.microsoft.com/office/drawing/2014/main" id="{ECBC929A-F0BE-47F9-9A45-2B561B5A170E}"/>
              </a:ext>
            </a:extLst>
          </p:cNvPr>
          <p:cNvPicPr>
            <a:picLocks noChangeAspect="1"/>
          </p:cNvPicPr>
          <p:nvPr/>
        </p:nvPicPr>
        <p:blipFill>
          <a:blip r:embed="rId5"/>
          <a:stretch>
            <a:fillRect/>
          </a:stretch>
        </p:blipFill>
        <p:spPr>
          <a:xfrm>
            <a:off x="6127360" y="3679502"/>
            <a:ext cx="5714120" cy="3098488"/>
          </a:xfrm>
          <a:prstGeom prst="rect">
            <a:avLst/>
          </a:prstGeom>
        </p:spPr>
      </p:pic>
    </p:spTree>
    <p:extLst>
      <p:ext uri="{BB962C8B-B14F-4D97-AF65-F5344CB8AC3E}">
        <p14:creationId xmlns:p14="http://schemas.microsoft.com/office/powerpoint/2010/main" val="12573724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7EA60-E69A-4ADB-86EC-99E6237A9D8F}"/>
              </a:ext>
            </a:extLst>
          </p:cNvPr>
          <p:cNvSpPr>
            <a:spLocks noGrp="1"/>
          </p:cNvSpPr>
          <p:nvPr>
            <p:ph type="title"/>
          </p:nvPr>
        </p:nvSpPr>
        <p:spPr/>
        <p:txBody>
          <a:bodyPr/>
          <a:lstStyle/>
          <a:p>
            <a:pPr lvl="0" rtl="0" eaLnBrk="1" latinLnBrk="0" hangingPunct="1"/>
            <a:r>
              <a:rPr lang="en-US" dirty="0"/>
              <a:t>Unemployment Insurance Trust fund</a:t>
            </a:r>
          </a:p>
        </p:txBody>
      </p:sp>
      <p:sp>
        <p:nvSpPr>
          <p:cNvPr id="3" name="Content Placeholder 2">
            <a:extLst>
              <a:ext uri="{FF2B5EF4-FFF2-40B4-BE49-F238E27FC236}">
                <a16:creationId xmlns:a16="http://schemas.microsoft.com/office/drawing/2014/main" id="{3DB5AB9B-256C-4459-BBE8-DDCA32CAD285}"/>
              </a:ext>
            </a:extLst>
          </p:cNvPr>
          <p:cNvSpPr>
            <a:spLocks noGrp="1"/>
          </p:cNvSpPr>
          <p:nvPr>
            <p:ph idx="1"/>
          </p:nvPr>
        </p:nvSpPr>
        <p:spPr>
          <a:xfrm>
            <a:off x="680321" y="2178378"/>
            <a:ext cx="9463423" cy="582112"/>
          </a:xfrm>
        </p:spPr>
        <p:txBody>
          <a:bodyPr>
            <a:normAutofit/>
          </a:bodyPr>
          <a:lstStyle/>
          <a:p>
            <a:r>
              <a:rPr lang="en-US" sz="2800" dirty="0"/>
              <a:t>As of June 12th, the </a:t>
            </a:r>
            <a:r>
              <a:rPr lang="en-US" sz="2800" dirty="0">
                <a:effectLst/>
              </a:rPr>
              <a:t>UI trust fund balance was at $3.1 billion  </a:t>
            </a:r>
          </a:p>
          <a:p>
            <a:pPr marL="0" indent="0">
              <a:buNone/>
            </a:pPr>
            <a:endParaRPr lang="en-US" sz="2800" dirty="0">
              <a:effectLst/>
            </a:endParaRPr>
          </a:p>
        </p:txBody>
      </p:sp>
      <p:sp>
        <p:nvSpPr>
          <p:cNvPr id="4" name="Slide Number Placeholder 3">
            <a:extLst>
              <a:ext uri="{FF2B5EF4-FFF2-40B4-BE49-F238E27FC236}">
                <a16:creationId xmlns:a16="http://schemas.microsoft.com/office/drawing/2014/main" id="{125083AE-61B1-4DE1-AA08-BE38EC136E42}"/>
              </a:ext>
            </a:extLst>
          </p:cNvPr>
          <p:cNvSpPr>
            <a:spLocks noGrp="1"/>
          </p:cNvSpPr>
          <p:nvPr>
            <p:ph type="sldNum" sz="quarter" idx="12"/>
          </p:nvPr>
        </p:nvSpPr>
        <p:spPr/>
        <p:txBody>
          <a:bodyPr/>
          <a:lstStyle/>
          <a:p>
            <a:fld id="{6D22F896-40B5-4ADD-8801-0D06FADFA095}" type="slidenum">
              <a:rPr lang="en-US" smtClean="0"/>
              <a:pPr/>
              <a:t>5</a:t>
            </a:fld>
            <a:endParaRPr lang="en-US" dirty="0"/>
          </a:p>
        </p:txBody>
      </p:sp>
      <p:pic>
        <p:nvPicPr>
          <p:cNvPr id="5" name="Picture 4">
            <a:extLst>
              <a:ext uri="{FF2B5EF4-FFF2-40B4-BE49-F238E27FC236}">
                <a16:creationId xmlns:a16="http://schemas.microsoft.com/office/drawing/2014/main" id="{B1C26B6C-C24C-4022-9745-3F9AC5587B94}"/>
              </a:ext>
            </a:extLst>
          </p:cNvPr>
          <p:cNvPicPr>
            <a:picLocks noChangeAspect="1"/>
          </p:cNvPicPr>
          <p:nvPr/>
        </p:nvPicPr>
        <p:blipFill>
          <a:blip r:embed="rId4"/>
          <a:stretch>
            <a:fillRect/>
          </a:stretch>
        </p:blipFill>
        <p:spPr>
          <a:xfrm>
            <a:off x="680321" y="2646782"/>
            <a:ext cx="9613861" cy="4039767"/>
          </a:xfrm>
          <a:prstGeom prst="rect">
            <a:avLst/>
          </a:prstGeom>
        </p:spPr>
      </p:pic>
    </p:spTree>
    <p:extLst>
      <p:ext uri="{BB962C8B-B14F-4D97-AF65-F5344CB8AC3E}">
        <p14:creationId xmlns:p14="http://schemas.microsoft.com/office/powerpoint/2010/main" val="8914002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7EA60-E69A-4ADB-86EC-99E6237A9D8F}"/>
              </a:ext>
            </a:extLst>
          </p:cNvPr>
          <p:cNvSpPr>
            <a:spLocks noGrp="1"/>
          </p:cNvSpPr>
          <p:nvPr>
            <p:ph type="title"/>
          </p:nvPr>
        </p:nvSpPr>
        <p:spPr/>
        <p:txBody>
          <a:bodyPr>
            <a:normAutofit/>
          </a:bodyPr>
          <a:lstStyle/>
          <a:p>
            <a:pPr lvl="0" rtl="0" eaLnBrk="1" latinLnBrk="0" hangingPunct="1"/>
            <a:r>
              <a:rPr lang="en-US" dirty="0"/>
              <a:t>A sense of scale: claims and trust fund projections</a:t>
            </a:r>
          </a:p>
        </p:txBody>
      </p:sp>
      <p:sp>
        <p:nvSpPr>
          <p:cNvPr id="7" name="Content Placeholder 6">
            <a:extLst>
              <a:ext uri="{FF2B5EF4-FFF2-40B4-BE49-F238E27FC236}">
                <a16:creationId xmlns:a16="http://schemas.microsoft.com/office/drawing/2014/main" id="{5D65B7B6-46DB-43AC-80B1-86AA06C5B471}"/>
              </a:ext>
            </a:extLst>
          </p:cNvPr>
          <p:cNvSpPr>
            <a:spLocks noGrp="1"/>
          </p:cNvSpPr>
          <p:nvPr>
            <p:ph idx="1"/>
          </p:nvPr>
        </p:nvSpPr>
        <p:spPr>
          <a:xfrm>
            <a:off x="680320" y="1798982"/>
            <a:ext cx="9613861" cy="4557367"/>
          </a:xfrm>
        </p:spPr>
        <p:txBody>
          <a:bodyPr>
            <a:normAutofit/>
          </a:bodyPr>
          <a:lstStyle/>
          <a:p>
            <a:pPr marL="0" indent="0">
              <a:buNone/>
            </a:pPr>
            <a:endParaRPr lang="en-US" dirty="0"/>
          </a:p>
          <a:p>
            <a:r>
              <a:rPr lang="en-US" sz="1800" dirty="0"/>
              <a:t>Currently UI is experiencing unprecedented claim volume with over 450,000+ paid claims per week. </a:t>
            </a:r>
          </a:p>
          <a:p>
            <a:r>
              <a:rPr lang="en-US" sz="1800" dirty="0"/>
              <a:t>This is 1100% higher than the average number of weekly claims paid in 2020 prior to COVID-19. </a:t>
            </a:r>
          </a:p>
          <a:p>
            <a:r>
              <a:rPr lang="en-US" sz="1800" dirty="0"/>
              <a:t>Weekly state UI initial claims are down from roughly 139,000 the week ending May 16 to 30,000 for the week ending June 6. </a:t>
            </a:r>
          </a:p>
          <a:p>
            <a:r>
              <a:rPr lang="en-US" sz="1800" dirty="0"/>
              <a:t>Due to the uncertain future impacts of COVID-19, it is unknown if Washington will continue to experience this high volume of claims and for how long this may occur.</a:t>
            </a:r>
          </a:p>
          <a:p>
            <a:r>
              <a:rPr lang="en-US" sz="1800" dirty="0"/>
              <a:t>For this reason it is difficult to project when or even if the UI Trust Fund may exhaust and if Washington will need to borrow from the federal government in order to pay benefits. </a:t>
            </a:r>
          </a:p>
          <a:p>
            <a:r>
              <a:rPr lang="en-US" sz="1800" dirty="0"/>
              <a:t>We will develop an updated forecast by the end of the month based on the Economic and Revenue Forecast Council (ERFC) June forecast. </a:t>
            </a:r>
          </a:p>
          <a:p>
            <a:endParaRPr lang="en-US" dirty="0"/>
          </a:p>
        </p:txBody>
      </p:sp>
      <p:sp>
        <p:nvSpPr>
          <p:cNvPr id="4" name="Slide Number Placeholder 3">
            <a:extLst>
              <a:ext uri="{FF2B5EF4-FFF2-40B4-BE49-F238E27FC236}">
                <a16:creationId xmlns:a16="http://schemas.microsoft.com/office/drawing/2014/main" id="{125083AE-61B1-4DE1-AA08-BE38EC136E42}"/>
              </a:ext>
            </a:extLst>
          </p:cNvPr>
          <p:cNvSpPr>
            <a:spLocks noGrp="1"/>
          </p:cNvSpPr>
          <p:nvPr>
            <p:ph type="sldNum" sz="quarter" idx="12"/>
          </p:nvPr>
        </p:nvSpPr>
        <p:spPr/>
        <p:txBody>
          <a:bodyPr/>
          <a:lstStyle/>
          <a:p>
            <a:fld id="{6D22F896-40B5-4ADD-8801-0D06FADFA095}" type="slidenum">
              <a:rPr lang="en-US" smtClean="0"/>
              <a:pPr/>
              <a:t>6</a:t>
            </a:fld>
            <a:endParaRPr lang="en-US" dirty="0"/>
          </a:p>
        </p:txBody>
      </p:sp>
    </p:spTree>
    <p:extLst>
      <p:ext uri="{BB962C8B-B14F-4D97-AF65-F5344CB8AC3E}">
        <p14:creationId xmlns:p14="http://schemas.microsoft.com/office/powerpoint/2010/main" val="24150784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66D4D-C12B-4638-81EF-30354D5A24D8}"/>
              </a:ext>
            </a:extLst>
          </p:cNvPr>
          <p:cNvSpPr>
            <a:spLocks noGrp="1"/>
          </p:cNvSpPr>
          <p:nvPr>
            <p:ph type="title"/>
          </p:nvPr>
        </p:nvSpPr>
        <p:spPr/>
        <p:txBody>
          <a:bodyPr/>
          <a:lstStyle/>
          <a:p>
            <a:r>
              <a:rPr lang="en-US" dirty="0"/>
              <a:t>Trust fund solvency options</a:t>
            </a:r>
          </a:p>
        </p:txBody>
      </p:sp>
      <p:sp>
        <p:nvSpPr>
          <p:cNvPr id="3" name="Content Placeholder 2">
            <a:extLst>
              <a:ext uri="{FF2B5EF4-FFF2-40B4-BE49-F238E27FC236}">
                <a16:creationId xmlns:a16="http://schemas.microsoft.com/office/drawing/2014/main" id="{5E4D2A59-11F2-400E-9D5E-B3BDDE2875C6}"/>
              </a:ext>
            </a:extLst>
          </p:cNvPr>
          <p:cNvSpPr>
            <a:spLocks noGrp="1"/>
          </p:cNvSpPr>
          <p:nvPr>
            <p:ph idx="1"/>
          </p:nvPr>
        </p:nvSpPr>
        <p:spPr>
          <a:xfrm>
            <a:off x="680321" y="2336873"/>
            <a:ext cx="9613861" cy="3894962"/>
          </a:xfrm>
        </p:spPr>
        <p:txBody>
          <a:bodyPr>
            <a:noAutofit/>
          </a:bodyPr>
          <a:lstStyle/>
          <a:p>
            <a:r>
              <a:rPr lang="en-US" sz="1800" dirty="0"/>
              <a:t>If a state recognizes that it does not have sufficient funds to pay UI benefits over 3 months, the mechanism for receiving a loan from the Department of Labor is straightforward. The state's governor (or the governor's designee) must submit a letter requesting that the U.S. Labor Secretary advance funds to the state account within the Unemployment trust fund. Once the loan is approved by the U.S. Labor Secretary, the funds are placed into the state account in monthly increments.</a:t>
            </a:r>
          </a:p>
          <a:p>
            <a:pPr marL="0" indent="0">
              <a:buNone/>
            </a:pPr>
            <a:endParaRPr lang="en-US" sz="1800" dirty="0"/>
          </a:p>
          <a:p>
            <a:r>
              <a:rPr lang="en-US" sz="1800" dirty="0"/>
              <a:t>The Department of Labor is currently waiving interest payments and the accrual of interest on federal advances (loans) to states to pay unemployment benefits through December 2020.</a:t>
            </a:r>
            <a:r>
              <a:rPr lang="en-US" sz="1800" u="sng" baseline="30000" dirty="0"/>
              <a:t> </a:t>
            </a:r>
          </a:p>
          <a:p>
            <a:pPr marL="0" indent="0">
              <a:buNone/>
            </a:pPr>
            <a:endParaRPr lang="en-US" sz="1800" dirty="0"/>
          </a:p>
          <a:p>
            <a:r>
              <a:rPr lang="en-US" sz="1800" dirty="0"/>
              <a:t>If a state does not repay a loan by November 10 of the second year after the loan, the state becomes subject to a reduction in the amount of the tax credit applied against the federal unemployment tax beginning with the preceding January 1 until the state repays the loan fully.</a:t>
            </a:r>
          </a:p>
        </p:txBody>
      </p:sp>
      <p:sp>
        <p:nvSpPr>
          <p:cNvPr id="4" name="Slide Number Placeholder 3">
            <a:extLst>
              <a:ext uri="{FF2B5EF4-FFF2-40B4-BE49-F238E27FC236}">
                <a16:creationId xmlns:a16="http://schemas.microsoft.com/office/drawing/2014/main" id="{81997C09-78EE-4556-BE24-31A7FC8EB3FF}"/>
              </a:ext>
            </a:extLst>
          </p:cNvPr>
          <p:cNvSpPr>
            <a:spLocks noGrp="1"/>
          </p:cNvSpPr>
          <p:nvPr>
            <p:ph type="sldNum" sz="quarter" idx="12"/>
          </p:nvPr>
        </p:nvSpPr>
        <p:spPr/>
        <p:txBody>
          <a:bodyPr/>
          <a:lstStyle/>
          <a:p>
            <a:fld id="{6D22F896-40B5-4ADD-8801-0D06FADFA095}" type="slidenum">
              <a:rPr lang="en-US" smtClean="0"/>
              <a:pPr/>
              <a:t>7</a:t>
            </a:fld>
            <a:endParaRPr lang="en-US" dirty="0"/>
          </a:p>
        </p:txBody>
      </p:sp>
    </p:spTree>
    <p:extLst>
      <p:ext uri="{BB962C8B-B14F-4D97-AF65-F5344CB8AC3E}">
        <p14:creationId xmlns:p14="http://schemas.microsoft.com/office/powerpoint/2010/main" val="2317732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220BB-0D64-4712-BFF0-9E6E7B7DDB7B}"/>
              </a:ext>
            </a:extLst>
          </p:cNvPr>
          <p:cNvSpPr>
            <a:spLocks noGrp="1"/>
          </p:cNvSpPr>
          <p:nvPr>
            <p:ph type="title"/>
          </p:nvPr>
        </p:nvSpPr>
        <p:spPr/>
        <p:txBody>
          <a:bodyPr>
            <a:normAutofit/>
          </a:bodyPr>
          <a:lstStyle/>
          <a:p>
            <a:r>
              <a:rPr lang="en-US" dirty="0"/>
              <a:t>Annual Unemployment taxes</a:t>
            </a:r>
          </a:p>
        </p:txBody>
      </p:sp>
      <p:sp>
        <p:nvSpPr>
          <p:cNvPr id="4" name="Slide Number Placeholder 3">
            <a:extLst>
              <a:ext uri="{FF2B5EF4-FFF2-40B4-BE49-F238E27FC236}">
                <a16:creationId xmlns:a16="http://schemas.microsoft.com/office/drawing/2014/main" id="{88EDA4CD-3ACF-45AA-B554-E5A7ECE99F87}"/>
              </a:ext>
            </a:extLst>
          </p:cNvPr>
          <p:cNvSpPr>
            <a:spLocks noGrp="1"/>
          </p:cNvSpPr>
          <p:nvPr>
            <p:ph type="sldNum" sz="quarter" idx="12"/>
          </p:nvPr>
        </p:nvSpPr>
        <p:spPr/>
        <p:txBody>
          <a:bodyPr/>
          <a:lstStyle/>
          <a:p>
            <a:fld id="{6D22F896-40B5-4ADD-8801-0D06FADFA095}" type="slidenum">
              <a:rPr lang="en-US" smtClean="0"/>
              <a:pPr/>
              <a:t>8</a:t>
            </a:fld>
            <a:endParaRPr lang="en-US" dirty="0"/>
          </a:p>
        </p:txBody>
      </p:sp>
      <p:sp>
        <p:nvSpPr>
          <p:cNvPr id="7" name="Rectangle 6">
            <a:extLst>
              <a:ext uri="{FF2B5EF4-FFF2-40B4-BE49-F238E27FC236}">
                <a16:creationId xmlns:a16="http://schemas.microsoft.com/office/drawing/2014/main" id="{E4254181-7C66-4B4B-A266-0FFECEAEA625}"/>
              </a:ext>
            </a:extLst>
          </p:cNvPr>
          <p:cNvSpPr/>
          <p:nvPr/>
        </p:nvSpPr>
        <p:spPr>
          <a:xfrm>
            <a:off x="512594" y="1853429"/>
            <a:ext cx="8432624" cy="5693866"/>
          </a:xfrm>
          <a:prstGeom prst="rect">
            <a:avLst/>
          </a:prstGeom>
        </p:spPr>
        <p:txBody>
          <a:bodyPr wrap="square">
            <a:spAutoFit/>
          </a:bodyPr>
          <a:lstStyle/>
          <a:p>
            <a:endParaRPr lang="en-US" sz="2000" dirty="0">
              <a:solidFill>
                <a:schemeClr val="accent2"/>
              </a:solidFill>
            </a:endParaRPr>
          </a:p>
          <a:p>
            <a:pPr marL="342900" indent="-342900">
              <a:buFont typeface="Arial" panose="020B0604020202020204" pitchFamily="34" charset="0"/>
              <a:buChar char="•"/>
            </a:pPr>
            <a:r>
              <a:rPr lang="en-US" altLang="en-US" dirty="0">
                <a:solidFill>
                  <a:schemeClr val="accent2"/>
                </a:solidFill>
              </a:rPr>
              <a:t>Four components to state UI tax</a:t>
            </a:r>
          </a:p>
          <a:p>
            <a:pPr marL="1257300" lvl="2" indent="-342900">
              <a:buFont typeface="Arial" panose="020B0604020202020204" pitchFamily="34" charset="0"/>
              <a:buChar char="•"/>
            </a:pPr>
            <a:r>
              <a:rPr lang="en-US" altLang="en-US" dirty="0">
                <a:solidFill>
                  <a:schemeClr val="accent2"/>
                </a:solidFill>
              </a:rPr>
              <a:t>Experience rate tax</a:t>
            </a:r>
          </a:p>
          <a:p>
            <a:pPr marL="1257300" lvl="2" indent="-342900">
              <a:buFont typeface="Arial" panose="020B0604020202020204" pitchFamily="34" charset="0"/>
              <a:buChar char="•"/>
            </a:pPr>
            <a:r>
              <a:rPr lang="en-US" altLang="en-US" dirty="0">
                <a:solidFill>
                  <a:schemeClr val="accent2"/>
                </a:solidFill>
              </a:rPr>
              <a:t>Social tax</a:t>
            </a:r>
          </a:p>
          <a:p>
            <a:pPr marL="1257300" lvl="2" indent="-342900">
              <a:buFont typeface="Arial" panose="020B0604020202020204" pitchFamily="34" charset="0"/>
              <a:buChar char="•"/>
            </a:pPr>
            <a:r>
              <a:rPr lang="en-US" altLang="en-US" dirty="0">
                <a:solidFill>
                  <a:schemeClr val="accent2"/>
                </a:solidFill>
              </a:rPr>
              <a:t>Solvency surcharge</a:t>
            </a:r>
          </a:p>
          <a:p>
            <a:pPr marL="1257300" lvl="2" indent="-342900">
              <a:buFont typeface="Arial" panose="020B0604020202020204" pitchFamily="34" charset="0"/>
              <a:buChar char="•"/>
            </a:pPr>
            <a:r>
              <a:rPr lang="en-US" altLang="en-US" dirty="0">
                <a:solidFill>
                  <a:schemeClr val="accent2"/>
                </a:solidFill>
              </a:rPr>
              <a:t>Employment Administrative Fund Tax </a:t>
            </a:r>
          </a:p>
          <a:p>
            <a:pPr marL="1257300" lvl="2" indent="-342900">
              <a:buFont typeface="Arial" panose="020B0604020202020204" pitchFamily="34" charset="0"/>
              <a:buChar char="•"/>
            </a:pPr>
            <a:endParaRPr lang="en-US" altLang="en-US" dirty="0">
              <a:solidFill>
                <a:schemeClr val="accent2"/>
              </a:solidFill>
            </a:endParaRPr>
          </a:p>
          <a:p>
            <a:pPr marL="342900" indent="-342900">
              <a:buFont typeface="Arial" panose="020B0604020202020204" pitchFamily="34" charset="0"/>
              <a:buChar char="•"/>
            </a:pPr>
            <a:r>
              <a:rPr lang="en-US" altLang="en-US" dirty="0">
                <a:solidFill>
                  <a:schemeClr val="accent2"/>
                </a:solidFill>
              </a:rPr>
              <a:t>Experience rate tax is an annual tax calculation based on a ratio of:</a:t>
            </a:r>
          </a:p>
          <a:p>
            <a:pPr marL="800100" lvl="1" indent="-342900">
              <a:buFont typeface="Arial" panose="020B0604020202020204" pitchFamily="34" charset="0"/>
              <a:buChar char="•"/>
            </a:pPr>
            <a:r>
              <a:rPr lang="en-US" altLang="en-US" dirty="0">
                <a:solidFill>
                  <a:schemeClr val="accent2"/>
                </a:solidFill>
              </a:rPr>
              <a:t>Benefit claims charged to the employer over the preceding four years (July through June), and “Taxable wages” reported by the employer. </a:t>
            </a:r>
          </a:p>
          <a:p>
            <a:pPr lvl="1"/>
            <a:endParaRPr lang="en-US" altLang="en-US" dirty="0">
              <a:solidFill>
                <a:schemeClr val="accent2"/>
              </a:solidFill>
            </a:endParaRPr>
          </a:p>
          <a:p>
            <a:pPr marL="342900" indent="-342900">
              <a:buFont typeface="Arial" panose="020B0604020202020204" pitchFamily="34" charset="0"/>
              <a:buChar char="•"/>
            </a:pPr>
            <a:r>
              <a:rPr lang="en-US" altLang="en-US" dirty="0">
                <a:solidFill>
                  <a:schemeClr val="accent2"/>
                </a:solidFill>
              </a:rPr>
              <a:t>Experience tax rates for 2021 will be based upon the experience rating between July 2016 through June of 2020.</a:t>
            </a:r>
          </a:p>
          <a:p>
            <a:endParaRPr lang="en-US" altLang="en-US" dirty="0">
              <a:solidFill>
                <a:schemeClr val="accent2"/>
              </a:solidFill>
            </a:endParaRPr>
          </a:p>
          <a:p>
            <a:pPr marL="342900" indent="-342900">
              <a:buFont typeface="Arial" panose="020B0604020202020204" pitchFamily="34" charset="0"/>
              <a:buChar char="•"/>
            </a:pPr>
            <a:r>
              <a:rPr lang="en-US" altLang="en-US" dirty="0">
                <a:solidFill>
                  <a:schemeClr val="accent2"/>
                </a:solidFill>
              </a:rPr>
              <a:t>Benefits charged during CY 2020 will remain as part an employers experience rated tax calculation until June 2024.</a:t>
            </a:r>
          </a:p>
          <a:p>
            <a:pPr marL="1257300" lvl="2" indent="-342900">
              <a:buFont typeface="Arial" panose="020B0604020202020204" pitchFamily="34" charset="0"/>
              <a:buChar char="•"/>
            </a:pPr>
            <a:endParaRPr lang="en-US" altLang="en-US" dirty="0">
              <a:solidFill>
                <a:schemeClr val="accent2"/>
              </a:solidFill>
            </a:endParaRPr>
          </a:p>
          <a:p>
            <a:endParaRPr lang="en-US" dirty="0">
              <a:solidFill>
                <a:schemeClr val="accent2"/>
              </a:solidFill>
            </a:endParaRPr>
          </a:p>
          <a:p>
            <a:endParaRPr lang="en-US" dirty="0">
              <a:solidFill>
                <a:schemeClr val="accent2"/>
              </a:solidFill>
            </a:endParaRPr>
          </a:p>
          <a:p>
            <a:pPr marL="342900" indent="-342900">
              <a:buFont typeface="Wingdings" panose="05000000000000000000" pitchFamily="2" charset="2"/>
              <a:buChar char="§"/>
            </a:pPr>
            <a:endParaRPr lang="en-US" sz="2000" dirty="0">
              <a:solidFill>
                <a:schemeClr val="accent2"/>
              </a:solidFill>
            </a:endParaRPr>
          </a:p>
        </p:txBody>
      </p:sp>
    </p:spTree>
    <p:extLst>
      <p:ext uri="{BB962C8B-B14F-4D97-AF65-F5344CB8AC3E}">
        <p14:creationId xmlns:p14="http://schemas.microsoft.com/office/powerpoint/2010/main" val="41638996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220BB-0D64-4712-BFF0-9E6E7B7DDB7B}"/>
              </a:ext>
            </a:extLst>
          </p:cNvPr>
          <p:cNvSpPr>
            <a:spLocks noGrp="1"/>
          </p:cNvSpPr>
          <p:nvPr>
            <p:ph type="title"/>
          </p:nvPr>
        </p:nvSpPr>
        <p:spPr/>
        <p:txBody>
          <a:bodyPr>
            <a:normAutofit/>
          </a:bodyPr>
          <a:lstStyle/>
          <a:p>
            <a:r>
              <a:rPr lang="en-US" dirty="0"/>
              <a:t>Annual Unemployment taxes</a:t>
            </a:r>
          </a:p>
        </p:txBody>
      </p:sp>
      <p:sp>
        <p:nvSpPr>
          <p:cNvPr id="4" name="Slide Number Placeholder 3">
            <a:extLst>
              <a:ext uri="{FF2B5EF4-FFF2-40B4-BE49-F238E27FC236}">
                <a16:creationId xmlns:a16="http://schemas.microsoft.com/office/drawing/2014/main" id="{88EDA4CD-3ACF-45AA-B554-E5A7ECE99F87}"/>
              </a:ext>
            </a:extLst>
          </p:cNvPr>
          <p:cNvSpPr>
            <a:spLocks noGrp="1"/>
          </p:cNvSpPr>
          <p:nvPr>
            <p:ph type="sldNum" sz="quarter" idx="12"/>
          </p:nvPr>
        </p:nvSpPr>
        <p:spPr/>
        <p:txBody>
          <a:bodyPr/>
          <a:lstStyle/>
          <a:p>
            <a:fld id="{6D22F896-40B5-4ADD-8801-0D06FADFA095}" type="slidenum">
              <a:rPr lang="en-US" smtClean="0"/>
              <a:pPr/>
              <a:t>9</a:t>
            </a:fld>
            <a:endParaRPr lang="en-US" dirty="0"/>
          </a:p>
        </p:txBody>
      </p:sp>
      <p:sp>
        <p:nvSpPr>
          <p:cNvPr id="7" name="Rectangle 6">
            <a:extLst>
              <a:ext uri="{FF2B5EF4-FFF2-40B4-BE49-F238E27FC236}">
                <a16:creationId xmlns:a16="http://schemas.microsoft.com/office/drawing/2014/main" id="{E4254181-7C66-4B4B-A266-0FFECEAEA625}"/>
              </a:ext>
            </a:extLst>
          </p:cNvPr>
          <p:cNvSpPr/>
          <p:nvPr/>
        </p:nvSpPr>
        <p:spPr>
          <a:xfrm>
            <a:off x="245961" y="1834166"/>
            <a:ext cx="10239822" cy="4431983"/>
          </a:xfrm>
          <a:prstGeom prst="rect">
            <a:avLst/>
          </a:prstGeom>
        </p:spPr>
        <p:txBody>
          <a:bodyPr wrap="square">
            <a:spAutoFit/>
          </a:bodyPr>
          <a:lstStyle/>
          <a:p>
            <a:endParaRPr lang="en-US" sz="1600" dirty="0">
              <a:solidFill>
                <a:schemeClr val="accent2"/>
              </a:solidFill>
            </a:endParaRPr>
          </a:p>
          <a:p>
            <a:pPr marL="285750" indent="-285750">
              <a:buFont typeface="Arial" panose="020B0604020202020204" pitchFamily="34" charset="0"/>
              <a:buChar char="•"/>
            </a:pPr>
            <a:r>
              <a:rPr lang="en-US" altLang="en-US" sz="1600" dirty="0">
                <a:solidFill>
                  <a:schemeClr val="accent2"/>
                </a:solidFill>
              </a:rPr>
              <a:t>A “flat social tax” is annual tax calculation determined by subtracting total taxes paid by employers for the four consecutive quarters preceding the computation date from total unemployment benefits paid to claimants over those same quarters (i.e. July 2019 – June 2020 time period is used to calculate the 2021 calendar year flat social tax factor).</a:t>
            </a:r>
          </a:p>
          <a:p>
            <a:endParaRPr lang="en-US" altLang="en-US" sz="1600" dirty="0">
              <a:solidFill>
                <a:schemeClr val="accent2"/>
              </a:solidFill>
            </a:endParaRPr>
          </a:p>
          <a:p>
            <a:pPr marL="285750" indent="-285750">
              <a:buFont typeface="Arial" panose="020B0604020202020204" pitchFamily="34" charset="0"/>
              <a:buChar char="•"/>
            </a:pPr>
            <a:r>
              <a:rPr lang="en-US" altLang="en-US" sz="1600" dirty="0">
                <a:solidFill>
                  <a:schemeClr val="accent2"/>
                </a:solidFill>
              </a:rPr>
              <a:t>Social tax is further adjusted based upon the trust fund balance and then set for each rate class.</a:t>
            </a:r>
          </a:p>
          <a:p>
            <a:endParaRPr lang="en-US" altLang="en-US" sz="1600" dirty="0">
              <a:solidFill>
                <a:schemeClr val="accent2"/>
              </a:solidFill>
            </a:endParaRPr>
          </a:p>
          <a:p>
            <a:pPr marL="285750" indent="-285750">
              <a:buFont typeface="Arial" panose="020B0604020202020204" pitchFamily="34" charset="0"/>
              <a:buChar char="•"/>
            </a:pPr>
            <a:r>
              <a:rPr lang="en-US" altLang="en-US" sz="1600" dirty="0">
                <a:solidFill>
                  <a:schemeClr val="accent2"/>
                </a:solidFill>
              </a:rPr>
              <a:t>Social tax ceiling of 1.22% passed during the 2010 legislative session.  </a:t>
            </a:r>
          </a:p>
          <a:p>
            <a:pPr marL="285750" indent="-285750">
              <a:buFont typeface="Arial" panose="020B0604020202020204" pitchFamily="34" charset="0"/>
              <a:buChar char="•"/>
            </a:pPr>
            <a:endParaRPr lang="en-US" altLang="en-US" sz="1600" dirty="0">
              <a:solidFill>
                <a:schemeClr val="accent2"/>
              </a:solidFill>
            </a:endParaRPr>
          </a:p>
          <a:p>
            <a:pPr marL="342900" indent="-342900">
              <a:buFont typeface="Arial" panose="020B0604020202020204" pitchFamily="34" charset="0"/>
              <a:buChar char="•"/>
            </a:pPr>
            <a:r>
              <a:rPr lang="en-US" altLang="en-US" sz="1600" dirty="0">
                <a:solidFill>
                  <a:schemeClr val="accent2"/>
                </a:solidFill>
              </a:rPr>
              <a:t>Solvency tax - Additional tax rate added to guarantee the health of the trust fund. Assigned when the trust fund balance has less than seven months of benefits (Solvency surcharge is up to two-tenths of one percent).</a:t>
            </a:r>
          </a:p>
          <a:p>
            <a:pPr marL="342900" indent="-342900">
              <a:buFont typeface="Arial" panose="020B0604020202020204" pitchFamily="34" charset="0"/>
              <a:buChar char="•"/>
            </a:pPr>
            <a:endParaRPr lang="en-US" altLang="en-US" sz="1600" dirty="0">
              <a:solidFill>
                <a:schemeClr val="accent2"/>
              </a:solidFill>
            </a:endParaRPr>
          </a:p>
          <a:p>
            <a:pPr marL="342900" indent="-342900">
              <a:buFont typeface="Arial" panose="020B0604020202020204" pitchFamily="34" charset="0"/>
              <a:buChar char="•"/>
            </a:pPr>
            <a:r>
              <a:rPr lang="en-US" altLang="en-US" sz="1600" dirty="0">
                <a:solidFill>
                  <a:schemeClr val="accent2"/>
                </a:solidFill>
              </a:rPr>
              <a:t>Unemployment insurance tax due dates:</a:t>
            </a:r>
          </a:p>
          <a:p>
            <a:pPr lvl="2"/>
            <a:endParaRPr lang="en-US" altLang="en-US" dirty="0">
              <a:solidFill>
                <a:schemeClr val="accent2"/>
              </a:solidFill>
            </a:endParaRPr>
          </a:p>
          <a:p>
            <a:endParaRPr lang="en-US" dirty="0">
              <a:solidFill>
                <a:schemeClr val="accent2"/>
              </a:solidFill>
            </a:endParaRPr>
          </a:p>
          <a:p>
            <a:endParaRPr lang="en-US" dirty="0">
              <a:solidFill>
                <a:schemeClr val="accent2"/>
              </a:solidFill>
            </a:endParaRPr>
          </a:p>
          <a:p>
            <a:pPr marL="342900" indent="-342900">
              <a:buFont typeface="Wingdings" panose="05000000000000000000" pitchFamily="2" charset="2"/>
              <a:buChar char="§"/>
            </a:pPr>
            <a:endParaRPr lang="en-US" sz="2000" dirty="0">
              <a:solidFill>
                <a:schemeClr val="accent2"/>
              </a:solidFill>
            </a:endParaRPr>
          </a:p>
        </p:txBody>
      </p:sp>
      <p:pic>
        <p:nvPicPr>
          <p:cNvPr id="3" name="Picture 2">
            <a:extLst>
              <a:ext uri="{FF2B5EF4-FFF2-40B4-BE49-F238E27FC236}">
                <a16:creationId xmlns:a16="http://schemas.microsoft.com/office/drawing/2014/main" id="{4F46D513-BF2B-4C9B-8671-3A6855B04EE7}"/>
              </a:ext>
            </a:extLst>
          </p:cNvPr>
          <p:cNvPicPr>
            <a:picLocks noChangeAspect="1"/>
          </p:cNvPicPr>
          <p:nvPr/>
        </p:nvPicPr>
        <p:blipFill>
          <a:blip r:embed="rId4"/>
          <a:stretch>
            <a:fillRect/>
          </a:stretch>
        </p:blipFill>
        <p:spPr>
          <a:xfrm>
            <a:off x="4849487" y="4695784"/>
            <a:ext cx="4401668" cy="1570365"/>
          </a:xfrm>
          <a:prstGeom prst="rect">
            <a:avLst/>
          </a:prstGeom>
        </p:spPr>
      </p:pic>
    </p:spTree>
    <p:extLst>
      <p:ext uri="{BB962C8B-B14F-4D97-AF65-F5344CB8AC3E}">
        <p14:creationId xmlns:p14="http://schemas.microsoft.com/office/powerpoint/2010/main" val="6370947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10.xml><?xml version="1.0" encoding="utf-8"?>
<a:theme xmlns:a="http://schemas.openxmlformats.org/drawingml/2006/main" name="11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11.xml><?xml version="1.0" encoding="utf-8"?>
<a:theme xmlns:a="http://schemas.openxmlformats.org/drawingml/2006/main" name="12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12.xml><?xml version="1.0" encoding="utf-8"?>
<a:theme xmlns:a="http://schemas.openxmlformats.org/drawingml/2006/main" name="13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13.xml><?xml version="1.0" encoding="utf-8"?>
<a:theme xmlns:a="http://schemas.openxmlformats.org/drawingml/2006/main" name="14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14.xml><?xml version="1.0" encoding="utf-8"?>
<a:theme xmlns:a="http://schemas.openxmlformats.org/drawingml/2006/main" name="16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15.xml><?xml version="1.0" encoding="utf-8"?>
<a:theme xmlns:a="http://schemas.openxmlformats.org/drawingml/2006/main" name="17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16.xml><?xml version="1.0" encoding="utf-8"?>
<a:theme xmlns:a="http://schemas.openxmlformats.org/drawingml/2006/main" name="19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17.xml><?xml version="1.0" encoding="utf-8"?>
<a:theme xmlns:a="http://schemas.openxmlformats.org/drawingml/2006/main" name="8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3.xml><?xml version="1.0" encoding="utf-8"?>
<a:theme xmlns:a="http://schemas.openxmlformats.org/drawingml/2006/main" name="2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4.xml><?xml version="1.0" encoding="utf-8"?>
<a:theme xmlns:a="http://schemas.openxmlformats.org/drawingml/2006/main" name="3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5.xml><?xml version="1.0" encoding="utf-8"?>
<a:theme xmlns:a="http://schemas.openxmlformats.org/drawingml/2006/main" name="4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6.xml><?xml version="1.0" encoding="utf-8"?>
<a:theme xmlns:a="http://schemas.openxmlformats.org/drawingml/2006/main" name="5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7.xml><?xml version="1.0" encoding="utf-8"?>
<a:theme xmlns:a="http://schemas.openxmlformats.org/drawingml/2006/main" name="6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8.xml><?xml version="1.0" encoding="utf-8"?>
<a:theme xmlns:a="http://schemas.openxmlformats.org/drawingml/2006/main" name="7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9.xml><?xml version="1.0" encoding="utf-8"?>
<a:theme xmlns:a="http://schemas.openxmlformats.org/drawingml/2006/main" name="9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Override1.xml><?xml version="1.0" encoding="utf-8"?>
<a:themeOverride xmlns:a="http://schemas.openxmlformats.org/drawingml/2006/main">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themeOverride>
</file>

<file path=ppt/theme/themeOverride10.xml><?xml version="1.0" encoding="utf-8"?>
<a:themeOverride xmlns:a="http://schemas.openxmlformats.org/drawingml/2006/main">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themeOverride>
</file>

<file path=ppt/theme/themeOverride11.xml><?xml version="1.0" encoding="utf-8"?>
<a:themeOverride xmlns:a="http://schemas.openxmlformats.org/drawingml/2006/main">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themeOverride>
</file>

<file path=ppt/theme/themeOverride12.xml><?xml version="1.0" encoding="utf-8"?>
<a:themeOverride xmlns:a="http://schemas.openxmlformats.org/drawingml/2006/main">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themeOverride>
</file>

<file path=ppt/theme/themeOverride13.xml><?xml version="1.0" encoding="utf-8"?>
<a:themeOverride xmlns:a="http://schemas.openxmlformats.org/drawingml/2006/main">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themeOverride>
</file>

<file path=ppt/theme/themeOverride14.xml><?xml version="1.0" encoding="utf-8"?>
<a:themeOverride xmlns:a="http://schemas.openxmlformats.org/drawingml/2006/main">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themeOverride>
</file>

<file path=ppt/theme/themeOverride15.xml><?xml version="1.0" encoding="utf-8"?>
<a:themeOverride xmlns:a="http://schemas.openxmlformats.org/drawingml/2006/main">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themeOverride>
</file>

<file path=ppt/theme/themeOverride16.xml><?xml version="1.0" encoding="utf-8"?>
<a:themeOverride xmlns:a="http://schemas.openxmlformats.org/drawingml/2006/main">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themeOverride>
</file>

<file path=ppt/theme/themeOverride17.xml><?xml version="1.0" encoding="utf-8"?>
<a:themeOverride xmlns:a="http://schemas.openxmlformats.org/drawingml/2006/main">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themeOverride>
</file>

<file path=ppt/theme/themeOverride2.xml><?xml version="1.0" encoding="utf-8"?>
<a:themeOverride xmlns:a="http://schemas.openxmlformats.org/drawingml/2006/main">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themeOverride>
</file>

<file path=ppt/theme/themeOverride3.xml><?xml version="1.0" encoding="utf-8"?>
<a:themeOverride xmlns:a="http://schemas.openxmlformats.org/drawingml/2006/main">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themeOverride>
</file>

<file path=ppt/theme/themeOverride4.xml><?xml version="1.0" encoding="utf-8"?>
<a:themeOverride xmlns:a="http://schemas.openxmlformats.org/drawingml/2006/main">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themeOverride>
</file>

<file path=ppt/theme/themeOverride5.xml><?xml version="1.0" encoding="utf-8"?>
<a:themeOverride xmlns:a="http://schemas.openxmlformats.org/drawingml/2006/main">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themeOverride>
</file>

<file path=ppt/theme/themeOverride6.xml><?xml version="1.0" encoding="utf-8"?>
<a:themeOverride xmlns:a="http://schemas.openxmlformats.org/drawingml/2006/main">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themeOverride>
</file>

<file path=ppt/theme/themeOverride7.xml><?xml version="1.0" encoding="utf-8"?>
<a:themeOverride xmlns:a="http://schemas.openxmlformats.org/drawingml/2006/main">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themeOverride>
</file>

<file path=ppt/theme/themeOverride8.xml><?xml version="1.0" encoding="utf-8"?>
<a:themeOverride xmlns:a="http://schemas.openxmlformats.org/drawingml/2006/main">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themeOverride>
</file>

<file path=ppt/theme/themeOverride9.xml><?xml version="1.0" encoding="utf-8"?>
<a:themeOverride xmlns:a="http://schemas.openxmlformats.org/drawingml/2006/main">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FEAF1D6C29764AA9A15994C9C7267C" ma:contentTypeVersion="1" ma:contentTypeDescription="Create a new document." ma:contentTypeScope="" ma:versionID="c219e6234b40fcdcdd701aefc94d7747">
  <xsd:schema xmlns:xsd="http://www.w3.org/2001/XMLSchema" xmlns:xs="http://www.w3.org/2001/XMLSchema" xmlns:p="http://schemas.microsoft.com/office/2006/metadata/properties" xmlns:ns2="89bd54b3-51f3-4e08-a5a0-6e29086e6533" targetNamespace="http://schemas.microsoft.com/office/2006/metadata/properties" ma:root="true" ma:fieldsID="424038372e1daaec7bd5fcaeffc911eb" ns2:_="">
    <xsd:import namespace="89bd54b3-51f3-4e08-a5a0-6e29086e6533"/>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bd54b3-51f3-4e08-a5a0-6e29086e653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637818-C32F-448A-A5E7-A77031456B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bd54b3-51f3-4e08-a5a0-6e29086e65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892821-906D-40C9-B773-9FB054259DC1}">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89bd54b3-51f3-4e08-a5a0-6e29086e6533"/>
    <ds:schemaRef ds:uri="http://www.w3.org/XML/1998/namespace"/>
  </ds:schemaRefs>
</ds:datastoreItem>
</file>

<file path=customXml/itemProps3.xml><?xml version="1.0" encoding="utf-8"?>
<ds:datastoreItem xmlns:ds="http://schemas.openxmlformats.org/officeDocument/2006/customXml" ds:itemID="{71DF182F-5C03-4625-A2A6-C60ED00E1C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15145</TotalTime>
  <Words>2251</Words>
  <Application>Microsoft Office PowerPoint</Application>
  <PresentationFormat>Widescreen</PresentationFormat>
  <Paragraphs>229</Paragraphs>
  <Slides>19</Slides>
  <Notes>18</Notes>
  <HiddenSlides>0</HiddenSlides>
  <MMClips>0</MMClips>
  <ScaleCrop>false</ScaleCrop>
  <HeadingPairs>
    <vt:vector size="6" baseType="variant">
      <vt:variant>
        <vt:lpstr>Fonts Used</vt:lpstr>
      </vt:variant>
      <vt:variant>
        <vt:i4>4</vt:i4>
      </vt:variant>
      <vt:variant>
        <vt:lpstr>Theme</vt:lpstr>
      </vt:variant>
      <vt:variant>
        <vt:i4>17</vt:i4>
      </vt:variant>
      <vt:variant>
        <vt:lpstr>Slide Titles</vt:lpstr>
      </vt:variant>
      <vt:variant>
        <vt:i4>19</vt:i4>
      </vt:variant>
    </vt:vector>
  </HeadingPairs>
  <TitlesOfParts>
    <vt:vector size="40" baseType="lpstr">
      <vt:lpstr>Century Gothic</vt:lpstr>
      <vt:lpstr>Arial</vt:lpstr>
      <vt:lpstr>Calibri</vt:lpstr>
      <vt:lpstr>Wingdings</vt:lpstr>
      <vt:lpstr>Theme_ESDnew</vt:lpstr>
      <vt:lpstr>1_Theme_ESDnew</vt:lpstr>
      <vt:lpstr>2_Theme_ESDnew</vt:lpstr>
      <vt:lpstr>3_Theme_ESDnew</vt:lpstr>
      <vt:lpstr>4_Theme_ESDnew</vt:lpstr>
      <vt:lpstr>5_Theme_ESDnew</vt:lpstr>
      <vt:lpstr>6_Theme_ESDnew</vt:lpstr>
      <vt:lpstr>7_Theme_ESDnew</vt:lpstr>
      <vt:lpstr>9_Theme_ESDnew</vt:lpstr>
      <vt:lpstr>11_Theme_ESDnew</vt:lpstr>
      <vt:lpstr>12_Theme_ESDnew</vt:lpstr>
      <vt:lpstr>13_Theme_ESDnew</vt:lpstr>
      <vt:lpstr>14_Theme_ESDnew</vt:lpstr>
      <vt:lpstr>16_Theme_ESDnew</vt:lpstr>
      <vt:lpstr>17_Theme_ESDnew</vt:lpstr>
      <vt:lpstr>19_Theme_ESDnew</vt:lpstr>
      <vt:lpstr>8_Theme_ESDnew</vt:lpstr>
      <vt:lpstr>PowerPoint Presentation</vt:lpstr>
      <vt:lpstr>Overview</vt:lpstr>
      <vt:lpstr>Unemployment Benefits During Crisis</vt:lpstr>
      <vt:lpstr>$5.4 Billion paid out in benefits since 3/7</vt:lpstr>
      <vt:lpstr>Unemployment Insurance Trust fund</vt:lpstr>
      <vt:lpstr>A sense of scale: claims and trust fund projections</vt:lpstr>
      <vt:lpstr>Trust fund solvency options</vt:lpstr>
      <vt:lpstr>Annual Unemployment taxes</vt:lpstr>
      <vt:lpstr>Annual Unemployment taxes</vt:lpstr>
      <vt:lpstr>Washington’s Labor Market</vt:lpstr>
      <vt:lpstr>Nonfarm employment in Washington</vt:lpstr>
      <vt:lpstr>Employment rates</vt:lpstr>
      <vt:lpstr>Current Employment Statistics  Year over year employment change by industry</vt:lpstr>
      <vt:lpstr>Washington state agricultural reporting areas</vt:lpstr>
      <vt:lpstr>Agricultural employment in Washington state and reporting areas</vt:lpstr>
      <vt:lpstr>Agricultural industry employment in Washington state</vt:lpstr>
      <vt:lpstr>Unemployment rates</vt:lpstr>
      <vt:lpstr>Unemployment around the state</vt:lpstr>
      <vt:lpstr>Beyond the unemployment rate Alternative measures of labor underutilization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Paid Family &amp;  Medical Leave</dc:title>
  <dc:creator>Clare DeLong</dc:creator>
  <cp:lastModifiedBy>Zeitlin, Daniel (ESD)</cp:lastModifiedBy>
  <cp:revision>1409</cp:revision>
  <cp:lastPrinted>2018-10-23T14:37:49Z</cp:lastPrinted>
  <dcterms:created xsi:type="dcterms:W3CDTF">2017-10-27T03:45:57Z</dcterms:created>
  <dcterms:modified xsi:type="dcterms:W3CDTF">2020-06-15T17:17:43Z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0x01010085FEAF1D6C29764AA9A15994C9C7267C</vt:lpwstr>
  </property>
</Properties>
</file>