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26" r:id="rId4"/>
  </p:sldMasterIdLst>
  <p:notesMasterIdLst>
    <p:notesMasterId r:id="rId25"/>
  </p:notesMasterIdLst>
  <p:handoutMasterIdLst>
    <p:handoutMasterId r:id="rId26"/>
  </p:handoutMasterIdLst>
  <p:sldIdLst>
    <p:sldId id="256" r:id="rId5"/>
    <p:sldId id="424" r:id="rId6"/>
    <p:sldId id="404" r:id="rId7"/>
    <p:sldId id="406" r:id="rId8"/>
    <p:sldId id="428" r:id="rId9"/>
    <p:sldId id="294" r:id="rId10"/>
    <p:sldId id="292" r:id="rId11"/>
    <p:sldId id="423" r:id="rId12"/>
    <p:sldId id="407" r:id="rId13"/>
    <p:sldId id="422" r:id="rId14"/>
    <p:sldId id="409" r:id="rId15"/>
    <p:sldId id="425" r:id="rId16"/>
    <p:sldId id="413" r:id="rId17"/>
    <p:sldId id="414" r:id="rId18"/>
    <p:sldId id="415" r:id="rId19"/>
    <p:sldId id="416" r:id="rId20"/>
    <p:sldId id="419" r:id="rId21"/>
    <p:sldId id="426" r:id="rId22"/>
    <p:sldId id="420" r:id="rId23"/>
    <p:sldId id="411" r:id="rId24"/>
  </p:sldIdLst>
  <p:sldSz cx="12192000" cy="6858000"/>
  <p:notesSz cx="7023100" cy="9309100"/>
  <p:embeddedFontLst>
    <p:embeddedFont>
      <p:font typeface="Arial Narrow" panose="020B0606020202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Garamond" panose="02020404030301010803" pitchFamily="18" charset="0"/>
      <p:regular r:id="rId39"/>
      <p:bold r:id="rId40"/>
      <p:italic r:id="rId41"/>
    </p:embeddedFont>
    <p:embeddedFont>
      <p:font typeface="MS PGothic" panose="020B0600070205080204" pitchFamily="34" charset="-128"/>
      <p:regular r:id="rId42"/>
    </p:embeddedFont>
    <p:embeddedFont>
      <p:font typeface="Open Sans" panose="020B0604020202020204" charset="0"/>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55"/>
    <a:srgbClr val="086470"/>
    <a:srgbClr val="CC6600"/>
    <a:srgbClr val="81AB75"/>
    <a:srgbClr val="EAEAEA"/>
    <a:srgbClr val="A24600"/>
    <a:srgbClr val="658F41"/>
    <a:srgbClr val="C9E7B1"/>
    <a:srgbClr val="B0D0D5"/>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78665" autoAdjust="0"/>
  </p:normalViewPr>
  <p:slideViewPr>
    <p:cSldViewPr snapToGrid="0" snapToObjects="1">
      <p:cViewPr varScale="1">
        <p:scale>
          <a:sx n="103" d="100"/>
          <a:sy n="103" d="100"/>
        </p:scale>
        <p:origin x="480" y="96"/>
      </p:cViewPr>
      <p:guideLst/>
    </p:cSldViewPr>
  </p:slideViewPr>
  <p:notesTextViewPr>
    <p:cViewPr>
      <p:scale>
        <a:sx n="1" d="1"/>
        <a:sy n="1" d="1"/>
      </p:scale>
      <p:origin x="0" y="0"/>
    </p:cViewPr>
  </p:notesTextViewPr>
  <p:notesViewPr>
    <p:cSldViewPr snapToGrid="0" snapToObjects="1">
      <p:cViewPr varScale="1">
        <p:scale>
          <a:sx n="79" d="100"/>
          <a:sy n="79" d="100"/>
        </p:scale>
        <p:origin x="390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sd1floly\teams\2217LMEAUIResearchProgramAnalysis-PRS\PS%20Staff\JRobinson\Data%20Requests\2019\ESAC\March\UI_TF_Report_figures_1231201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sd1floly\teams\2217LMEAUIResearchProgramAnalysis-PRS\PS%20Staff\JRobinson\Data%20Requests\2019\ESAC\March\UI_TF_Report_figures_12312018.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esd1floly\Division\22000LMEA-AllStaff\Program%20Research%20Support\State%20of%20State\ESAC\Presentation_excel%20Masterfile.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oleObject" Target="file:///\\Esd1floly\teams\2217LMEAUIResearchProgramAnalysis-PRS\PS%20Staff\JRobinson\Data%20Requests\2019\ESAC\March\UI_TF_Report_figures_1231201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sd1floly\teams\2217LMEAUIResearchProgramAnalysis-PRS\PS%20Staff\JRobinson\Facts%20and%20figures\Average%20Benefit%20Amount%20Exhaustion%20Rate%20Other%20UI%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33241469816274"/>
          <c:y val="9.2891976916356658E-2"/>
          <c:w val="0.74141332093092105"/>
          <c:h val="0.70303270182807032"/>
        </c:manualLayout>
      </c:layout>
      <c:areaChart>
        <c:grouping val="standard"/>
        <c:varyColors val="0"/>
        <c:ser>
          <c:idx val="1"/>
          <c:order val="0"/>
          <c:tx>
            <c:strRef>
              <c:f>Sheet1!$C$1</c:f>
              <c:strCache>
                <c:ptCount val="1"/>
                <c:pt idx="0">
                  <c:v>U.S. recession</c:v>
                </c:pt>
              </c:strCache>
            </c:strRef>
          </c:tx>
          <c:spPr>
            <a:solidFill>
              <a:schemeClr val="bg1">
                <a:lumMod val="65000"/>
                <a:alpha val="39000"/>
              </a:schemeClr>
            </a:solidFill>
            <a:ln w="25400">
              <a:noFill/>
            </a:ln>
          </c:spPr>
          <c:cat>
            <c:numRef>
              <c:f>Sheet1!$A$2:$A$230</c:f>
              <c:numCache>
                <c:formatCode>mmm\-yy</c:formatCode>
                <c:ptCount val="229"/>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42720</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numCache>
            </c:numRef>
          </c:cat>
          <c:val>
            <c:numRef>
              <c:f>Sheet1!$C$2:$C$230</c:f>
              <c:numCache>
                <c:formatCode>General</c:formatCode>
                <c:ptCount val="229"/>
                <c:pt idx="14">
                  <c:v>3500000</c:v>
                </c:pt>
                <c:pt idx="15">
                  <c:v>3500000</c:v>
                </c:pt>
                <c:pt idx="16">
                  <c:v>3500000</c:v>
                </c:pt>
                <c:pt idx="17">
                  <c:v>3500000</c:v>
                </c:pt>
                <c:pt idx="18">
                  <c:v>3500000</c:v>
                </c:pt>
                <c:pt idx="19">
                  <c:v>3500000</c:v>
                </c:pt>
                <c:pt idx="20">
                  <c:v>3500000</c:v>
                </c:pt>
                <c:pt idx="21">
                  <c:v>3500000</c:v>
                </c:pt>
                <c:pt idx="22">
                  <c:v>3500000</c:v>
                </c:pt>
                <c:pt idx="95">
                  <c:v>3500000</c:v>
                </c:pt>
                <c:pt idx="96">
                  <c:v>3500000</c:v>
                </c:pt>
                <c:pt idx="97">
                  <c:v>3500000</c:v>
                </c:pt>
                <c:pt idx="98">
                  <c:v>3500000</c:v>
                </c:pt>
                <c:pt idx="99">
                  <c:v>3500000</c:v>
                </c:pt>
                <c:pt idx="100">
                  <c:v>3500000</c:v>
                </c:pt>
                <c:pt idx="101">
                  <c:v>3500000</c:v>
                </c:pt>
                <c:pt idx="102">
                  <c:v>3500000</c:v>
                </c:pt>
                <c:pt idx="103">
                  <c:v>3500000</c:v>
                </c:pt>
                <c:pt idx="104">
                  <c:v>3500000</c:v>
                </c:pt>
                <c:pt idx="105">
                  <c:v>3500000</c:v>
                </c:pt>
                <c:pt idx="106">
                  <c:v>3500000</c:v>
                </c:pt>
                <c:pt idx="107">
                  <c:v>3500000</c:v>
                </c:pt>
                <c:pt idx="108">
                  <c:v>3500000</c:v>
                </c:pt>
                <c:pt idx="109">
                  <c:v>3500000</c:v>
                </c:pt>
                <c:pt idx="110">
                  <c:v>3500000</c:v>
                </c:pt>
                <c:pt idx="111">
                  <c:v>3500000</c:v>
                </c:pt>
                <c:pt idx="112">
                  <c:v>3500000</c:v>
                </c:pt>
                <c:pt idx="113">
                  <c:v>3500000</c:v>
                </c:pt>
                <c:pt idx="114">
                  <c:v>3500000</c:v>
                </c:pt>
              </c:numCache>
            </c:numRef>
          </c:val>
          <c:extLst>
            <c:ext xmlns:c16="http://schemas.microsoft.com/office/drawing/2014/chart" uri="{C3380CC4-5D6E-409C-BE32-E72D297353CC}">
              <c16:uniqueId val="{00000000-C962-4603-847F-420894F7E79F}"/>
            </c:ext>
          </c:extLst>
        </c:ser>
        <c:ser>
          <c:idx val="0"/>
          <c:order val="1"/>
          <c:tx>
            <c:v>Nonfarm employment</c:v>
          </c:tx>
          <c:spPr>
            <a:solidFill>
              <a:srgbClr val="CC6600"/>
            </a:solidFill>
            <a:ln w="25400">
              <a:noFill/>
            </a:ln>
          </c:spPr>
          <c:val>
            <c:numRef>
              <c:f>Sheet1!$B$2:$B$230</c:f>
              <c:numCache>
                <c:formatCode>#,##0</c:formatCode>
                <c:ptCount val="229"/>
                <c:pt idx="0">
                  <c:v>2722500</c:v>
                </c:pt>
                <c:pt idx="1">
                  <c:v>2722000</c:v>
                </c:pt>
                <c:pt idx="2">
                  <c:v>2741000</c:v>
                </c:pt>
                <c:pt idx="3">
                  <c:v>2735600</c:v>
                </c:pt>
                <c:pt idx="4">
                  <c:v>2746200</c:v>
                </c:pt>
                <c:pt idx="5">
                  <c:v>2749700</c:v>
                </c:pt>
                <c:pt idx="6">
                  <c:v>2741600</c:v>
                </c:pt>
                <c:pt idx="7">
                  <c:v>2752500</c:v>
                </c:pt>
                <c:pt idx="8">
                  <c:v>2754600</c:v>
                </c:pt>
                <c:pt idx="9">
                  <c:v>2756500</c:v>
                </c:pt>
                <c:pt idx="10">
                  <c:v>2761300</c:v>
                </c:pt>
                <c:pt idx="11">
                  <c:v>2767000</c:v>
                </c:pt>
                <c:pt idx="12">
                  <c:v>2758700</c:v>
                </c:pt>
                <c:pt idx="13">
                  <c:v>2758300</c:v>
                </c:pt>
                <c:pt idx="14">
                  <c:v>2754100</c:v>
                </c:pt>
                <c:pt idx="15">
                  <c:v>2752000</c:v>
                </c:pt>
                <c:pt idx="16">
                  <c:v>2745500</c:v>
                </c:pt>
                <c:pt idx="17">
                  <c:v>2744400</c:v>
                </c:pt>
                <c:pt idx="18">
                  <c:v>2735600</c:v>
                </c:pt>
                <c:pt idx="19">
                  <c:v>2730500</c:v>
                </c:pt>
                <c:pt idx="20">
                  <c:v>2724000</c:v>
                </c:pt>
                <c:pt idx="21">
                  <c:v>2715200</c:v>
                </c:pt>
                <c:pt idx="22">
                  <c:v>2705600</c:v>
                </c:pt>
                <c:pt idx="23">
                  <c:v>2696900</c:v>
                </c:pt>
                <c:pt idx="24">
                  <c:v>2696500</c:v>
                </c:pt>
                <c:pt idx="25">
                  <c:v>2693000</c:v>
                </c:pt>
                <c:pt idx="26">
                  <c:v>2687600</c:v>
                </c:pt>
                <c:pt idx="27">
                  <c:v>2691000</c:v>
                </c:pt>
                <c:pt idx="28">
                  <c:v>2691700</c:v>
                </c:pt>
                <c:pt idx="29">
                  <c:v>2689700</c:v>
                </c:pt>
                <c:pt idx="30">
                  <c:v>2696200</c:v>
                </c:pt>
                <c:pt idx="31">
                  <c:v>2695500</c:v>
                </c:pt>
                <c:pt idx="32">
                  <c:v>2695300</c:v>
                </c:pt>
                <c:pt idx="33">
                  <c:v>2695500</c:v>
                </c:pt>
                <c:pt idx="34">
                  <c:v>2698900</c:v>
                </c:pt>
                <c:pt idx="35">
                  <c:v>2696400</c:v>
                </c:pt>
                <c:pt idx="36">
                  <c:v>2704700</c:v>
                </c:pt>
                <c:pt idx="37">
                  <c:v>2704200</c:v>
                </c:pt>
                <c:pt idx="38">
                  <c:v>2696200</c:v>
                </c:pt>
                <c:pt idx="39">
                  <c:v>2695100</c:v>
                </c:pt>
                <c:pt idx="40">
                  <c:v>2697800</c:v>
                </c:pt>
                <c:pt idx="41">
                  <c:v>2696700</c:v>
                </c:pt>
                <c:pt idx="42">
                  <c:v>2698300</c:v>
                </c:pt>
                <c:pt idx="43">
                  <c:v>2702000</c:v>
                </c:pt>
                <c:pt idx="44">
                  <c:v>2705000</c:v>
                </c:pt>
                <c:pt idx="45">
                  <c:v>2706200</c:v>
                </c:pt>
                <c:pt idx="46">
                  <c:v>2706600</c:v>
                </c:pt>
                <c:pt idx="47">
                  <c:v>2712400</c:v>
                </c:pt>
                <c:pt idx="48">
                  <c:v>2707500</c:v>
                </c:pt>
                <c:pt idx="49">
                  <c:v>2715000</c:v>
                </c:pt>
                <c:pt idx="50">
                  <c:v>2725000</c:v>
                </c:pt>
                <c:pt idx="51">
                  <c:v>2730900</c:v>
                </c:pt>
                <c:pt idx="52">
                  <c:v>2731900</c:v>
                </c:pt>
                <c:pt idx="53">
                  <c:v>2737800</c:v>
                </c:pt>
                <c:pt idx="54">
                  <c:v>2743300</c:v>
                </c:pt>
                <c:pt idx="55">
                  <c:v>2744100</c:v>
                </c:pt>
                <c:pt idx="56">
                  <c:v>2750200</c:v>
                </c:pt>
                <c:pt idx="57">
                  <c:v>2760500</c:v>
                </c:pt>
                <c:pt idx="58">
                  <c:v>2765900</c:v>
                </c:pt>
                <c:pt idx="59">
                  <c:v>2770100</c:v>
                </c:pt>
                <c:pt idx="60">
                  <c:v>2776800</c:v>
                </c:pt>
                <c:pt idx="61">
                  <c:v>2778900</c:v>
                </c:pt>
                <c:pt idx="62">
                  <c:v>2788400</c:v>
                </c:pt>
                <c:pt idx="63">
                  <c:v>2798500</c:v>
                </c:pt>
                <c:pt idx="64">
                  <c:v>2803200</c:v>
                </c:pt>
                <c:pt idx="65">
                  <c:v>2805300</c:v>
                </c:pt>
                <c:pt idx="66">
                  <c:v>2817600</c:v>
                </c:pt>
                <c:pt idx="67">
                  <c:v>2824000</c:v>
                </c:pt>
                <c:pt idx="68">
                  <c:v>2823700</c:v>
                </c:pt>
                <c:pt idx="69">
                  <c:v>2836300</c:v>
                </c:pt>
                <c:pt idx="70">
                  <c:v>2845800</c:v>
                </c:pt>
                <c:pt idx="71">
                  <c:v>2855800</c:v>
                </c:pt>
                <c:pt idx="72">
                  <c:v>2863700</c:v>
                </c:pt>
                <c:pt idx="73">
                  <c:v>2868300</c:v>
                </c:pt>
                <c:pt idx="74">
                  <c:v>2873900</c:v>
                </c:pt>
                <c:pt idx="75">
                  <c:v>2876500</c:v>
                </c:pt>
                <c:pt idx="76">
                  <c:v>2884400</c:v>
                </c:pt>
                <c:pt idx="77">
                  <c:v>2896600</c:v>
                </c:pt>
                <c:pt idx="78">
                  <c:v>2892400</c:v>
                </c:pt>
                <c:pt idx="79">
                  <c:v>2901100</c:v>
                </c:pt>
                <c:pt idx="80">
                  <c:v>2914500</c:v>
                </c:pt>
                <c:pt idx="81">
                  <c:v>2914200</c:v>
                </c:pt>
                <c:pt idx="82">
                  <c:v>2916800</c:v>
                </c:pt>
                <c:pt idx="83">
                  <c:v>2924200</c:v>
                </c:pt>
                <c:pt idx="84">
                  <c:v>2929500</c:v>
                </c:pt>
                <c:pt idx="85">
                  <c:v>2943200</c:v>
                </c:pt>
                <c:pt idx="86">
                  <c:v>2949100</c:v>
                </c:pt>
                <c:pt idx="87">
                  <c:v>2956100</c:v>
                </c:pt>
                <c:pt idx="88">
                  <c:v>2962000</c:v>
                </c:pt>
                <c:pt idx="89">
                  <c:v>2969600</c:v>
                </c:pt>
                <c:pt idx="90">
                  <c:v>2971500</c:v>
                </c:pt>
                <c:pt idx="91">
                  <c:v>2975600</c:v>
                </c:pt>
                <c:pt idx="92">
                  <c:v>2976400</c:v>
                </c:pt>
                <c:pt idx="93">
                  <c:v>2987300</c:v>
                </c:pt>
                <c:pt idx="94">
                  <c:v>2993700</c:v>
                </c:pt>
                <c:pt idx="95">
                  <c:v>2997500</c:v>
                </c:pt>
                <c:pt idx="96">
                  <c:v>3001900</c:v>
                </c:pt>
                <c:pt idx="97">
                  <c:v>3006200</c:v>
                </c:pt>
                <c:pt idx="98">
                  <c:v>3008000</c:v>
                </c:pt>
                <c:pt idx="99">
                  <c:v>3007200</c:v>
                </c:pt>
                <c:pt idx="100">
                  <c:v>3004300</c:v>
                </c:pt>
                <c:pt idx="101">
                  <c:v>3001100</c:v>
                </c:pt>
                <c:pt idx="102">
                  <c:v>3005200</c:v>
                </c:pt>
                <c:pt idx="103">
                  <c:v>3006700</c:v>
                </c:pt>
                <c:pt idx="104">
                  <c:v>2996300</c:v>
                </c:pt>
                <c:pt idx="105">
                  <c:v>2969100</c:v>
                </c:pt>
                <c:pt idx="106">
                  <c:v>2967700</c:v>
                </c:pt>
                <c:pt idx="107">
                  <c:v>2949900</c:v>
                </c:pt>
                <c:pt idx="108">
                  <c:v>2935000</c:v>
                </c:pt>
                <c:pt idx="109">
                  <c:v>2916700</c:v>
                </c:pt>
                <c:pt idx="110">
                  <c:v>2897600</c:v>
                </c:pt>
                <c:pt idx="111">
                  <c:v>2878400</c:v>
                </c:pt>
                <c:pt idx="112">
                  <c:v>2868800</c:v>
                </c:pt>
                <c:pt idx="113">
                  <c:v>2857000</c:v>
                </c:pt>
                <c:pt idx="114">
                  <c:v>2847200</c:v>
                </c:pt>
                <c:pt idx="115">
                  <c:v>2836400</c:v>
                </c:pt>
                <c:pt idx="116">
                  <c:v>2833800</c:v>
                </c:pt>
                <c:pt idx="117">
                  <c:v>2836200</c:v>
                </c:pt>
                <c:pt idx="118">
                  <c:v>2824700</c:v>
                </c:pt>
                <c:pt idx="119">
                  <c:v>2823100</c:v>
                </c:pt>
                <c:pt idx="120">
                  <c:v>2825600</c:v>
                </c:pt>
                <c:pt idx="121">
                  <c:v>2824100</c:v>
                </c:pt>
                <c:pt idx="122">
                  <c:v>2830000</c:v>
                </c:pt>
                <c:pt idx="123">
                  <c:v>2835600</c:v>
                </c:pt>
                <c:pt idx="124">
                  <c:v>2839400</c:v>
                </c:pt>
                <c:pt idx="125">
                  <c:v>2836600</c:v>
                </c:pt>
                <c:pt idx="126">
                  <c:v>2836500</c:v>
                </c:pt>
                <c:pt idx="127">
                  <c:v>2831500</c:v>
                </c:pt>
                <c:pt idx="128">
                  <c:v>2835200</c:v>
                </c:pt>
                <c:pt idx="129">
                  <c:v>2846800</c:v>
                </c:pt>
                <c:pt idx="130">
                  <c:v>2847000</c:v>
                </c:pt>
                <c:pt idx="131">
                  <c:v>2852200</c:v>
                </c:pt>
                <c:pt idx="132">
                  <c:v>2856300</c:v>
                </c:pt>
                <c:pt idx="133">
                  <c:v>2859600</c:v>
                </c:pt>
                <c:pt idx="134">
                  <c:v>2859400</c:v>
                </c:pt>
                <c:pt idx="135">
                  <c:v>2868400</c:v>
                </c:pt>
                <c:pt idx="136">
                  <c:v>2865600</c:v>
                </c:pt>
                <c:pt idx="137">
                  <c:v>2868900</c:v>
                </c:pt>
                <c:pt idx="138">
                  <c:v>2877500</c:v>
                </c:pt>
                <c:pt idx="139">
                  <c:v>2880100</c:v>
                </c:pt>
                <c:pt idx="140">
                  <c:v>2883900</c:v>
                </c:pt>
                <c:pt idx="141">
                  <c:v>2879600</c:v>
                </c:pt>
                <c:pt idx="142">
                  <c:v>2885000</c:v>
                </c:pt>
                <c:pt idx="143">
                  <c:v>2889400</c:v>
                </c:pt>
                <c:pt idx="144">
                  <c:v>2888100</c:v>
                </c:pt>
                <c:pt idx="145">
                  <c:v>2893100</c:v>
                </c:pt>
                <c:pt idx="146">
                  <c:v>2902600</c:v>
                </c:pt>
                <c:pt idx="147">
                  <c:v>2904500</c:v>
                </c:pt>
                <c:pt idx="148">
                  <c:v>2912600</c:v>
                </c:pt>
                <c:pt idx="149">
                  <c:v>2921900</c:v>
                </c:pt>
                <c:pt idx="150">
                  <c:v>2920700</c:v>
                </c:pt>
                <c:pt idx="151">
                  <c:v>2927400</c:v>
                </c:pt>
                <c:pt idx="152">
                  <c:v>2929700</c:v>
                </c:pt>
                <c:pt idx="153">
                  <c:v>2940700</c:v>
                </c:pt>
                <c:pt idx="154">
                  <c:v>2946400</c:v>
                </c:pt>
                <c:pt idx="155">
                  <c:v>2947600</c:v>
                </c:pt>
                <c:pt idx="156">
                  <c:v>2952500</c:v>
                </c:pt>
                <c:pt idx="157">
                  <c:v>2961900</c:v>
                </c:pt>
                <c:pt idx="158">
                  <c:v>2964500</c:v>
                </c:pt>
                <c:pt idx="159">
                  <c:v>2970000</c:v>
                </c:pt>
                <c:pt idx="160">
                  <c:v>2978300</c:v>
                </c:pt>
                <c:pt idx="161">
                  <c:v>2978900</c:v>
                </c:pt>
                <c:pt idx="162">
                  <c:v>2982300</c:v>
                </c:pt>
                <c:pt idx="163">
                  <c:v>2991300</c:v>
                </c:pt>
                <c:pt idx="164">
                  <c:v>2997500</c:v>
                </c:pt>
                <c:pt idx="165">
                  <c:v>3005700</c:v>
                </c:pt>
                <c:pt idx="166">
                  <c:v>3012900</c:v>
                </c:pt>
                <c:pt idx="167">
                  <c:v>3017000</c:v>
                </c:pt>
                <c:pt idx="168">
                  <c:v>3029200</c:v>
                </c:pt>
                <c:pt idx="169">
                  <c:v>3030000</c:v>
                </c:pt>
                <c:pt idx="170">
                  <c:v>3035200</c:v>
                </c:pt>
                <c:pt idx="171">
                  <c:v>3035000</c:v>
                </c:pt>
                <c:pt idx="172">
                  <c:v>3040400</c:v>
                </c:pt>
                <c:pt idx="173">
                  <c:v>3046800</c:v>
                </c:pt>
                <c:pt idx="174">
                  <c:v>3060400</c:v>
                </c:pt>
                <c:pt idx="175">
                  <c:v>3070000</c:v>
                </c:pt>
                <c:pt idx="176">
                  <c:v>3075200</c:v>
                </c:pt>
                <c:pt idx="177">
                  <c:v>3079600</c:v>
                </c:pt>
                <c:pt idx="178">
                  <c:v>3088300</c:v>
                </c:pt>
                <c:pt idx="179">
                  <c:v>3101000</c:v>
                </c:pt>
                <c:pt idx="180">
                  <c:v>3104900</c:v>
                </c:pt>
                <c:pt idx="181">
                  <c:v>3110700</c:v>
                </c:pt>
                <c:pt idx="182">
                  <c:v>3120900</c:v>
                </c:pt>
                <c:pt idx="183">
                  <c:v>3127500</c:v>
                </c:pt>
                <c:pt idx="184">
                  <c:v>3134400</c:v>
                </c:pt>
                <c:pt idx="185">
                  <c:v>3145500</c:v>
                </c:pt>
                <c:pt idx="186">
                  <c:v>3149400</c:v>
                </c:pt>
                <c:pt idx="187">
                  <c:v>3153700</c:v>
                </c:pt>
                <c:pt idx="188">
                  <c:v>3160100</c:v>
                </c:pt>
                <c:pt idx="189">
                  <c:v>3169000</c:v>
                </c:pt>
                <c:pt idx="190">
                  <c:v>3177100</c:v>
                </c:pt>
                <c:pt idx="191">
                  <c:v>3184800</c:v>
                </c:pt>
                <c:pt idx="192">
                  <c:v>3199700</c:v>
                </c:pt>
                <c:pt idx="193">
                  <c:v>3210500</c:v>
                </c:pt>
                <c:pt idx="194">
                  <c:v>3214300</c:v>
                </c:pt>
                <c:pt idx="195">
                  <c:v>3228000</c:v>
                </c:pt>
                <c:pt idx="196">
                  <c:v>3233800</c:v>
                </c:pt>
                <c:pt idx="197">
                  <c:v>3236300</c:v>
                </c:pt>
                <c:pt idx="198">
                  <c:v>3245600</c:v>
                </c:pt>
                <c:pt idx="199">
                  <c:v>3252100</c:v>
                </c:pt>
                <c:pt idx="200">
                  <c:v>3263400</c:v>
                </c:pt>
                <c:pt idx="201">
                  <c:v>3266400</c:v>
                </c:pt>
                <c:pt idx="202">
                  <c:v>3276800</c:v>
                </c:pt>
                <c:pt idx="203">
                  <c:v>3282700</c:v>
                </c:pt>
                <c:pt idx="204">
                  <c:v>3283600</c:v>
                </c:pt>
                <c:pt idx="205">
                  <c:v>3290700</c:v>
                </c:pt>
                <c:pt idx="206">
                  <c:v>3301500</c:v>
                </c:pt>
                <c:pt idx="207">
                  <c:v>3305100</c:v>
                </c:pt>
                <c:pt idx="208">
                  <c:v>3314500</c:v>
                </c:pt>
                <c:pt idx="209">
                  <c:v>3325700</c:v>
                </c:pt>
                <c:pt idx="210">
                  <c:v>3327100</c:v>
                </c:pt>
                <c:pt idx="211">
                  <c:v>3328300</c:v>
                </c:pt>
                <c:pt idx="212">
                  <c:v>3331200</c:v>
                </c:pt>
                <c:pt idx="213">
                  <c:v>3338400</c:v>
                </c:pt>
                <c:pt idx="214">
                  <c:v>3346800</c:v>
                </c:pt>
                <c:pt idx="215">
                  <c:v>3355000</c:v>
                </c:pt>
                <c:pt idx="216">
                  <c:v>3376600</c:v>
                </c:pt>
                <c:pt idx="217">
                  <c:v>3381400</c:v>
                </c:pt>
                <c:pt idx="218">
                  <c:v>3390900</c:v>
                </c:pt>
                <c:pt idx="219">
                  <c:v>3389200</c:v>
                </c:pt>
                <c:pt idx="220">
                  <c:v>3397000</c:v>
                </c:pt>
                <c:pt idx="221">
                  <c:v>3403000</c:v>
                </c:pt>
                <c:pt idx="222">
                  <c:v>3406100</c:v>
                </c:pt>
                <c:pt idx="223">
                  <c:v>3419700</c:v>
                </c:pt>
                <c:pt idx="224">
                  <c:v>3408200</c:v>
                </c:pt>
                <c:pt idx="225">
                  <c:v>3418500</c:v>
                </c:pt>
                <c:pt idx="226">
                  <c:v>3422000</c:v>
                </c:pt>
                <c:pt idx="227">
                  <c:v>3435800</c:v>
                </c:pt>
                <c:pt idx="228">
                  <c:v>3448100</c:v>
                </c:pt>
              </c:numCache>
            </c:numRef>
          </c:val>
          <c:extLst>
            <c:ext xmlns:c16="http://schemas.microsoft.com/office/drawing/2014/chart" uri="{C3380CC4-5D6E-409C-BE32-E72D297353CC}">
              <c16:uniqueId val="{00000001-C962-4603-847F-420894F7E79F}"/>
            </c:ext>
          </c:extLst>
        </c:ser>
        <c:dLbls>
          <c:showLegendKey val="0"/>
          <c:showVal val="0"/>
          <c:showCatName val="0"/>
          <c:showSerName val="0"/>
          <c:showPercent val="0"/>
          <c:showBubbleSize val="0"/>
        </c:dLbls>
        <c:axId val="380284488"/>
        <c:axId val="380282920"/>
      </c:areaChart>
      <c:dateAx>
        <c:axId val="380284488"/>
        <c:scaling>
          <c:orientation val="minMax"/>
        </c:scaling>
        <c:delete val="0"/>
        <c:axPos val="b"/>
        <c:numFmt formatCode="mmm\-yy" sourceLinked="1"/>
        <c:majorTickMark val="out"/>
        <c:minorTickMark val="none"/>
        <c:tickLblPos val="nextTo"/>
        <c:spPr>
          <a:ln/>
        </c:spPr>
        <c:txPr>
          <a:bodyPr/>
          <a:lstStyle/>
          <a:p>
            <a:pPr>
              <a:defRPr sz="1600" b="1"/>
            </a:pPr>
            <a:endParaRPr lang="en-US"/>
          </a:p>
        </c:txPr>
        <c:crossAx val="380282920"/>
        <c:crosses val="autoZero"/>
        <c:auto val="0"/>
        <c:lblOffset val="100"/>
        <c:baseTimeUnit val="months"/>
        <c:majorUnit val="36"/>
        <c:minorUnit val="36"/>
      </c:dateAx>
      <c:valAx>
        <c:axId val="380282920"/>
        <c:scaling>
          <c:orientation val="minMax"/>
          <c:max val="3500000"/>
          <c:min val="2500000"/>
        </c:scaling>
        <c:delete val="0"/>
        <c:axPos val="l"/>
        <c:majorGridlines/>
        <c:title>
          <c:tx>
            <c:rich>
              <a:bodyPr rot="-5400000" vert="horz"/>
              <a:lstStyle/>
              <a:p>
                <a:pPr>
                  <a:defRPr sz="1400"/>
                </a:pPr>
                <a:r>
                  <a:rPr lang="en-US" sz="1400" b="1" dirty="0"/>
                  <a:t>(Seasonally adjusted employment)</a:t>
                </a:r>
              </a:p>
            </c:rich>
          </c:tx>
          <c:layout>
            <c:manualLayout>
              <c:xMode val="edge"/>
              <c:yMode val="edge"/>
              <c:x val="1.1506561679790028E-3"/>
              <c:y val="0.21007747377022612"/>
            </c:manualLayout>
          </c:layout>
          <c:overlay val="0"/>
        </c:title>
        <c:numFmt formatCode="#,##0" sourceLinked="0"/>
        <c:majorTickMark val="out"/>
        <c:minorTickMark val="none"/>
        <c:tickLblPos val="nextTo"/>
        <c:txPr>
          <a:bodyPr/>
          <a:lstStyle/>
          <a:p>
            <a:pPr>
              <a:defRPr sz="1600" b="1"/>
            </a:pPr>
            <a:endParaRPr lang="en-US"/>
          </a:p>
        </c:txPr>
        <c:crossAx val="380284488"/>
        <c:crosses val="autoZero"/>
        <c:crossBetween val="midCat"/>
        <c:majorUnit val="100000"/>
      </c:valAx>
    </c:plotArea>
    <c:legend>
      <c:legendPos val="b"/>
      <c:legendEntry>
        <c:idx val="0"/>
        <c:txPr>
          <a:bodyPr/>
          <a:lstStyle/>
          <a:p>
            <a:pPr>
              <a:defRPr sz="1600" b="1"/>
            </a:pPr>
            <a:endParaRPr lang="en-US"/>
          </a:p>
        </c:txPr>
      </c:legendEntry>
      <c:legendEntry>
        <c:idx val="1"/>
        <c:txPr>
          <a:bodyPr/>
          <a:lstStyle/>
          <a:p>
            <a:pPr>
              <a:defRPr sz="1600" b="1"/>
            </a:pPr>
            <a:endParaRPr lang="en-US"/>
          </a:p>
        </c:txPr>
      </c:legendEntry>
      <c:layout>
        <c:manualLayout>
          <c:xMode val="edge"/>
          <c:yMode val="edge"/>
          <c:x val="0.33824422572178481"/>
          <c:y val="0.88234052544630859"/>
          <c:w val="0.61387139107611544"/>
          <c:h val="6.5822849042617898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9899387576554"/>
          <c:y val="3.6479294254884803E-2"/>
          <c:w val="0.85153280839895018"/>
          <c:h val="0.78393061736848224"/>
        </c:manualLayout>
      </c:layout>
      <c:barChart>
        <c:barDir val="col"/>
        <c:grouping val="stacked"/>
        <c:varyColors val="0"/>
        <c:ser>
          <c:idx val="0"/>
          <c:order val="0"/>
          <c:tx>
            <c:strRef>
              <c:f>data!$H$1</c:f>
              <c:strCache>
                <c:ptCount val="1"/>
                <c:pt idx="0">
                  <c:v>Experience-tax contributions</c:v>
                </c:pt>
              </c:strCache>
            </c:strRef>
          </c:tx>
          <c:spPr>
            <a:solidFill>
              <a:srgbClr val="003366"/>
            </a:solidFill>
          </c:spPr>
          <c:invertIfNegative val="0"/>
          <c:dPt>
            <c:idx val="1"/>
            <c:invertIfNegative val="0"/>
            <c:bubble3D val="0"/>
            <c:spPr>
              <a:solidFill>
                <a:srgbClr val="003366"/>
              </a:solidFill>
              <a:effectLst>
                <a:outerShdw blurRad="50800" dist="50800" dir="5400000" algn="ctr" rotWithShape="0">
                  <a:srgbClr val="92D050"/>
                </a:outerShdw>
              </a:effectLst>
            </c:spPr>
            <c:extLst>
              <c:ext xmlns:c16="http://schemas.microsoft.com/office/drawing/2014/chart" uri="{C3380CC4-5D6E-409C-BE32-E72D297353CC}">
                <c16:uniqueId val="{00000001-5A55-492D-9EBD-3574AF0ACF52}"/>
              </c:ext>
            </c:extLst>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data!$H$4:$H$19</c:f>
              <c:numCache>
                <c:formatCode>_("$"* #,##0.0_);_("$"* \(#,##0.0\);_("$"* "-"_);_(@_)</c:formatCode>
                <c:ptCount val="16"/>
                <c:pt idx="0">
                  <c:v>804.99108117999992</c:v>
                </c:pt>
                <c:pt idx="1">
                  <c:v>689.38201855</c:v>
                </c:pt>
                <c:pt idx="2">
                  <c:v>765.10292145000005</c:v>
                </c:pt>
                <c:pt idx="3">
                  <c:v>965.45142610000016</c:v>
                </c:pt>
                <c:pt idx="4">
                  <c:v>1082.5038941300002</c:v>
                </c:pt>
                <c:pt idx="5">
                  <c:v>1164.5991892100001</c:v>
                </c:pt>
                <c:pt idx="6">
                  <c:v>1103.8931269300001</c:v>
                </c:pt>
                <c:pt idx="7">
                  <c:v>1106.1977300399999</c:v>
                </c:pt>
                <c:pt idx="8">
                  <c:v>916.76414218000002</c:v>
                </c:pt>
                <c:pt idx="9">
                  <c:v>948.91366542999992</c:v>
                </c:pt>
                <c:pt idx="10">
                  <c:v>861.29537993784777</c:v>
                </c:pt>
                <c:pt idx="11">
                  <c:v>748.92082636703003</c:v>
                </c:pt>
                <c:pt idx="12">
                  <c:v>752.77476004508549</c:v>
                </c:pt>
                <c:pt idx="13">
                  <c:v>771.89757903347947</c:v>
                </c:pt>
                <c:pt idx="14">
                  <c:v>790.42582199582102</c:v>
                </c:pt>
                <c:pt idx="15">
                  <c:v>811.45082764104154</c:v>
                </c:pt>
              </c:numCache>
            </c:numRef>
          </c:val>
          <c:extLst>
            <c:ext xmlns:c16="http://schemas.microsoft.com/office/drawing/2014/chart" uri="{C3380CC4-5D6E-409C-BE32-E72D297353CC}">
              <c16:uniqueId val="{00000002-5A55-492D-9EBD-3574AF0ACF52}"/>
            </c:ext>
          </c:extLst>
        </c:ser>
        <c:ser>
          <c:idx val="1"/>
          <c:order val="1"/>
          <c:tx>
            <c:strRef>
              <c:f>data!$I$1</c:f>
              <c:strCache>
                <c:ptCount val="1"/>
                <c:pt idx="0">
                  <c:v>Social-tax contributions</c:v>
                </c:pt>
              </c:strCache>
            </c:strRef>
          </c:tx>
          <c:spPr>
            <a:solidFill>
              <a:srgbClr val="CC6600"/>
            </a:solidFill>
          </c:spPr>
          <c:invertIfNegative val="0"/>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data!$I$4:$I$19</c:f>
              <c:numCache>
                <c:formatCode>_("$"* #,##0.0_);_("$"* \(#,##0.0\);_("$"* "-"_);_(@_)</c:formatCode>
                <c:ptCount val="16"/>
                <c:pt idx="0">
                  <c:v>302.78246794</c:v>
                </c:pt>
                <c:pt idx="1">
                  <c:v>285.40980982000002</c:v>
                </c:pt>
                <c:pt idx="2">
                  <c:v>636.65877982999996</c:v>
                </c:pt>
                <c:pt idx="3">
                  <c:v>559.35354738000001</c:v>
                </c:pt>
                <c:pt idx="4">
                  <c:v>226.71454220999999</c:v>
                </c:pt>
                <c:pt idx="5">
                  <c:v>188.55742674999999</c:v>
                </c:pt>
                <c:pt idx="6">
                  <c:v>210.60959516</c:v>
                </c:pt>
                <c:pt idx="7">
                  <c:v>231.17049156000002</c:v>
                </c:pt>
                <c:pt idx="8">
                  <c:v>265.86184479000002</c:v>
                </c:pt>
                <c:pt idx="9">
                  <c:v>164.88241909000001</c:v>
                </c:pt>
                <c:pt idx="10">
                  <c:v>177.59702075242049</c:v>
                </c:pt>
                <c:pt idx="11">
                  <c:v>160.24009495918071</c:v>
                </c:pt>
                <c:pt idx="12">
                  <c:v>164.52189144248501</c:v>
                </c:pt>
                <c:pt idx="13">
                  <c:v>168.70125891954339</c:v>
                </c:pt>
                <c:pt idx="14">
                  <c:v>172.75067946213409</c:v>
                </c:pt>
                <c:pt idx="15">
                  <c:v>177.34577733195829</c:v>
                </c:pt>
              </c:numCache>
            </c:numRef>
          </c:val>
          <c:extLst>
            <c:ext xmlns:c16="http://schemas.microsoft.com/office/drawing/2014/chart" uri="{C3380CC4-5D6E-409C-BE32-E72D297353CC}">
              <c16:uniqueId val="{00000003-5A55-492D-9EBD-3574AF0ACF52}"/>
            </c:ext>
          </c:extLst>
        </c:ser>
        <c:dLbls>
          <c:showLegendKey val="0"/>
          <c:showVal val="0"/>
          <c:showCatName val="0"/>
          <c:showSerName val="0"/>
          <c:showPercent val="0"/>
          <c:showBubbleSize val="0"/>
        </c:dLbls>
        <c:gapWidth val="150"/>
        <c:overlap val="100"/>
        <c:axId val="415364304"/>
        <c:axId val="415364696"/>
      </c:barChart>
      <c:catAx>
        <c:axId val="415364304"/>
        <c:scaling>
          <c:orientation val="minMax"/>
        </c:scaling>
        <c:delete val="0"/>
        <c:axPos val="b"/>
        <c:numFmt formatCode="General" sourceLinked="1"/>
        <c:majorTickMark val="out"/>
        <c:minorTickMark val="none"/>
        <c:tickLblPos val="nextTo"/>
        <c:txPr>
          <a:bodyPr rot="0" vert="horz"/>
          <a:lstStyle/>
          <a:p>
            <a:pPr>
              <a:defRPr sz="1200" b="1"/>
            </a:pPr>
            <a:endParaRPr lang="en-US"/>
          </a:p>
        </c:txPr>
        <c:crossAx val="415364696"/>
        <c:crosses val="autoZero"/>
        <c:auto val="1"/>
        <c:lblAlgn val="ctr"/>
        <c:lblOffset val="100"/>
        <c:noMultiLvlLbl val="0"/>
      </c:catAx>
      <c:valAx>
        <c:axId val="415364696"/>
        <c:scaling>
          <c:orientation val="minMax"/>
        </c:scaling>
        <c:delete val="0"/>
        <c:axPos val="l"/>
        <c:majorGridlines/>
        <c:title>
          <c:tx>
            <c:rich>
              <a:bodyPr/>
              <a:lstStyle/>
              <a:p>
                <a:pPr>
                  <a:defRPr/>
                </a:pPr>
                <a:r>
                  <a:rPr lang="en-US"/>
                  <a:t>In millions</a:t>
                </a:r>
              </a:p>
            </c:rich>
          </c:tx>
          <c:overlay val="0"/>
          <c:spPr>
            <a:noFill/>
            <a:ln w="25400">
              <a:noFill/>
            </a:ln>
          </c:spPr>
        </c:title>
        <c:numFmt formatCode="&quot;$&quot;#,##0" sourceLinked="0"/>
        <c:majorTickMark val="out"/>
        <c:minorTickMark val="none"/>
        <c:tickLblPos val="nextTo"/>
        <c:txPr>
          <a:bodyPr rot="0" vert="horz"/>
          <a:lstStyle/>
          <a:p>
            <a:pPr>
              <a:defRPr sz="1200" b="1"/>
            </a:pPr>
            <a:endParaRPr lang="en-US"/>
          </a:p>
        </c:txPr>
        <c:crossAx val="415364304"/>
        <c:crosses val="autoZero"/>
        <c:crossBetween val="between"/>
      </c:valAx>
      <c:spPr>
        <a:noFill/>
        <a:ln>
          <a:noFill/>
        </a:ln>
      </c:spPr>
    </c:plotArea>
    <c:legend>
      <c:legendPos val="b"/>
      <c:layout>
        <c:manualLayout>
          <c:xMode val="edge"/>
          <c:yMode val="edge"/>
          <c:x val="0.16064151356080489"/>
          <c:y val="0.90642716535433066"/>
          <c:w val="0.69538342082239724"/>
          <c:h val="7.9683945756780408E-2"/>
        </c:manualLayout>
      </c:layout>
      <c:overlay val="0"/>
      <c:txPr>
        <a:bodyPr/>
        <a:lstStyle/>
        <a:p>
          <a:pPr>
            <a:defRPr sz="1200"/>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47867581967817E-2"/>
          <c:y val="0.1398522552002151"/>
          <c:w val="0.76667918593422069"/>
          <c:h val="0.70252030996125481"/>
        </c:manualLayout>
      </c:layout>
      <c:barChart>
        <c:barDir val="col"/>
        <c:grouping val="clustered"/>
        <c:varyColors val="0"/>
        <c:ser>
          <c:idx val="0"/>
          <c:order val="0"/>
          <c:tx>
            <c:strRef>
              <c:f>data!$C$1</c:f>
              <c:strCache>
                <c:ptCount val="1"/>
                <c:pt idx="0">
                  <c:v>Trust fund balance</c:v>
                </c:pt>
              </c:strCache>
            </c:strRef>
          </c:tx>
          <c:spPr>
            <a:solidFill>
              <a:srgbClr val="003366"/>
            </a:solidFill>
            <a:ln>
              <a:solidFill>
                <a:srgbClr val="003366"/>
              </a:solidFill>
            </a:ln>
          </c:spPr>
          <c:invertIfNegative val="0"/>
          <c:dPt>
            <c:idx val="0"/>
            <c:invertIfNegative val="0"/>
            <c:bubble3D val="0"/>
            <c:spPr>
              <a:solidFill>
                <a:srgbClr val="003366"/>
              </a:solidFill>
              <a:ln>
                <a:solidFill>
                  <a:srgbClr val="003366"/>
                </a:solidFill>
              </a:ln>
            </c:spPr>
            <c:extLst>
              <c:ext xmlns:c16="http://schemas.microsoft.com/office/drawing/2014/chart" uri="{C3380CC4-5D6E-409C-BE32-E72D297353CC}">
                <c16:uniqueId val="{00000001-C960-4F02-8D3D-AB5EFD43D2D6}"/>
              </c:ext>
            </c:extLst>
          </c:dPt>
          <c:dPt>
            <c:idx val="1"/>
            <c:invertIfNegative val="0"/>
            <c:bubble3D val="0"/>
            <c:spPr>
              <a:solidFill>
                <a:srgbClr val="003366"/>
              </a:solidFill>
              <a:ln>
                <a:solidFill>
                  <a:srgbClr val="003366"/>
                </a:solidFill>
              </a:ln>
              <a:effectLst>
                <a:outerShdw blurRad="50800" dist="50800" dir="5400000" algn="ctr" rotWithShape="0">
                  <a:srgbClr val="92D050"/>
                </a:outerShdw>
              </a:effectLst>
            </c:spPr>
            <c:extLst>
              <c:ext xmlns:c16="http://schemas.microsoft.com/office/drawing/2014/chart" uri="{C3380CC4-5D6E-409C-BE32-E72D297353CC}">
                <c16:uniqueId val="{00000003-C960-4F02-8D3D-AB5EFD43D2D6}"/>
              </c:ext>
            </c:extLst>
          </c:dPt>
          <c:dPt>
            <c:idx val="2"/>
            <c:invertIfNegative val="0"/>
            <c:bubble3D val="0"/>
            <c:extLst>
              <c:ext xmlns:c16="http://schemas.microsoft.com/office/drawing/2014/chart" uri="{C3380CC4-5D6E-409C-BE32-E72D297353CC}">
                <c16:uniqueId val="{00000004-C960-4F02-8D3D-AB5EFD43D2D6}"/>
              </c:ext>
            </c:extLst>
          </c:dPt>
          <c:dPt>
            <c:idx val="3"/>
            <c:invertIfNegative val="0"/>
            <c:bubble3D val="0"/>
            <c:extLst>
              <c:ext xmlns:c16="http://schemas.microsoft.com/office/drawing/2014/chart" uri="{C3380CC4-5D6E-409C-BE32-E72D297353CC}">
                <c16:uniqueId val="{00000005-C960-4F02-8D3D-AB5EFD43D2D6}"/>
              </c:ext>
            </c:extLst>
          </c:dPt>
          <c:dPt>
            <c:idx val="4"/>
            <c:invertIfNegative val="0"/>
            <c:bubble3D val="0"/>
            <c:extLst>
              <c:ext xmlns:c16="http://schemas.microsoft.com/office/drawing/2014/chart" uri="{C3380CC4-5D6E-409C-BE32-E72D297353CC}">
                <c16:uniqueId val="{00000006-C960-4F02-8D3D-AB5EFD43D2D6}"/>
              </c:ext>
            </c:extLst>
          </c:dPt>
          <c:dPt>
            <c:idx val="5"/>
            <c:invertIfNegative val="0"/>
            <c:bubble3D val="0"/>
            <c:extLst>
              <c:ext xmlns:c16="http://schemas.microsoft.com/office/drawing/2014/chart" uri="{C3380CC4-5D6E-409C-BE32-E72D297353CC}">
                <c16:uniqueId val="{00000007-C960-4F02-8D3D-AB5EFD43D2D6}"/>
              </c:ext>
            </c:extLst>
          </c:dPt>
          <c:dPt>
            <c:idx val="6"/>
            <c:invertIfNegative val="0"/>
            <c:bubble3D val="0"/>
            <c:extLst>
              <c:ext xmlns:c16="http://schemas.microsoft.com/office/drawing/2014/chart" uri="{C3380CC4-5D6E-409C-BE32-E72D297353CC}">
                <c16:uniqueId val="{00000008-C960-4F02-8D3D-AB5EFD43D2D6}"/>
              </c:ext>
            </c:extLst>
          </c:dPt>
          <c:dPt>
            <c:idx val="7"/>
            <c:invertIfNegative val="0"/>
            <c:bubble3D val="0"/>
            <c:extLst>
              <c:ext xmlns:c16="http://schemas.microsoft.com/office/drawing/2014/chart" uri="{C3380CC4-5D6E-409C-BE32-E72D297353CC}">
                <c16:uniqueId val="{00000009-C960-4F02-8D3D-AB5EFD43D2D6}"/>
              </c:ext>
            </c:extLst>
          </c:dPt>
          <c:dPt>
            <c:idx val="8"/>
            <c:invertIfNegative val="0"/>
            <c:bubble3D val="0"/>
            <c:extLst>
              <c:ext xmlns:c16="http://schemas.microsoft.com/office/drawing/2014/chart" uri="{C3380CC4-5D6E-409C-BE32-E72D297353CC}">
                <c16:uniqueId val="{0000000A-C960-4F02-8D3D-AB5EFD43D2D6}"/>
              </c:ext>
            </c:extLst>
          </c:dPt>
          <c:dPt>
            <c:idx val="9"/>
            <c:invertIfNegative val="0"/>
            <c:bubble3D val="0"/>
            <c:extLst>
              <c:ext xmlns:c16="http://schemas.microsoft.com/office/drawing/2014/chart" uri="{C3380CC4-5D6E-409C-BE32-E72D297353CC}">
                <c16:uniqueId val="{0000000B-C960-4F02-8D3D-AB5EFD43D2D6}"/>
              </c:ext>
            </c:extLst>
          </c:dPt>
          <c:dPt>
            <c:idx val="10"/>
            <c:invertIfNegative val="0"/>
            <c:bubble3D val="0"/>
            <c:extLst>
              <c:ext xmlns:c16="http://schemas.microsoft.com/office/drawing/2014/chart" uri="{C3380CC4-5D6E-409C-BE32-E72D297353CC}">
                <c16:uniqueId val="{0000000C-C960-4F02-8D3D-AB5EFD43D2D6}"/>
              </c:ext>
            </c:extLst>
          </c:dPt>
          <c:dPt>
            <c:idx val="11"/>
            <c:invertIfNegative val="0"/>
            <c:bubble3D val="0"/>
            <c:extLst>
              <c:ext xmlns:c16="http://schemas.microsoft.com/office/drawing/2014/chart" uri="{C3380CC4-5D6E-409C-BE32-E72D297353CC}">
                <c16:uniqueId val="{0000000D-C960-4F02-8D3D-AB5EFD43D2D6}"/>
              </c:ext>
            </c:extLst>
          </c:dPt>
          <c:dPt>
            <c:idx val="12"/>
            <c:invertIfNegative val="0"/>
            <c:bubble3D val="0"/>
            <c:extLst>
              <c:ext xmlns:c16="http://schemas.microsoft.com/office/drawing/2014/chart" uri="{C3380CC4-5D6E-409C-BE32-E72D297353CC}">
                <c16:uniqueId val="{0000000E-C960-4F02-8D3D-AB5EFD43D2D6}"/>
              </c:ext>
            </c:extLst>
          </c:dPt>
          <c:dPt>
            <c:idx val="13"/>
            <c:invertIfNegative val="0"/>
            <c:bubble3D val="0"/>
            <c:extLst>
              <c:ext xmlns:c16="http://schemas.microsoft.com/office/drawing/2014/chart" uri="{C3380CC4-5D6E-409C-BE32-E72D297353CC}">
                <c16:uniqueId val="{0000000F-C960-4F02-8D3D-AB5EFD43D2D6}"/>
              </c:ext>
            </c:extLst>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data!$C$4:$C$19</c:f>
              <c:numCache>
                <c:formatCode>_("$"* #,##0.0_);_("$"* \(#,##0.0\);_("$"* "-"_);_(@_)</c:formatCode>
                <c:ptCount val="16"/>
                <c:pt idx="0">
                  <c:v>4044.3304394499996</c:v>
                </c:pt>
                <c:pt idx="1">
                  <c:v>2596.130341</c:v>
                </c:pt>
                <c:pt idx="2">
                  <c:v>2388.7756360500002</c:v>
                </c:pt>
                <c:pt idx="3">
                  <c:v>2772.6534049299999</c:v>
                </c:pt>
                <c:pt idx="4">
                  <c:v>2718.2632318600004</c:v>
                </c:pt>
                <c:pt idx="5">
                  <c:v>3069.9168884400001</c:v>
                </c:pt>
                <c:pt idx="6">
                  <c:v>3430.0877064483288</c:v>
                </c:pt>
                <c:pt idx="7">
                  <c:v>3900.6880756319579</c:v>
                </c:pt>
                <c:pt idx="8">
                  <c:v>4215.5066380331373</c:v>
                </c:pt>
                <c:pt idx="9">
                  <c:v>4429.4748429436586</c:v>
                </c:pt>
                <c:pt idx="10">
                  <c:v>4678.0164059602075</c:v>
                </c:pt>
                <c:pt idx="11">
                  <c:v>4839.6571647755291</c:v>
                </c:pt>
                <c:pt idx="12">
                  <c:v>4944.9475449521315</c:v>
                </c:pt>
                <c:pt idx="13">
                  <c:v>5002.190303329141</c:v>
                </c:pt>
                <c:pt idx="14">
                  <c:v>5026.6754374163711</c:v>
                </c:pt>
                <c:pt idx="15">
                  <c:v>5024.6893235732978</c:v>
                </c:pt>
              </c:numCache>
            </c:numRef>
          </c:val>
          <c:extLst>
            <c:ext xmlns:c16="http://schemas.microsoft.com/office/drawing/2014/chart" uri="{C3380CC4-5D6E-409C-BE32-E72D297353CC}">
              <c16:uniqueId val="{00000010-C960-4F02-8D3D-AB5EFD43D2D6}"/>
            </c:ext>
          </c:extLst>
        </c:ser>
        <c:dLbls>
          <c:showLegendKey val="0"/>
          <c:showVal val="0"/>
          <c:showCatName val="0"/>
          <c:showSerName val="0"/>
          <c:showPercent val="0"/>
          <c:showBubbleSize val="0"/>
        </c:dLbls>
        <c:gapWidth val="150"/>
        <c:axId val="416143152"/>
        <c:axId val="416143544"/>
        <c:extLst>
          <c:ext xmlns:c15="http://schemas.microsoft.com/office/drawing/2012/chart" uri="{02D57815-91ED-43cb-92C2-25804820EDAC}">
            <c15:filteredBarSeries>
              <c15:ser>
                <c:idx val="2"/>
                <c:order val="2"/>
                <c:tx>
                  <c:strRef>
                    <c:extLst>
                      <c:ext uri="{02D57815-91ED-43cb-92C2-25804820EDAC}">
                        <c15:formulaRef>
                          <c15:sqref>data!$D$1</c15:sqref>
                        </c15:formulaRef>
                      </c:ext>
                    </c:extLst>
                    <c:strCache>
                      <c:ptCount val="1"/>
                      <c:pt idx="0">
                        <c:v>Trust fund balance (projected)</c:v>
                      </c:pt>
                    </c:strCache>
                  </c:strRef>
                </c:tx>
                <c:spPr>
                  <a:solidFill>
                    <a:srgbClr val="6C7728"/>
                  </a:solidFill>
                </c:spPr>
                <c:invertIfNegative val="0"/>
                <c:cat>
                  <c:numRef>
                    <c:extLst>
                      <c:ext uri="{02D57815-91ED-43cb-92C2-25804820EDAC}">
                        <c15:formulaRef>
                          <c15:sqref>data!$A$4:$A$19</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extLst>
                      <c:ext uri="{02D57815-91ED-43cb-92C2-25804820EDAC}">
                        <c15:formulaRef>
                          <c15:sqref>data!$D$4:$D$19</c15:sqref>
                        </c15:formulaRef>
                      </c:ext>
                    </c:extLst>
                    <c:numCache>
                      <c:formatCode>General</c:formatCode>
                      <c:ptCount val="16"/>
                      <c:pt idx="10" formatCode="_(&quot;$&quot;* #,##0.0_);_(&quot;$&quot;* \(#,##0.0\);_(&quot;$&quot;* &quot;-&quot;_);_(@_)">
                        <c:v>4678.0164059602075</c:v>
                      </c:pt>
                      <c:pt idx="11" formatCode="_(&quot;$&quot;* #,##0.0_);_(&quot;$&quot;* \(#,##0.0\);_(&quot;$&quot;* &quot;-&quot;_);_(@_)">
                        <c:v>4839.6571647755291</c:v>
                      </c:pt>
                      <c:pt idx="12" formatCode="_(&quot;$&quot;* #,##0.0_);_(&quot;$&quot;* \(#,##0.0\);_(&quot;$&quot;* &quot;-&quot;_);_(@_)">
                        <c:v>4944.9475449521315</c:v>
                      </c:pt>
                      <c:pt idx="13" formatCode="_(&quot;$&quot;* #,##0.0_);_(&quot;$&quot;* \(#,##0.0\);_(&quot;$&quot;* &quot;-&quot;_);_(@_)">
                        <c:v>5002.190303329141</c:v>
                      </c:pt>
                      <c:pt idx="14" formatCode="_(&quot;$&quot;* #,##0.0_);_(&quot;$&quot;* \(#,##0.0\);_(&quot;$&quot;* &quot;-&quot;_);_(@_)">
                        <c:v>5026.6754374163711</c:v>
                      </c:pt>
                      <c:pt idx="15" formatCode="_(&quot;$&quot;* #,##0.0_);_(&quot;$&quot;* \(#,##0.0\);_(&quot;$&quot;* &quot;-&quot;_);_(@_)">
                        <c:v>5024.6893235732978</c:v>
                      </c:pt>
                    </c:numCache>
                  </c:numRef>
                </c:val>
                <c:extLst>
                  <c:ext xmlns:c16="http://schemas.microsoft.com/office/drawing/2014/chart" uri="{C3380CC4-5D6E-409C-BE32-E72D297353CC}">
                    <c16:uniqueId val="{00000022-C960-4F02-8D3D-AB5EFD43D2D6}"/>
                  </c:ext>
                </c:extLst>
              </c15:ser>
            </c15:filteredBarSeries>
          </c:ext>
        </c:extLst>
      </c:barChart>
      <c:lineChart>
        <c:grouping val="standard"/>
        <c:varyColors val="0"/>
        <c:ser>
          <c:idx val="1"/>
          <c:order val="1"/>
          <c:tx>
            <c:strRef>
              <c:f>data!$B$1</c:f>
              <c:strCache>
                <c:ptCount val="1"/>
                <c:pt idx="0">
                  <c:v>Months of benefits</c:v>
                </c:pt>
              </c:strCache>
            </c:strRef>
          </c:tx>
          <c:spPr>
            <a:ln>
              <a:solidFill>
                <a:srgbClr val="CC6600"/>
              </a:solidFill>
            </a:ln>
          </c:spPr>
          <c:marker>
            <c:symbol val="square"/>
            <c:size val="7"/>
            <c:spPr>
              <a:solidFill>
                <a:srgbClr val="CC6600"/>
              </a:solidFill>
              <a:ln>
                <a:solidFill>
                  <a:srgbClr val="CC6600"/>
                </a:solidFill>
              </a:ln>
            </c:spPr>
          </c:marker>
          <c:dLbls>
            <c:dLbl>
              <c:idx val="0"/>
              <c:layout>
                <c:manualLayout>
                  <c:x val="-1.7980288803547857E-2"/>
                  <c:y val="-5.8423224690272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960-4F02-8D3D-AB5EFD43D2D6}"/>
                </c:ext>
              </c:extLst>
            </c:dLbl>
            <c:dLbl>
              <c:idx val="1"/>
              <c:layout>
                <c:manualLayout>
                  <c:x val="-4.8505905511811026E-2"/>
                  <c:y val="-6.4895392411208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960-4F02-8D3D-AB5EFD43D2D6}"/>
                </c:ext>
              </c:extLst>
            </c:dLbl>
            <c:dLbl>
              <c:idx val="2"/>
              <c:layout>
                <c:manualLayout>
                  <c:x val="-5.2496719160104989E-2"/>
                  <c:y val="-4.6337596528757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960-4F02-8D3D-AB5EFD43D2D6}"/>
                </c:ext>
              </c:extLst>
            </c:dLbl>
            <c:dLbl>
              <c:idx val="3"/>
              <c:layout>
                <c:manualLayout>
                  <c:x val="-5.6628171478565179E-2"/>
                  <c:y val="-5.107717749154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960-4F02-8D3D-AB5EFD43D2D6}"/>
                </c:ext>
              </c:extLst>
            </c:dLbl>
            <c:dLbl>
              <c:idx val="4"/>
              <c:layout>
                <c:manualLayout>
                  <c:x val="-5.5204068241469818E-2"/>
                  <c:y val="-5.107717749154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960-4F02-8D3D-AB5EFD43D2D6}"/>
                </c:ext>
              </c:extLst>
            </c:dLbl>
            <c:dLbl>
              <c:idx val="5"/>
              <c:layout>
                <c:manualLayout>
                  <c:x val="-5.3920603674540685E-2"/>
                  <c:y val="-4.1972751960918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960-4F02-8D3D-AB5EFD43D2D6}"/>
                </c:ext>
              </c:extLst>
            </c:dLbl>
            <c:dLbl>
              <c:idx val="6"/>
              <c:layout>
                <c:manualLayout>
                  <c:x val="-6.1612204724409501E-2"/>
                  <c:y val="-5.1396158572663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960-4F02-8D3D-AB5EFD43D2D6}"/>
                </c:ext>
              </c:extLst>
            </c:dLbl>
            <c:dLbl>
              <c:idx val="7"/>
              <c:layout>
                <c:manualLayout>
                  <c:x val="-5.7981846019247642E-2"/>
                  <c:y val="-4.788888383171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960-4F02-8D3D-AB5EFD43D2D6}"/>
                </c:ext>
              </c:extLst>
            </c:dLbl>
            <c:dLbl>
              <c:idx val="8"/>
              <c:layout>
                <c:manualLayout>
                  <c:x val="-5.5986439195100615E-2"/>
                  <c:y val="-6.8894982780331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960-4F02-8D3D-AB5EFD43D2D6}"/>
                </c:ext>
              </c:extLst>
            </c:dLbl>
            <c:dLbl>
              <c:idx val="9"/>
              <c:layout>
                <c:manualLayout>
                  <c:x val="-5.5986439195100712E-2"/>
                  <c:y val="-9.5471682369183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960-4F02-8D3D-AB5EFD43D2D6}"/>
                </c:ext>
              </c:extLst>
            </c:dLbl>
            <c:dLbl>
              <c:idx val="10"/>
              <c:layout>
                <c:manualLayout>
                  <c:x val="-6.3607830271216206E-2"/>
                  <c:y val="-0.12011818609379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960-4F02-8D3D-AB5EFD43D2D6}"/>
                </c:ext>
              </c:extLst>
            </c:dLbl>
            <c:dLbl>
              <c:idx val="11"/>
              <c:layout>
                <c:manualLayout>
                  <c:x val="-5.7410542432195975E-2"/>
                  <c:y val="-0.136600898153626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960-4F02-8D3D-AB5EFD43D2D6}"/>
                </c:ext>
              </c:extLst>
            </c:dLbl>
            <c:dLbl>
              <c:idx val="12"/>
              <c:layout>
                <c:manualLayout>
                  <c:x val="-5.2496719160105086E-2"/>
                  <c:y val="-0.15718409115045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960-4F02-8D3D-AB5EFD43D2D6}"/>
                </c:ext>
              </c:extLst>
            </c:dLbl>
            <c:dLbl>
              <c:idx val="13"/>
              <c:layout>
                <c:manualLayout>
                  <c:x val="-5.3850393700787501E-2"/>
                  <c:y val="-0.17393154612898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960-4F02-8D3D-AB5EFD43D2D6}"/>
                </c:ext>
              </c:extLst>
            </c:dLbl>
            <c:dLbl>
              <c:idx val="14"/>
              <c:layout>
                <c:manualLayout>
                  <c:x val="-5.5274496937882868E-2"/>
                  <c:y val="-0.174493271433556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960-4F02-8D3D-AB5EFD43D2D6}"/>
                </c:ext>
              </c:extLst>
            </c:dLbl>
            <c:dLbl>
              <c:idx val="15"/>
              <c:layout>
                <c:manualLayout>
                  <c:x val="-5.5916010498687767E-2"/>
                  <c:y val="-0.183219546978593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960-4F02-8D3D-AB5EFD43D2D6}"/>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[1]Summary!$AG$80:$AG$93</c:f>
              <c:numCache>
                <c:formatCode>General</c:formatCode>
                <c:ptCount val="14"/>
              </c:numCache>
            </c:numRef>
          </c:cat>
          <c:val>
            <c:numRef>
              <c:f>data!$B$4:$B$19</c:f>
              <c:numCache>
                <c:formatCode>_(* #,##0.0_);_(* \(#,##0.0\);_(* "-"??_);_(@_)</c:formatCode>
                <c:ptCount val="16"/>
                <c:pt idx="0">
                  <c:v>21.182051312075192</c:v>
                </c:pt>
                <c:pt idx="1">
                  <c:v>15.69074392974303</c:v>
                </c:pt>
                <c:pt idx="2">
                  <c:v>14.2</c:v>
                </c:pt>
                <c:pt idx="3">
                  <c:v>14.8</c:v>
                </c:pt>
                <c:pt idx="4">
                  <c:v>13.4</c:v>
                </c:pt>
                <c:pt idx="5">
                  <c:v>14.1</c:v>
                </c:pt>
                <c:pt idx="6">
                  <c:v>14.8</c:v>
                </c:pt>
                <c:pt idx="7">
                  <c:v>16</c:v>
                </c:pt>
                <c:pt idx="8">
                  <c:v>16.2</c:v>
                </c:pt>
                <c:pt idx="9">
                  <c:v>16</c:v>
                </c:pt>
                <c:pt idx="10">
                  <c:v>16.2</c:v>
                </c:pt>
                <c:pt idx="11">
                  <c:v>16.399999999999999</c:v>
                </c:pt>
                <c:pt idx="12">
                  <c:v>16.3</c:v>
                </c:pt>
                <c:pt idx="13">
                  <c:v>16.2</c:v>
                </c:pt>
                <c:pt idx="14">
                  <c:v>15.9</c:v>
                </c:pt>
                <c:pt idx="15">
                  <c:v>15.9</c:v>
                </c:pt>
              </c:numCache>
            </c:numRef>
          </c:val>
          <c:smooth val="0"/>
          <c:extLst>
            <c:ext xmlns:c16="http://schemas.microsoft.com/office/drawing/2014/chart" uri="{C3380CC4-5D6E-409C-BE32-E72D297353CC}">
              <c16:uniqueId val="{00000021-C960-4F02-8D3D-AB5EFD43D2D6}"/>
            </c:ext>
          </c:extLst>
        </c:ser>
        <c:dLbls>
          <c:showLegendKey val="0"/>
          <c:showVal val="0"/>
          <c:showCatName val="0"/>
          <c:showSerName val="0"/>
          <c:showPercent val="0"/>
          <c:showBubbleSize val="0"/>
        </c:dLbls>
        <c:marker val="1"/>
        <c:smooth val="0"/>
        <c:axId val="416143936"/>
        <c:axId val="416144328"/>
      </c:lineChart>
      <c:catAx>
        <c:axId val="416143152"/>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416143544"/>
        <c:crosses val="autoZero"/>
        <c:auto val="1"/>
        <c:lblAlgn val="ctr"/>
        <c:lblOffset val="100"/>
        <c:noMultiLvlLbl val="0"/>
      </c:catAx>
      <c:valAx>
        <c:axId val="416143544"/>
        <c:scaling>
          <c:orientation val="minMax"/>
        </c:scaling>
        <c:delete val="0"/>
        <c:axPos val="l"/>
        <c:majorGridlines/>
        <c:title>
          <c:tx>
            <c:rich>
              <a:bodyPr/>
              <a:lstStyle/>
              <a:p>
                <a:pPr>
                  <a:defRPr b="1"/>
                </a:pPr>
                <a:r>
                  <a:rPr lang="en-US" b="1"/>
                  <a:t>In millions</a:t>
                </a:r>
              </a:p>
            </c:rich>
          </c:tx>
          <c:overlay val="0"/>
          <c:spPr>
            <a:noFill/>
            <a:ln w="25400">
              <a:noFill/>
            </a:ln>
          </c:spPr>
        </c:title>
        <c:numFmt formatCode="&quot;$&quot;#,##0" sourceLinked="0"/>
        <c:majorTickMark val="out"/>
        <c:minorTickMark val="none"/>
        <c:tickLblPos val="nextTo"/>
        <c:txPr>
          <a:bodyPr rot="0" vert="horz"/>
          <a:lstStyle/>
          <a:p>
            <a:pPr>
              <a:defRPr sz="1200" b="1"/>
            </a:pPr>
            <a:endParaRPr lang="en-US"/>
          </a:p>
        </c:txPr>
        <c:crossAx val="416143152"/>
        <c:crosses val="autoZero"/>
        <c:crossBetween val="between"/>
      </c:valAx>
      <c:catAx>
        <c:axId val="416143936"/>
        <c:scaling>
          <c:orientation val="minMax"/>
        </c:scaling>
        <c:delete val="1"/>
        <c:axPos val="b"/>
        <c:numFmt formatCode="General" sourceLinked="1"/>
        <c:majorTickMark val="out"/>
        <c:minorTickMark val="none"/>
        <c:tickLblPos val="none"/>
        <c:crossAx val="416144328"/>
        <c:crosses val="autoZero"/>
        <c:auto val="1"/>
        <c:lblAlgn val="ctr"/>
        <c:lblOffset val="100"/>
        <c:noMultiLvlLbl val="0"/>
      </c:catAx>
      <c:valAx>
        <c:axId val="416144328"/>
        <c:scaling>
          <c:orientation val="minMax"/>
          <c:max val="25"/>
          <c:min val="0"/>
        </c:scaling>
        <c:delete val="0"/>
        <c:axPos val="r"/>
        <c:title>
          <c:tx>
            <c:rich>
              <a:bodyPr/>
              <a:lstStyle/>
              <a:p>
                <a:pPr>
                  <a:defRPr b="1"/>
                </a:pPr>
                <a:r>
                  <a:rPr lang="en-US" b="1"/>
                  <a:t>Months of benefits </a:t>
                </a:r>
              </a:p>
            </c:rich>
          </c:tx>
          <c:overlay val="0"/>
          <c:spPr>
            <a:noFill/>
            <a:ln w="25400">
              <a:noFill/>
            </a:ln>
          </c:spPr>
        </c:title>
        <c:numFmt formatCode="#,##0" sourceLinked="0"/>
        <c:majorTickMark val="out"/>
        <c:minorTickMark val="none"/>
        <c:tickLblPos val="nextTo"/>
        <c:txPr>
          <a:bodyPr rot="0" vert="horz"/>
          <a:lstStyle/>
          <a:p>
            <a:pPr>
              <a:defRPr sz="1200" b="1"/>
            </a:pPr>
            <a:endParaRPr lang="en-US"/>
          </a:p>
        </c:txPr>
        <c:crossAx val="416143936"/>
        <c:crosses val="max"/>
        <c:crossBetween val="between"/>
        <c:majorUnit val="5"/>
      </c:valAx>
      <c:spPr>
        <a:noFill/>
      </c:spPr>
    </c:plotArea>
    <c:legend>
      <c:legendPos val="b"/>
      <c:layout>
        <c:manualLayout>
          <c:xMode val="edge"/>
          <c:yMode val="edge"/>
          <c:x val="4.3802712160979876E-2"/>
          <c:y val="0.88831328375619711"/>
          <c:w val="0.89999995120250864"/>
          <c:h val="9.226409198850144E-2"/>
        </c:manualLayout>
      </c:layout>
      <c:overlay val="0"/>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14471832325306"/>
          <c:y val="2.2109681429086245E-2"/>
          <c:w val="0.55449180265510289"/>
          <c:h val="0.82497488723192014"/>
        </c:manualLayout>
      </c:layout>
      <c:barChart>
        <c:barDir val="bar"/>
        <c:grouping val="clustered"/>
        <c:varyColors val="0"/>
        <c:ser>
          <c:idx val="0"/>
          <c:order val="0"/>
          <c:tx>
            <c:strRef>
              <c:f>Sheet1!$B$1</c:f>
              <c:strCache>
                <c:ptCount val="1"/>
                <c:pt idx="0">
                  <c:v>Change one-month</c:v>
                </c:pt>
              </c:strCache>
            </c:strRef>
          </c:tx>
          <c:spPr>
            <a:solidFill>
              <a:srgbClr val="003366"/>
            </a:solidFill>
            <a:ln>
              <a:noFill/>
            </a:ln>
            <a:effectLst/>
          </c:spPr>
          <c:invertIfNegative val="0"/>
          <c:cat>
            <c:strRef>
              <c:f>Sheet1!$A$2:$A$18</c:f>
              <c:strCache>
                <c:ptCount val="17"/>
                <c:pt idx="0">
                  <c:v>Government</c:v>
                </c:pt>
                <c:pt idx="1">
                  <c:v>Finance and insurance</c:v>
                </c:pt>
                <c:pt idx="2">
                  <c:v>Utilities</c:v>
                </c:pt>
                <c:pt idx="3">
                  <c:v>Management of companies and enterprises</c:v>
                </c:pt>
                <c:pt idx="4">
                  <c:v>Wholesale trade</c:v>
                </c:pt>
                <c:pt idx="5">
                  <c:v>Education services</c:v>
                </c:pt>
                <c:pt idx="6">
                  <c:v>Retail trade</c:v>
                </c:pt>
                <c:pt idx="7">
                  <c:v>Admin and support and waste mgmt.</c:v>
                </c:pt>
                <c:pt idx="8">
                  <c:v>Transportation and warehousing</c:v>
                </c:pt>
                <c:pt idx="9">
                  <c:v>Arts, entertainment and recreation</c:v>
                </c:pt>
                <c:pt idx="10">
                  <c:v>Professional, scientific and technical services</c:v>
                </c:pt>
                <c:pt idx="11">
                  <c:v>Real estate, rental and leasing</c:v>
                </c:pt>
                <c:pt idx="12">
                  <c:v>Accommodation and food services</c:v>
                </c:pt>
                <c:pt idx="13">
                  <c:v>Information</c:v>
                </c:pt>
                <c:pt idx="14">
                  <c:v>Manufacturing</c:v>
                </c:pt>
                <c:pt idx="15">
                  <c:v>Construction</c:v>
                </c:pt>
                <c:pt idx="16">
                  <c:v>Health services and social assistance</c:v>
                </c:pt>
              </c:strCache>
            </c:strRef>
          </c:cat>
          <c:val>
            <c:numRef>
              <c:f>Sheet1!$B$2:$B$18</c:f>
              <c:numCache>
                <c:formatCode>_(* #,##0_);_(* \(#,##0\);_(* "-"??_);_(@_)</c:formatCode>
                <c:ptCount val="17"/>
                <c:pt idx="0">
                  <c:v>300</c:v>
                </c:pt>
                <c:pt idx="1">
                  <c:v>-300</c:v>
                </c:pt>
                <c:pt idx="2">
                  <c:v>-100</c:v>
                </c:pt>
                <c:pt idx="3">
                  <c:v>200</c:v>
                </c:pt>
                <c:pt idx="4">
                  <c:v>500</c:v>
                </c:pt>
                <c:pt idx="5">
                  <c:v>-100</c:v>
                </c:pt>
                <c:pt idx="6">
                  <c:v>1900</c:v>
                </c:pt>
                <c:pt idx="7">
                  <c:v>1400</c:v>
                </c:pt>
                <c:pt idx="8">
                  <c:v>-100</c:v>
                </c:pt>
                <c:pt idx="9">
                  <c:v>1200</c:v>
                </c:pt>
                <c:pt idx="10">
                  <c:v>-400</c:v>
                </c:pt>
                <c:pt idx="11">
                  <c:v>1100</c:v>
                </c:pt>
                <c:pt idx="12">
                  <c:v>1900</c:v>
                </c:pt>
                <c:pt idx="13">
                  <c:v>-900</c:v>
                </c:pt>
                <c:pt idx="14">
                  <c:v>-100</c:v>
                </c:pt>
                <c:pt idx="15">
                  <c:v>1900</c:v>
                </c:pt>
                <c:pt idx="16">
                  <c:v>4000</c:v>
                </c:pt>
              </c:numCache>
            </c:numRef>
          </c:val>
          <c:extLst>
            <c:ext xmlns:c16="http://schemas.microsoft.com/office/drawing/2014/chart" uri="{C3380CC4-5D6E-409C-BE32-E72D297353CC}">
              <c16:uniqueId val="{00000000-5AA9-4685-8505-448D6E4F48E1}"/>
            </c:ext>
          </c:extLst>
        </c:ser>
        <c:ser>
          <c:idx val="1"/>
          <c:order val="1"/>
          <c:tx>
            <c:strRef>
              <c:f>Sheet1!$C$1</c:f>
              <c:strCache>
                <c:ptCount val="1"/>
                <c:pt idx="0">
                  <c:v>Change one-year</c:v>
                </c:pt>
              </c:strCache>
            </c:strRef>
          </c:tx>
          <c:spPr>
            <a:solidFill>
              <a:srgbClr val="CC6600"/>
            </a:solidFill>
            <a:ln w="0">
              <a:solidFill>
                <a:srgbClr val="000000"/>
              </a:solidFill>
            </a:ln>
            <a:effectLst/>
          </c:spPr>
          <c:invertIfNegative val="0"/>
          <c:cat>
            <c:strRef>
              <c:f>Sheet1!$A$2:$A$18</c:f>
              <c:strCache>
                <c:ptCount val="17"/>
                <c:pt idx="0">
                  <c:v>Government</c:v>
                </c:pt>
                <c:pt idx="1">
                  <c:v>Finance and insurance</c:v>
                </c:pt>
                <c:pt idx="2">
                  <c:v>Utilities</c:v>
                </c:pt>
                <c:pt idx="3">
                  <c:v>Management of companies and enterprises</c:v>
                </c:pt>
                <c:pt idx="4">
                  <c:v>Wholesale trade</c:v>
                </c:pt>
                <c:pt idx="5">
                  <c:v>Education services</c:v>
                </c:pt>
                <c:pt idx="6">
                  <c:v>Retail trade</c:v>
                </c:pt>
                <c:pt idx="7">
                  <c:v>Admin and support and waste mgmt.</c:v>
                </c:pt>
                <c:pt idx="8">
                  <c:v>Transportation and warehousing</c:v>
                </c:pt>
                <c:pt idx="9">
                  <c:v>Arts, entertainment and recreation</c:v>
                </c:pt>
                <c:pt idx="10">
                  <c:v>Professional, scientific and technical services</c:v>
                </c:pt>
                <c:pt idx="11">
                  <c:v>Real estate, rental and leasing</c:v>
                </c:pt>
                <c:pt idx="12">
                  <c:v>Accommodation and food services</c:v>
                </c:pt>
                <c:pt idx="13">
                  <c:v>Information</c:v>
                </c:pt>
                <c:pt idx="14">
                  <c:v>Manufacturing</c:v>
                </c:pt>
                <c:pt idx="15">
                  <c:v>Construction</c:v>
                </c:pt>
                <c:pt idx="16">
                  <c:v>Health services and social assistance</c:v>
                </c:pt>
              </c:strCache>
            </c:strRef>
          </c:cat>
          <c:val>
            <c:numRef>
              <c:f>Sheet1!$C$2:$C$18</c:f>
              <c:numCache>
                <c:formatCode>_(* #,##0_);_(* \(#,##0\);_(* "-"??_);_(@_)</c:formatCode>
                <c:ptCount val="17"/>
                <c:pt idx="0">
                  <c:v>-8800</c:v>
                </c:pt>
                <c:pt idx="1">
                  <c:v>-300</c:v>
                </c:pt>
                <c:pt idx="2">
                  <c:v>200</c:v>
                </c:pt>
                <c:pt idx="3">
                  <c:v>500</c:v>
                </c:pt>
                <c:pt idx="4">
                  <c:v>800</c:v>
                </c:pt>
                <c:pt idx="5">
                  <c:v>900</c:v>
                </c:pt>
                <c:pt idx="6">
                  <c:v>1700</c:v>
                </c:pt>
                <c:pt idx="7">
                  <c:v>2400</c:v>
                </c:pt>
                <c:pt idx="8">
                  <c:v>2500</c:v>
                </c:pt>
                <c:pt idx="9">
                  <c:v>2800</c:v>
                </c:pt>
                <c:pt idx="10">
                  <c:v>3400</c:v>
                </c:pt>
                <c:pt idx="11">
                  <c:v>3800</c:v>
                </c:pt>
                <c:pt idx="12">
                  <c:v>8400</c:v>
                </c:pt>
                <c:pt idx="13">
                  <c:v>8500</c:v>
                </c:pt>
                <c:pt idx="14">
                  <c:v>11400</c:v>
                </c:pt>
                <c:pt idx="15">
                  <c:v>13500</c:v>
                </c:pt>
                <c:pt idx="16">
                  <c:v>16700</c:v>
                </c:pt>
              </c:numCache>
            </c:numRef>
          </c:val>
          <c:extLst>
            <c:ext xmlns:c16="http://schemas.microsoft.com/office/drawing/2014/chart" uri="{C3380CC4-5D6E-409C-BE32-E72D297353CC}">
              <c16:uniqueId val="{00000001-5AA9-4685-8505-448D6E4F48E1}"/>
            </c:ext>
          </c:extLst>
        </c:ser>
        <c:dLbls>
          <c:showLegendKey val="0"/>
          <c:showVal val="0"/>
          <c:showCatName val="0"/>
          <c:showSerName val="0"/>
          <c:showPercent val="0"/>
          <c:showBubbleSize val="0"/>
        </c:dLbls>
        <c:gapWidth val="122"/>
        <c:axId val="380281352"/>
        <c:axId val="380279784"/>
      </c:barChart>
      <c:catAx>
        <c:axId val="380281352"/>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r>
                  <a:rPr lang="en-US" b="1" dirty="0">
                    <a:solidFill>
                      <a:srgbClr val="003366"/>
                    </a:solidFill>
                  </a:rPr>
                  <a:t>Industry changes,</a:t>
                </a:r>
                <a:r>
                  <a:rPr lang="en-US" b="1" baseline="0" dirty="0">
                    <a:solidFill>
                      <a:srgbClr val="003366"/>
                    </a:solidFill>
                  </a:rPr>
                  <a:t> January 2019</a:t>
                </a:r>
                <a:endParaRPr lang="en-US" b="1" dirty="0">
                  <a:solidFill>
                    <a:srgbClr val="003366"/>
                  </a:solidFill>
                </a:endParaRPr>
              </a:p>
            </c:rich>
          </c:tx>
          <c:layout>
            <c:manualLayout>
              <c:xMode val="edge"/>
              <c:yMode val="edge"/>
              <c:x val="3.0034852253358877E-3"/>
              <c:y val="0.1108676476915795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3366"/>
                </a:solidFill>
                <a:latin typeface="+mn-lt"/>
                <a:ea typeface="+mn-ea"/>
                <a:cs typeface="+mn-cs"/>
              </a:defRPr>
            </a:pPr>
            <a:endParaRPr lang="en-US"/>
          </a:p>
        </c:txPr>
        <c:crossAx val="380279784"/>
        <c:crosses val="autoZero"/>
        <c:auto val="1"/>
        <c:lblAlgn val="ctr"/>
        <c:lblOffset val="1000"/>
        <c:noMultiLvlLbl val="0"/>
      </c:catAx>
      <c:valAx>
        <c:axId val="380279784"/>
        <c:scaling>
          <c:orientation val="minMax"/>
          <c:min val="-10000"/>
        </c:scaling>
        <c:delete val="0"/>
        <c:axPos val="b"/>
        <c:majorGridlines>
          <c:spPr>
            <a:ln w="9525" cap="flat" cmpd="sng" algn="ctr">
              <a:solidFill>
                <a:srgbClr val="000000"/>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crossAx val="380281352"/>
        <c:crosses val="autoZero"/>
        <c:crossBetween val="between"/>
      </c:valAx>
      <c:spPr>
        <a:noFill/>
        <a:ln w="3175">
          <a:solidFill>
            <a:srgbClr val="000000"/>
          </a:solidFill>
        </a:ln>
        <a:effectLst/>
      </c:spPr>
    </c:plotArea>
    <c:legend>
      <c:legendPos val="b"/>
      <c:layout>
        <c:manualLayout>
          <c:xMode val="edge"/>
          <c:yMode val="edge"/>
          <c:x val="0.5399487184459637"/>
          <c:y val="0.9337803881072243"/>
          <c:w val="0.41482659839216585"/>
          <c:h val="5.255840970698334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legend>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0599805495111E-2"/>
          <c:y val="6.2537700095256707E-2"/>
          <c:w val="0.85588969060942743"/>
          <c:h val="0.77169903582236021"/>
        </c:manualLayout>
      </c:layout>
      <c:areaChart>
        <c:grouping val="stacked"/>
        <c:varyColors val="0"/>
        <c:ser>
          <c:idx val="0"/>
          <c:order val="0"/>
          <c:tx>
            <c:strRef>
              <c:f>Sheet1!$B$1</c:f>
              <c:strCache>
                <c:ptCount val="1"/>
                <c:pt idx="0">
                  <c:v>Western Area 1</c:v>
                </c:pt>
              </c:strCache>
            </c:strRef>
          </c:tx>
          <c:spPr>
            <a:solidFill>
              <a:srgbClr val="003366"/>
            </a:solidFill>
            <a:ln>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10993</c:v>
                </c:pt>
                <c:pt idx="1">
                  <c:v>11207</c:v>
                </c:pt>
                <c:pt idx="2">
                  <c:v>10967</c:v>
                </c:pt>
                <c:pt idx="3">
                  <c:v>11009</c:v>
                </c:pt>
                <c:pt idx="4">
                  <c:v>11117</c:v>
                </c:pt>
                <c:pt idx="5">
                  <c:v>11256</c:v>
                </c:pt>
                <c:pt idx="6">
                  <c:v>10931</c:v>
                </c:pt>
                <c:pt idx="7">
                  <c:v>11189</c:v>
                </c:pt>
                <c:pt idx="8">
                  <c:v>12245</c:v>
                </c:pt>
                <c:pt idx="9">
                  <c:v>13761</c:v>
                </c:pt>
                <c:pt idx="10">
                  <c:v>14468</c:v>
                </c:pt>
              </c:numCache>
            </c:numRef>
          </c:val>
          <c:extLst>
            <c:ext xmlns:c16="http://schemas.microsoft.com/office/drawing/2014/chart" uri="{C3380CC4-5D6E-409C-BE32-E72D297353CC}">
              <c16:uniqueId val="{00000000-3145-4E51-B258-6DEDE4F5766E}"/>
            </c:ext>
          </c:extLst>
        </c:ser>
        <c:ser>
          <c:idx val="1"/>
          <c:order val="1"/>
          <c:tx>
            <c:strRef>
              <c:f>Sheet1!$C$1</c:f>
              <c:strCache>
                <c:ptCount val="1"/>
                <c:pt idx="0">
                  <c:v>South Central Area 2</c:v>
                </c:pt>
              </c:strCache>
            </c:strRef>
          </c:tx>
          <c:spPr>
            <a:solidFill>
              <a:srgbClr val="ECF1F4"/>
            </a:solidFill>
            <a:ln w="25400">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23101</c:v>
                </c:pt>
                <c:pt idx="1">
                  <c:v>24675</c:v>
                </c:pt>
                <c:pt idx="2">
                  <c:v>25808</c:v>
                </c:pt>
                <c:pt idx="3">
                  <c:v>25007</c:v>
                </c:pt>
                <c:pt idx="4">
                  <c:v>26329</c:v>
                </c:pt>
                <c:pt idx="5">
                  <c:v>28325</c:v>
                </c:pt>
                <c:pt idx="6">
                  <c:v>28359</c:v>
                </c:pt>
                <c:pt idx="7">
                  <c:v>30713</c:v>
                </c:pt>
                <c:pt idx="8">
                  <c:v>31689</c:v>
                </c:pt>
                <c:pt idx="9">
                  <c:v>32714</c:v>
                </c:pt>
                <c:pt idx="10">
                  <c:v>31456</c:v>
                </c:pt>
              </c:numCache>
            </c:numRef>
          </c:val>
          <c:extLst>
            <c:ext xmlns:c16="http://schemas.microsoft.com/office/drawing/2014/chart" uri="{C3380CC4-5D6E-409C-BE32-E72D297353CC}">
              <c16:uniqueId val="{00000001-3145-4E51-B258-6DEDE4F5766E}"/>
            </c:ext>
          </c:extLst>
        </c:ser>
        <c:ser>
          <c:idx val="2"/>
          <c:order val="2"/>
          <c:tx>
            <c:strRef>
              <c:f>Sheet1!$D$1</c:f>
              <c:strCache>
                <c:ptCount val="1"/>
                <c:pt idx="0">
                  <c:v>North Central Area 3</c:v>
                </c:pt>
              </c:strCache>
            </c:strRef>
          </c:tx>
          <c:spPr>
            <a:solidFill>
              <a:srgbClr val="CC6600"/>
            </a:solidFill>
            <a:ln w="25400">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Sheet1!$D$2:$D$12</c:f>
              <c:numCache>
                <c:formatCode>General</c:formatCode>
                <c:ptCount val="11"/>
                <c:pt idx="0">
                  <c:v>17301</c:v>
                </c:pt>
                <c:pt idx="1">
                  <c:v>16857</c:v>
                </c:pt>
                <c:pt idx="2">
                  <c:v>18948</c:v>
                </c:pt>
                <c:pt idx="3">
                  <c:v>18209</c:v>
                </c:pt>
                <c:pt idx="4">
                  <c:v>18593</c:v>
                </c:pt>
                <c:pt idx="5">
                  <c:v>18903</c:v>
                </c:pt>
                <c:pt idx="6">
                  <c:v>18612</c:v>
                </c:pt>
                <c:pt idx="7">
                  <c:v>20117</c:v>
                </c:pt>
                <c:pt idx="8">
                  <c:v>20086</c:v>
                </c:pt>
                <c:pt idx="9">
                  <c:v>19759</c:v>
                </c:pt>
                <c:pt idx="10">
                  <c:v>19761</c:v>
                </c:pt>
              </c:numCache>
            </c:numRef>
          </c:val>
          <c:extLst>
            <c:ext xmlns:c16="http://schemas.microsoft.com/office/drawing/2014/chart" uri="{C3380CC4-5D6E-409C-BE32-E72D297353CC}">
              <c16:uniqueId val="{00000002-3145-4E51-B258-6DEDE4F5766E}"/>
            </c:ext>
          </c:extLst>
        </c:ser>
        <c:ser>
          <c:idx val="3"/>
          <c:order val="3"/>
          <c:tx>
            <c:strRef>
              <c:f>Sheet1!$E$1</c:f>
              <c:strCache>
                <c:ptCount val="1"/>
                <c:pt idx="0">
                  <c:v>Columbia Basin Area 4</c:v>
                </c:pt>
              </c:strCache>
            </c:strRef>
          </c:tx>
          <c:spPr>
            <a:solidFill>
              <a:srgbClr val="6C7728"/>
            </a:solidFill>
            <a:ln w="25400">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Sheet1!$E$2:$E$12</c:f>
              <c:numCache>
                <c:formatCode>General</c:formatCode>
                <c:ptCount val="11"/>
                <c:pt idx="0">
                  <c:v>9741</c:v>
                </c:pt>
                <c:pt idx="1">
                  <c:v>9819</c:v>
                </c:pt>
                <c:pt idx="2">
                  <c:v>10400</c:v>
                </c:pt>
                <c:pt idx="3">
                  <c:v>10190</c:v>
                </c:pt>
                <c:pt idx="4">
                  <c:v>10531</c:v>
                </c:pt>
                <c:pt idx="5">
                  <c:v>11874</c:v>
                </c:pt>
                <c:pt idx="6">
                  <c:v>11915</c:v>
                </c:pt>
                <c:pt idx="7">
                  <c:v>12743</c:v>
                </c:pt>
                <c:pt idx="8">
                  <c:v>12690</c:v>
                </c:pt>
                <c:pt idx="9">
                  <c:v>12308</c:v>
                </c:pt>
                <c:pt idx="10">
                  <c:v>12631</c:v>
                </c:pt>
              </c:numCache>
            </c:numRef>
          </c:val>
          <c:extLst>
            <c:ext xmlns:c16="http://schemas.microsoft.com/office/drawing/2014/chart" uri="{C3380CC4-5D6E-409C-BE32-E72D297353CC}">
              <c16:uniqueId val="{00000003-3145-4E51-B258-6DEDE4F5766E}"/>
            </c:ext>
          </c:extLst>
        </c:ser>
        <c:ser>
          <c:idx val="4"/>
          <c:order val="4"/>
          <c:tx>
            <c:strRef>
              <c:f>Sheet1!$F$1</c:f>
              <c:strCache>
                <c:ptCount val="1"/>
                <c:pt idx="0">
                  <c:v>South Eastern Area 5</c:v>
                </c:pt>
              </c:strCache>
            </c:strRef>
          </c:tx>
          <c:spPr>
            <a:solidFill>
              <a:srgbClr val="CCCC99"/>
            </a:solidFill>
            <a:ln w="25400">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Sheet1!$F$2:$F$12</c:f>
              <c:numCache>
                <c:formatCode>General</c:formatCode>
                <c:ptCount val="11"/>
                <c:pt idx="0">
                  <c:v>13236</c:v>
                </c:pt>
                <c:pt idx="1">
                  <c:v>13409</c:v>
                </c:pt>
                <c:pt idx="2">
                  <c:v>14494</c:v>
                </c:pt>
                <c:pt idx="3">
                  <c:v>14301</c:v>
                </c:pt>
                <c:pt idx="4">
                  <c:v>13961</c:v>
                </c:pt>
                <c:pt idx="5">
                  <c:v>15792</c:v>
                </c:pt>
                <c:pt idx="6">
                  <c:v>15608</c:v>
                </c:pt>
                <c:pt idx="7">
                  <c:v>15777</c:v>
                </c:pt>
                <c:pt idx="8">
                  <c:v>16218</c:v>
                </c:pt>
                <c:pt idx="9">
                  <c:v>16072</c:v>
                </c:pt>
                <c:pt idx="10">
                  <c:v>16720</c:v>
                </c:pt>
              </c:numCache>
            </c:numRef>
          </c:val>
          <c:extLst>
            <c:ext xmlns:c16="http://schemas.microsoft.com/office/drawing/2014/chart" uri="{C3380CC4-5D6E-409C-BE32-E72D297353CC}">
              <c16:uniqueId val="{00000004-3145-4E51-B258-6DEDE4F5766E}"/>
            </c:ext>
          </c:extLst>
        </c:ser>
        <c:ser>
          <c:idx val="5"/>
          <c:order val="5"/>
          <c:tx>
            <c:strRef>
              <c:f>Sheet1!$G$1</c:f>
              <c:strCache>
                <c:ptCount val="1"/>
                <c:pt idx="0">
                  <c:v>Eastern Area 6</c:v>
                </c:pt>
              </c:strCache>
            </c:strRef>
          </c:tx>
          <c:spPr>
            <a:solidFill>
              <a:srgbClr val="9B3236"/>
            </a:solidFill>
            <a:ln w="25400">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Sheet1!$G$2:$G$12</c:f>
              <c:numCache>
                <c:formatCode>General</c:formatCode>
                <c:ptCount val="11"/>
                <c:pt idx="0">
                  <c:v>1384</c:v>
                </c:pt>
                <c:pt idx="1">
                  <c:v>1428</c:v>
                </c:pt>
                <c:pt idx="2">
                  <c:v>1468</c:v>
                </c:pt>
                <c:pt idx="3">
                  <c:v>1480</c:v>
                </c:pt>
                <c:pt idx="4">
                  <c:v>1512</c:v>
                </c:pt>
                <c:pt idx="5">
                  <c:v>1597</c:v>
                </c:pt>
                <c:pt idx="6">
                  <c:v>1621</c:v>
                </c:pt>
                <c:pt idx="7">
                  <c:v>1669</c:v>
                </c:pt>
                <c:pt idx="8">
                  <c:v>2063</c:v>
                </c:pt>
                <c:pt idx="9">
                  <c:v>2481</c:v>
                </c:pt>
                <c:pt idx="10">
                  <c:v>2775</c:v>
                </c:pt>
              </c:numCache>
            </c:numRef>
          </c:val>
          <c:extLst>
            <c:ext xmlns:c16="http://schemas.microsoft.com/office/drawing/2014/chart" uri="{C3380CC4-5D6E-409C-BE32-E72D297353CC}">
              <c16:uniqueId val="{00000005-3145-4E51-B258-6DEDE4F5766E}"/>
            </c:ext>
          </c:extLst>
        </c:ser>
        <c:dLbls>
          <c:showLegendKey val="0"/>
          <c:showVal val="0"/>
          <c:showCatName val="0"/>
          <c:showSerName val="0"/>
          <c:showPercent val="0"/>
          <c:showBubbleSize val="0"/>
        </c:dLbls>
        <c:axId val="357258920"/>
        <c:axId val="357258136"/>
      </c:areaChart>
      <c:catAx>
        <c:axId val="3572589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58136"/>
        <c:crosses val="autoZero"/>
        <c:auto val="1"/>
        <c:lblAlgn val="ctr"/>
        <c:lblOffset val="100"/>
        <c:noMultiLvlLbl val="0"/>
      </c:catAx>
      <c:valAx>
        <c:axId val="357258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589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64573539678556E-2"/>
          <c:y val="4.3774194631100896E-2"/>
          <c:w val="0.90318622482380895"/>
          <c:h val="0.71457816815440245"/>
        </c:manualLayout>
      </c:layout>
      <c:lineChart>
        <c:grouping val="standard"/>
        <c:varyColors val="0"/>
        <c:ser>
          <c:idx val="0"/>
          <c:order val="0"/>
          <c:tx>
            <c:strRef>
              <c:f>Sheet1!$B$1</c:f>
              <c:strCache>
                <c:ptCount val="1"/>
                <c:pt idx="0">
                  <c:v>Apple orchards</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01-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02-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03-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04-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05-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06-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07-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08-2F4A-4CA0-8A13-FDAE38A0ACE3}"/>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20841</c:v>
                </c:pt>
                <c:pt idx="1">
                  <c:v>21859</c:v>
                </c:pt>
                <c:pt idx="2">
                  <c:v>23851</c:v>
                </c:pt>
                <c:pt idx="3">
                  <c:v>24135</c:v>
                </c:pt>
                <c:pt idx="4">
                  <c:v>23918</c:v>
                </c:pt>
                <c:pt idx="5">
                  <c:v>26393</c:v>
                </c:pt>
                <c:pt idx="6">
                  <c:v>25251</c:v>
                </c:pt>
                <c:pt idx="7">
                  <c:v>27257</c:v>
                </c:pt>
                <c:pt idx="8">
                  <c:v>26730</c:v>
                </c:pt>
                <c:pt idx="9">
                  <c:v>25833</c:v>
                </c:pt>
                <c:pt idx="10">
                  <c:v>25074</c:v>
                </c:pt>
              </c:numCache>
            </c:numRef>
          </c:val>
          <c:smooth val="0"/>
          <c:extLst>
            <c:ext xmlns:c16="http://schemas.microsoft.com/office/drawing/2014/chart" uri="{C3380CC4-5D6E-409C-BE32-E72D297353CC}">
              <c16:uniqueId val="{00000009-2F4A-4CA0-8A13-FDAE38A0ACE3}"/>
            </c:ext>
          </c:extLst>
        </c:ser>
        <c:ser>
          <c:idx val="1"/>
          <c:order val="1"/>
          <c:tx>
            <c:strRef>
              <c:f>Sheet1!$C$1</c:f>
              <c:strCache>
                <c:ptCount val="1"/>
                <c:pt idx="0">
                  <c:v>Post harvest crop activities</c:v>
                </c:pt>
              </c:strCache>
            </c:strRef>
          </c:tx>
          <c:spPr>
            <a:ln w="28575" cap="rnd">
              <a:solidFill>
                <a:schemeClr val="accent2"/>
              </a:solidFill>
              <a:round/>
            </a:ln>
            <a:effectLst/>
          </c:spPr>
          <c:marker>
            <c:symbol val="none"/>
          </c:marker>
          <c:dLbls>
            <c:dLbl>
              <c:idx val="0"/>
              <c:layout>
                <c:manualLayout>
                  <c:x val="-4.9669749009247026E-2"/>
                  <c:y val="2.8231138556816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0B-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0C-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0D-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0E-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0F-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10-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11-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12-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13-2F4A-4CA0-8A13-FDAE38A0ACE3}"/>
                </c:ext>
              </c:extLst>
            </c:dLbl>
            <c:dLbl>
              <c:idx val="10"/>
              <c:layout>
                <c:manualLayout>
                  <c:x val="-2.4570673712021138E-2"/>
                  <c:y val="-4.5875600154826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F4A-4CA0-8A13-FDAE38A0ACE3}"/>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12030</c:v>
                </c:pt>
                <c:pt idx="1">
                  <c:v>11656</c:v>
                </c:pt>
                <c:pt idx="2">
                  <c:v>13038</c:v>
                </c:pt>
                <c:pt idx="3">
                  <c:v>12408</c:v>
                </c:pt>
                <c:pt idx="4">
                  <c:v>12920</c:v>
                </c:pt>
                <c:pt idx="5">
                  <c:v>13857</c:v>
                </c:pt>
                <c:pt idx="6">
                  <c:v>14335</c:v>
                </c:pt>
                <c:pt idx="7">
                  <c:v>14893</c:v>
                </c:pt>
                <c:pt idx="8">
                  <c:v>15187</c:v>
                </c:pt>
                <c:pt idx="9">
                  <c:v>14754</c:v>
                </c:pt>
                <c:pt idx="10">
                  <c:v>15193</c:v>
                </c:pt>
              </c:numCache>
            </c:numRef>
          </c:val>
          <c:smooth val="0"/>
          <c:extLst>
            <c:ext xmlns:c16="http://schemas.microsoft.com/office/drawing/2014/chart" uri="{C3380CC4-5D6E-409C-BE32-E72D297353CC}">
              <c16:uniqueId val="{00000015-2F4A-4CA0-8A13-FDAE38A0ACE3}"/>
            </c:ext>
          </c:extLst>
        </c:ser>
        <c:ser>
          <c:idx val="2"/>
          <c:order val="2"/>
          <c:tx>
            <c:strRef>
              <c:f>Sheet1!$D$1</c:f>
              <c:strCache>
                <c:ptCount val="1"/>
                <c:pt idx="0">
                  <c:v>Other noncitrus fruit farming</c:v>
                </c:pt>
              </c:strCache>
            </c:strRef>
          </c:tx>
          <c:spPr>
            <a:ln w="28575" cap="rnd">
              <a:solidFill>
                <a:srgbClr val="CC6600"/>
              </a:solidFill>
              <a:round/>
            </a:ln>
            <a:effectLst/>
          </c:spPr>
          <c:marker>
            <c:symbol val="none"/>
          </c:marker>
          <c:dLbls>
            <c:dLbl>
              <c:idx val="0"/>
              <c:layout>
                <c:manualLayout>
                  <c:x val="-3.0528401585204756E-2"/>
                  <c:y val="-3.6735769047057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17-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18-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19-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1A-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1B-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1C-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1D-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1E-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1F-2F4A-4CA0-8A13-FDAE38A0ACE3}"/>
                </c:ext>
              </c:extLst>
            </c:dLbl>
            <c:dLbl>
              <c:idx val="10"/>
              <c:layout>
                <c:manualLayout>
                  <c:x val="-8.8012149075819245E-3"/>
                  <c:y val="-2.5778419461924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F4A-4CA0-8A13-FDAE38A0ACE3}"/>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Sheet1!$D$2:$D$12</c:f>
              <c:numCache>
                <c:formatCode>General</c:formatCode>
                <c:ptCount val="11"/>
                <c:pt idx="0">
                  <c:v>12613</c:v>
                </c:pt>
                <c:pt idx="1">
                  <c:v>12215</c:v>
                </c:pt>
                <c:pt idx="2">
                  <c:v>13735</c:v>
                </c:pt>
                <c:pt idx="3">
                  <c:v>12601</c:v>
                </c:pt>
                <c:pt idx="4">
                  <c:v>12470</c:v>
                </c:pt>
                <c:pt idx="5">
                  <c:v>13446</c:v>
                </c:pt>
                <c:pt idx="6">
                  <c:v>13088</c:v>
                </c:pt>
                <c:pt idx="7">
                  <c:v>14423</c:v>
                </c:pt>
                <c:pt idx="8">
                  <c:v>14749</c:v>
                </c:pt>
                <c:pt idx="9">
                  <c:v>14052</c:v>
                </c:pt>
                <c:pt idx="10">
                  <c:v>12221</c:v>
                </c:pt>
              </c:numCache>
            </c:numRef>
          </c:val>
          <c:smooth val="0"/>
          <c:extLst>
            <c:ext xmlns:c16="http://schemas.microsoft.com/office/drawing/2014/chart" uri="{C3380CC4-5D6E-409C-BE32-E72D297353CC}">
              <c16:uniqueId val="{00000021-2F4A-4CA0-8A13-FDAE38A0ACE3}"/>
            </c:ext>
          </c:extLst>
        </c:ser>
        <c:ser>
          <c:idx val="3"/>
          <c:order val="3"/>
          <c:tx>
            <c:strRef>
              <c:f>Sheet1!$E$1</c:f>
              <c:strCache>
                <c:ptCount val="1"/>
                <c:pt idx="0">
                  <c:v>All other miscellaneous crop farming</c:v>
                </c:pt>
              </c:strCache>
            </c:strRef>
          </c:tx>
          <c:spPr>
            <a:ln w="28575" cap="rnd">
              <a:solidFill>
                <a:schemeClr val="accent4"/>
              </a:solidFill>
              <a:round/>
            </a:ln>
            <a:effectLst/>
          </c:spPr>
          <c:marker>
            <c:symbol val="none"/>
          </c:marker>
          <c:dLbls>
            <c:dLbl>
              <c:idx val="0"/>
              <c:layout>
                <c:manualLayout>
                  <c:x val="-4.7556142668428003E-2"/>
                  <c:y val="-1.4115569278408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23-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24-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25-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26-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27-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28-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29-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2A-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2B-2F4A-4CA0-8A13-FDAE38A0ACE3}"/>
                </c:ext>
              </c:extLst>
            </c:dLbl>
            <c:dLbl>
              <c:idx val="10"/>
              <c:layout>
                <c:manualLayout>
                  <c:x val="-5.2840158520475562E-3"/>
                  <c:y val="-2.4702246237214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F4A-4CA0-8A13-FDAE38A0ACE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Sheet1!$E$2:$E$12</c:f>
              <c:numCache>
                <c:formatCode>General</c:formatCode>
                <c:ptCount val="11"/>
                <c:pt idx="0">
                  <c:v>4479</c:v>
                </c:pt>
                <c:pt idx="1">
                  <c:v>5442</c:v>
                </c:pt>
                <c:pt idx="2">
                  <c:v>4989</c:v>
                </c:pt>
                <c:pt idx="3">
                  <c:v>4512</c:v>
                </c:pt>
                <c:pt idx="4">
                  <c:v>4832</c:v>
                </c:pt>
                <c:pt idx="5">
                  <c:v>4977</c:v>
                </c:pt>
                <c:pt idx="6">
                  <c:v>5207</c:v>
                </c:pt>
                <c:pt idx="7">
                  <c:v>5256</c:v>
                </c:pt>
                <c:pt idx="8">
                  <c:v>5472</c:v>
                </c:pt>
                <c:pt idx="9">
                  <c:v>6485</c:v>
                </c:pt>
                <c:pt idx="10">
                  <c:v>6327</c:v>
                </c:pt>
              </c:numCache>
            </c:numRef>
          </c:val>
          <c:smooth val="0"/>
          <c:extLst>
            <c:ext xmlns:c16="http://schemas.microsoft.com/office/drawing/2014/chart" uri="{C3380CC4-5D6E-409C-BE32-E72D297353CC}">
              <c16:uniqueId val="{0000002D-2F4A-4CA0-8A13-FDAE38A0ACE3}"/>
            </c:ext>
          </c:extLst>
        </c:ser>
        <c:ser>
          <c:idx val="4"/>
          <c:order val="4"/>
          <c:tx>
            <c:strRef>
              <c:f>Sheet1!$F$1</c:f>
              <c:strCache>
                <c:ptCount val="1"/>
                <c:pt idx="0">
                  <c:v>Other food crops grown under cover</c:v>
                </c:pt>
              </c:strCache>
            </c:strRef>
          </c:tx>
          <c:spPr>
            <a:ln w="28575" cap="rnd">
              <a:solidFill>
                <a:schemeClr val="accent5"/>
              </a:solidFill>
              <a:round/>
            </a:ln>
            <a:effectLst/>
          </c:spPr>
          <c:marker>
            <c:symbol val="none"/>
          </c:marker>
          <c:dLbls>
            <c:dLbl>
              <c:idx val="0"/>
              <c:layout>
                <c:manualLayout>
                  <c:x val="-3.1704095112285335E-2"/>
                  <c:y val="-2.4702246237214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2F-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30-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31-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32-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33-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34-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35-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36-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37-2F4A-4CA0-8A13-FDAE38A0ACE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Sheet1!$F$2:$F$12</c:f>
              <c:numCache>
                <c:formatCode>General</c:formatCode>
                <c:ptCount val="11"/>
                <c:pt idx="0">
                  <c:v>50</c:v>
                </c:pt>
                <c:pt idx="1">
                  <c:v>62</c:v>
                </c:pt>
                <c:pt idx="2">
                  <c:v>78</c:v>
                </c:pt>
                <c:pt idx="3">
                  <c:v>82</c:v>
                </c:pt>
                <c:pt idx="4">
                  <c:v>111</c:v>
                </c:pt>
                <c:pt idx="5">
                  <c:v>99</c:v>
                </c:pt>
                <c:pt idx="6">
                  <c:v>90</c:v>
                </c:pt>
                <c:pt idx="7">
                  <c:v>401</c:v>
                </c:pt>
                <c:pt idx="8">
                  <c:v>1870</c:v>
                </c:pt>
                <c:pt idx="9">
                  <c:v>3883</c:v>
                </c:pt>
                <c:pt idx="10">
                  <c:v>5043</c:v>
                </c:pt>
              </c:numCache>
            </c:numRef>
          </c:val>
          <c:smooth val="0"/>
          <c:extLst>
            <c:ext xmlns:c16="http://schemas.microsoft.com/office/drawing/2014/chart" uri="{C3380CC4-5D6E-409C-BE32-E72D297353CC}">
              <c16:uniqueId val="{00000038-2F4A-4CA0-8A13-FDAE38A0ACE3}"/>
            </c:ext>
          </c:extLst>
        </c:ser>
        <c:dLbls>
          <c:dLblPos val="r"/>
          <c:showLegendKey val="0"/>
          <c:showVal val="1"/>
          <c:showCatName val="0"/>
          <c:showSerName val="0"/>
          <c:showPercent val="0"/>
          <c:showBubbleSize val="0"/>
        </c:dLbls>
        <c:smooth val="0"/>
        <c:axId val="357262056"/>
        <c:axId val="357260096"/>
      </c:lineChart>
      <c:catAx>
        <c:axId val="35726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60096"/>
        <c:crosses val="autoZero"/>
        <c:auto val="1"/>
        <c:lblAlgn val="ctr"/>
        <c:lblOffset val="100"/>
        <c:noMultiLvlLbl val="0"/>
      </c:catAx>
      <c:valAx>
        <c:axId val="35726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62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96242830757267E-2"/>
          <c:y val="4.7046998031496062E-2"/>
          <c:w val="0.86757132788956937"/>
          <c:h val="0.73559532331185873"/>
        </c:manualLayout>
      </c:layout>
      <c:barChart>
        <c:barDir val="col"/>
        <c:grouping val="clustered"/>
        <c:varyColors val="0"/>
        <c:ser>
          <c:idx val="4"/>
          <c:order val="3"/>
          <c:tx>
            <c:strRef>
              <c:f>Sheet1!$F$1</c:f>
              <c:strCache>
                <c:ptCount val="1"/>
                <c:pt idx="0">
                  <c:v>Recession</c:v>
                </c:pt>
              </c:strCache>
            </c:strRef>
          </c:tx>
          <c:spPr>
            <a:solidFill>
              <a:schemeClr val="bg1">
                <a:lumMod val="85000"/>
                <a:alpha val="50000"/>
              </a:schemeClr>
            </a:solidFill>
            <a:ln>
              <a:noFill/>
            </a:ln>
          </c:spPr>
          <c:invertIfNegative val="0"/>
          <c:cat>
            <c:strRef>
              <c:f>Sheet1!$A$2:$A$230</c:f>
              <c:strCache>
                <c:ptCount val="229"/>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strCache>
            </c:strRef>
          </c:cat>
          <c:val>
            <c:numRef>
              <c:f>Sheet1!$F$2:$F$230</c:f>
              <c:numCache>
                <c:formatCode>General</c:formatCode>
                <c:ptCount val="2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numCache>
            </c:numRef>
          </c:val>
          <c:extLst>
            <c:ext xmlns:c16="http://schemas.microsoft.com/office/drawing/2014/chart" uri="{C3380CC4-5D6E-409C-BE32-E72D297353CC}">
              <c16:uniqueId val="{00000000-80F1-40CA-AD47-C3E6F128249E}"/>
            </c:ext>
          </c:extLst>
        </c:ser>
        <c:dLbls>
          <c:showLegendKey val="0"/>
          <c:showVal val="0"/>
          <c:showCatName val="0"/>
          <c:showSerName val="0"/>
          <c:showPercent val="0"/>
          <c:showBubbleSize val="0"/>
        </c:dLbls>
        <c:gapWidth val="0"/>
        <c:axId val="380285664"/>
        <c:axId val="380281744"/>
      </c:barChart>
      <c:lineChart>
        <c:grouping val="standard"/>
        <c:varyColors val="0"/>
        <c:ser>
          <c:idx val="0"/>
          <c:order val="0"/>
          <c:tx>
            <c:strRef>
              <c:f>Sheet1!$B$1</c:f>
              <c:strCache>
                <c:ptCount val="1"/>
                <c:pt idx="0">
                  <c:v>Washington</c:v>
                </c:pt>
              </c:strCache>
            </c:strRef>
          </c:tx>
          <c:spPr>
            <a:ln w="47625">
              <a:solidFill>
                <a:srgbClr val="CC6600"/>
              </a:solidFill>
            </a:ln>
          </c:spPr>
          <c:marker>
            <c:symbol val="none"/>
          </c:marker>
          <c:cat>
            <c:strRef>
              <c:f>Sheet1!$A$2:$A$230</c:f>
              <c:strCache>
                <c:ptCount val="229"/>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strCache>
            </c:strRef>
          </c:cat>
          <c:val>
            <c:numRef>
              <c:f>Sheet1!$B$2:$B$230</c:f>
              <c:numCache>
                <c:formatCode>0.0%</c:formatCode>
                <c:ptCount val="229"/>
                <c:pt idx="0">
                  <c:v>4.9000000000000002E-2</c:v>
                </c:pt>
                <c:pt idx="1">
                  <c:v>4.9000000000000002E-2</c:v>
                </c:pt>
                <c:pt idx="2">
                  <c:v>0.05</c:v>
                </c:pt>
                <c:pt idx="3">
                  <c:v>0.05</c:v>
                </c:pt>
                <c:pt idx="4">
                  <c:v>5.0999999999999997E-2</c:v>
                </c:pt>
                <c:pt idx="5">
                  <c:v>5.0999999999999997E-2</c:v>
                </c:pt>
                <c:pt idx="6">
                  <c:v>5.2000000000000005E-2</c:v>
                </c:pt>
                <c:pt idx="7">
                  <c:v>5.2999999999999999E-2</c:v>
                </c:pt>
                <c:pt idx="8">
                  <c:v>5.2999999999999999E-2</c:v>
                </c:pt>
                <c:pt idx="9">
                  <c:v>5.2999999999999999E-2</c:v>
                </c:pt>
                <c:pt idx="10">
                  <c:v>5.4000000000000006E-2</c:v>
                </c:pt>
                <c:pt idx="11">
                  <c:v>5.4000000000000006E-2</c:v>
                </c:pt>
                <c:pt idx="12">
                  <c:v>5.5999999999999994E-2</c:v>
                </c:pt>
                <c:pt idx="13">
                  <c:v>5.7000000000000002E-2</c:v>
                </c:pt>
                <c:pt idx="14">
                  <c:v>5.7999999999999996E-2</c:v>
                </c:pt>
                <c:pt idx="15">
                  <c:v>5.9000000000000004E-2</c:v>
                </c:pt>
                <c:pt idx="16">
                  <c:v>0.06</c:v>
                </c:pt>
                <c:pt idx="17">
                  <c:v>6.0999999999999999E-2</c:v>
                </c:pt>
                <c:pt idx="18">
                  <c:v>6.2E-2</c:v>
                </c:pt>
                <c:pt idx="19">
                  <c:v>6.4000000000000001E-2</c:v>
                </c:pt>
                <c:pt idx="20">
                  <c:v>6.6000000000000003E-2</c:v>
                </c:pt>
                <c:pt idx="21">
                  <c:v>6.8000000000000005E-2</c:v>
                </c:pt>
                <c:pt idx="22">
                  <c:v>7.0999999999999994E-2</c:v>
                </c:pt>
                <c:pt idx="23">
                  <c:v>7.2999999999999995E-2</c:v>
                </c:pt>
                <c:pt idx="24">
                  <c:v>7.400000000000001E-2</c:v>
                </c:pt>
                <c:pt idx="25">
                  <c:v>7.4999999999999997E-2</c:v>
                </c:pt>
                <c:pt idx="26">
                  <c:v>7.4999999999999997E-2</c:v>
                </c:pt>
                <c:pt idx="27">
                  <c:v>7.4999999999999997E-2</c:v>
                </c:pt>
                <c:pt idx="28">
                  <c:v>7.4999999999999997E-2</c:v>
                </c:pt>
                <c:pt idx="29">
                  <c:v>7.400000000000001E-2</c:v>
                </c:pt>
                <c:pt idx="30">
                  <c:v>7.2999999999999995E-2</c:v>
                </c:pt>
                <c:pt idx="31">
                  <c:v>7.2999999999999995E-2</c:v>
                </c:pt>
                <c:pt idx="32">
                  <c:v>7.2999999999999995E-2</c:v>
                </c:pt>
                <c:pt idx="33">
                  <c:v>7.2999999999999995E-2</c:v>
                </c:pt>
                <c:pt idx="34">
                  <c:v>7.2999999999999995E-2</c:v>
                </c:pt>
                <c:pt idx="35">
                  <c:v>7.2999999999999995E-2</c:v>
                </c:pt>
                <c:pt idx="36">
                  <c:v>7.400000000000001E-2</c:v>
                </c:pt>
                <c:pt idx="37">
                  <c:v>7.400000000000001E-2</c:v>
                </c:pt>
                <c:pt idx="38">
                  <c:v>7.4999999999999997E-2</c:v>
                </c:pt>
                <c:pt idx="39">
                  <c:v>7.4999999999999997E-2</c:v>
                </c:pt>
                <c:pt idx="40">
                  <c:v>7.5999999999999998E-2</c:v>
                </c:pt>
                <c:pt idx="41">
                  <c:v>7.5999999999999998E-2</c:v>
                </c:pt>
                <c:pt idx="42">
                  <c:v>7.5999999999999998E-2</c:v>
                </c:pt>
                <c:pt idx="43">
                  <c:v>7.4999999999999997E-2</c:v>
                </c:pt>
                <c:pt idx="44">
                  <c:v>7.400000000000001E-2</c:v>
                </c:pt>
                <c:pt idx="45">
                  <c:v>7.2999999999999995E-2</c:v>
                </c:pt>
                <c:pt idx="46">
                  <c:v>7.2000000000000008E-2</c:v>
                </c:pt>
                <c:pt idx="47">
                  <c:v>7.0000000000000007E-2</c:v>
                </c:pt>
                <c:pt idx="48">
                  <c:v>6.9000000000000006E-2</c:v>
                </c:pt>
                <c:pt idx="49">
                  <c:v>6.8000000000000005E-2</c:v>
                </c:pt>
                <c:pt idx="50">
                  <c:v>6.6000000000000003E-2</c:v>
                </c:pt>
                <c:pt idx="51">
                  <c:v>6.5000000000000002E-2</c:v>
                </c:pt>
                <c:pt idx="52">
                  <c:v>6.4000000000000001E-2</c:v>
                </c:pt>
                <c:pt idx="53">
                  <c:v>6.2E-2</c:v>
                </c:pt>
                <c:pt idx="54">
                  <c:v>6.0999999999999999E-2</c:v>
                </c:pt>
                <c:pt idx="55">
                  <c:v>0.06</c:v>
                </c:pt>
                <c:pt idx="56">
                  <c:v>0.06</c:v>
                </c:pt>
                <c:pt idx="57">
                  <c:v>5.9000000000000004E-2</c:v>
                </c:pt>
                <c:pt idx="58">
                  <c:v>5.9000000000000004E-2</c:v>
                </c:pt>
                <c:pt idx="59">
                  <c:v>5.7999999999999996E-2</c:v>
                </c:pt>
                <c:pt idx="60">
                  <c:v>5.7999999999999996E-2</c:v>
                </c:pt>
                <c:pt idx="61">
                  <c:v>5.7000000000000002E-2</c:v>
                </c:pt>
                <c:pt idx="62">
                  <c:v>5.7000000000000002E-2</c:v>
                </c:pt>
                <c:pt idx="63">
                  <c:v>5.5999999999999994E-2</c:v>
                </c:pt>
                <c:pt idx="64">
                  <c:v>5.5999999999999994E-2</c:v>
                </c:pt>
                <c:pt idx="65">
                  <c:v>5.5999999999999994E-2</c:v>
                </c:pt>
                <c:pt idx="66">
                  <c:v>5.5999999999999994E-2</c:v>
                </c:pt>
                <c:pt idx="67">
                  <c:v>5.5E-2</c:v>
                </c:pt>
                <c:pt idx="68">
                  <c:v>5.5E-2</c:v>
                </c:pt>
                <c:pt idx="69">
                  <c:v>5.4000000000000006E-2</c:v>
                </c:pt>
                <c:pt idx="70">
                  <c:v>5.2999999999999999E-2</c:v>
                </c:pt>
                <c:pt idx="71">
                  <c:v>5.2000000000000005E-2</c:v>
                </c:pt>
                <c:pt idx="72">
                  <c:v>5.0999999999999997E-2</c:v>
                </c:pt>
                <c:pt idx="73">
                  <c:v>0.05</c:v>
                </c:pt>
                <c:pt idx="74">
                  <c:v>0.05</c:v>
                </c:pt>
                <c:pt idx="75">
                  <c:v>0.05</c:v>
                </c:pt>
                <c:pt idx="76">
                  <c:v>5.0999999999999997E-2</c:v>
                </c:pt>
                <c:pt idx="77">
                  <c:v>5.0999999999999997E-2</c:v>
                </c:pt>
                <c:pt idx="78">
                  <c:v>5.0999999999999997E-2</c:v>
                </c:pt>
                <c:pt idx="79">
                  <c:v>5.0999999999999997E-2</c:v>
                </c:pt>
                <c:pt idx="80">
                  <c:v>5.0999999999999997E-2</c:v>
                </c:pt>
                <c:pt idx="81">
                  <c:v>5.0999999999999997E-2</c:v>
                </c:pt>
                <c:pt idx="82">
                  <c:v>0.05</c:v>
                </c:pt>
                <c:pt idx="83">
                  <c:v>4.9000000000000002E-2</c:v>
                </c:pt>
                <c:pt idx="84">
                  <c:v>4.8000000000000001E-2</c:v>
                </c:pt>
                <c:pt idx="85">
                  <c:v>4.7E-2</c:v>
                </c:pt>
                <c:pt idx="86">
                  <c:v>4.5999999999999999E-2</c:v>
                </c:pt>
                <c:pt idx="87">
                  <c:v>4.5999999999999999E-2</c:v>
                </c:pt>
                <c:pt idx="88">
                  <c:v>4.5999999999999999E-2</c:v>
                </c:pt>
                <c:pt idx="89">
                  <c:v>4.5999999999999999E-2</c:v>
                </c:pt>
                <c:pt idx="90">
                  <c:v>4.7E-2</c:v>
                </c:pt>
                <c:pt idx="91">
                  <c:v>4.7E-2</c:v>
                </c:pt>
                <c:pt idx="92">
                  <c:v>4.8000000000000001E-2</c:v>
                </c:pt>
                <c:pt idx="93">
                  <c:v>4.8000000000000001E-2</c:v>
                </c:pt>
                <c:pt idx="94">
                  <c:v>4.7E-2</c:v>
                </c:pt>
                <c:pt idx="95">
                  <c:v>4.7E-2</c:v>
                </c:pt>
                <c:pt idx="96">
                  <c:v>4.7E-2</c:v>
                </c:pt>
                <c:pt idx="97">
                  <c:v>4.7E-2</c:v>
                </c:pt>
                <c:pt idx="98">
                  <c:v>4.8000000000000001E-2</c:v>
                </c:pt>
                <c:pt idx="99">
                  <c:v>4.9000000000000002E-2</c:v>
                </c:pt>
                <c:pt idx="100">
                  <c:v>0.05</c:v>
                </c:pt>
                <c:pt idx="101">
                  <c:v>5.2000000000000005E-2</c:v>
                </c:pt>
                <c:pt idx="102">
                  <c:v>5.4000000000000006E-2</c:v>
                </c:pt>
                <c:pt idx="103">
                  <c:v>5.5E-2</c:v>
                </c:pt>
                <c:pt idx="104">
                  <c:v>5.7000000000000002E-2</c:v>
                </c:pt>
                <c:pt idx="105">
                  <c:v>0.06</c:v>
                </c:pt>
                <c:pt idx="106">
                  <c:v>6.3E-2</c:v>
                </c:pt>
                <c:pt idx="107">
                  <c:v>6.7000000000000004E-2</c:v>
                </c:pt>
                <c:pt idx="108">
                  <c:v>7.0999999999999994E-2</c:v>
                </c:pt>
                <c:pt idx="109">
                  <c:v>7.4999999999999997E-2</c:v>
                </c:pt>
                <c:pt idx="110">
                  <c:v>7.8E-2</c:v>
                </c:pt>
                <c:pt idx="111">
                  <c:v>8.4000000000000005E-2</c:v>
                </c:pt>
                <c:pt idx="112">
                  <c:v>8.8000000000000009E-2</c:v>
                </c:pt>
                <c:pt idx="113">
                  <c:v>9.1999999999999998E-2</c:v>
                </c:pt>
                <c:pt idx="114">
                  <c:v>9.5000000000000001E-2</c:v>
                </c:pt>
                <c:pt idx="115">
                  <c:v>9.9000000000000005E-2</c:v>
                </c:pt>
                <c:pt idx="116">
                  <c:v>0.10199999999999999</c:v>
                </c:pt>
                <c:pt idx="117">
                  <c:v>0.10300000000000001</c:v>
                </c:pt>
                <c:pt idx="118">
                  <c:v>0.10300000000000001</c:v>
                </c:pt>
                <c:pt idx="119">
                  <c:v>0.10400000000000001</c:v>
                </c:pt>
                <c:pt idx="120">
                  <c:v>0.10400000000000001</c:v>
                </c:pt>
                <c:pt idx="121">
                  <c:v>0.10400000000000001</c:v>
                </c:pt>
                <c:pt idx="122">
                  <c:v>0.10300000000000001</c:v>
                </c:pt>
                <c:pt idx="123">
                  <c:v>0.10199999999999999</c:v>
                </c:pt>
                <c:pt idx="124">
                  <c:v>0.1</c:v>
                </c:pt>
                <c:pt idx="125">
                  <c:v>9.9000000000000005E-2</c:v>
                </c:pt>
                <c:pt idx="126">
                  <c:v>9.8000000000000004E-2</c:v>
                </c:pt>
                <c:pt idx="127">
                  <c:v>9.8000000000000004E-2</c:v>
                </c:pt>
                <c:pt idx="128">
                  <c:v>9.8000000000000004E-2</c:v>
                </c:pt>
                <c:pt idx="129">
                  <c:v>9.8000000000000004E-2</c:v>
                </c:pt>
                <c:pt idx="130">
                  <c:v>9.8000000000000004E-2</c:v>
                </c:pt>
                <c:pt idx="131">
                  <c:v>9.6999999999999989E-2</c:v>
                </c:pt>
                <c:pt idx="132">
                  <c:v>9.6000000000000002E-2</c:v>
                </c:pt>
                <c:pt idx="133">
                  <c:v>9.5000000000000001E-2</c:v>
                </c:pt>
                <c:pt idx="134">
                  <c:v>9.5000000000000001E-2</c:v>
                </c:pt>
                <c:pt idx="135">
                  <c:v>9.4E-2</c:v>
                </c:pt>
                <c:pt idx="136">
                  <c:v>9.4E-2</c:v>
                </c:pt>
                <c:pt idx="137">
                  <c:v>9.4E-2</c:v>
                </c:pt>
                <c:pt idx="138">
                  <c:v>9.3000000000000013E-2</c:v>
                </c:pt>
                <c:pt idx="139">
                  <c:v>9.3000000000000013E-2</c:v>
                </c:pt>
                <c:pt idx="140">
                  <c:v>9.1999999999999998E-2</c:v>
                </c:pt>
                <c:pt idx="141">
                  <c:v>0.09</c:v>
                </c:pt>
                <c:pt idx="142">
                  <c:v>8.900000000000001E-2</c:v>
                </c:pt>
                <c:pt idx="143">
                  <c:v>8.8000000000000009E-2</c:v>
                </c:pt>
                <c:pt idx="144">
                  <c:v>8.5999999999999993E-2</c:v>
                </c:pt>
                <c:pt idx="145">
                  <c:v>8.5000000000000006E-2</c:v>
                </c:pt>
                <c:pt idx="146">
                  <c:v>8.5000000000000006E-2</c:v>
                </c:pt>
                <c:pt idx="147">
                  <c:v>8.4000000000000005E-2</c:v>
                </c:pt>
                <c:pt idx="148">
                  <c:v>8.4000000000000005E-2</c:v>
                </c:pt>
                <c:pt idx="149">
                  <c:v>8.3000000000000004E-2</c:v>
                </c:pt>
                <c:pt idx="150">
                  <c:v>8.199999999999999E-2</c:v>
                </c:pt>
                <c:pt idx="151">
                  <c:v>0.08</c:v>
                </c:pt>
                <c:pt idx="152">
                  <c:v>7.8E-2</c:v>
                </c:pt>
                <c:pt idx="153">
                  <c:v>7.6999999999999999E-2</c:v>
                </c:pt>
                <c:pt idx="154">
                  <c:v>7.4999999999999997E-2</c:v>
                </c:pt>
                <c:pt idx="155">
                  <c:v>7.400000000000001E-2</c:v>
                </c:pt>
                <c:pt idx="156">
                  <c:v>7.400000000000001E-2</c:v>
                </c:pt>
                <c:pt idx="157">
                  <c:v>7.2999999999999995E-2</c:v>
                </c:pt>
                <c:pt idx="158">
                  <c:v>7.2999999999999995E-2</c:v>
                </c:pt>
                <c:pt idx="159">
                  <c:v>7.2000000000000008E-2</c:v>
                </c:pt>
                <c:pt idx="160">
                  <c:v>7.0999999999999994E-2</c:v>
                </c:pt>
                <c:pt idx="161">
                  <c:v>7.0999999999999994E-2</c:v>
                </c:pt>
                <c:pt idx="162">
                  <c:v>7.0000000000000007E-2</c:v>
                </c:pt>
                <c:pt idx="163">
                  <c:v>7.0000000000000007E-2</c:v>
                </c:pt>
                <c:pt idx="164">
                  <c:v>6.9000000000000006E-2</c:v>
                </c:pt>
                <c:pt idx="165">
                  <c:v>6.8000000000000005E-2</c:v>
                </c:pt>
                <c:pt idx="166">
                  <c:v>6.7000000000000004E-2</c:v>
                </c:pt>
                <c:pt idx="167">
                  <c:v>6.6000000000000003E-2</c:v>
                </c:pt>
                <c:pt idx="168">
                  <c:v>6.5000000000000002E-2</c:v>
                </c:pt>
                <c:pt idx="169">
                  <c:v>6.4000000000000001E-2</c:v>
                </c:pt>
                <c:pt idx="170">
                  <c:v>6.3E-2</c:v>
                </c:pt>
                <c:pt idx="171">
                  <c:v>6.2E-2</c:v>
                </c:pt>
                <c:pt idx="172">
                  <c:v>6.2E-2</c:v>
                </c:pt>
                <c:pt idx="173">
                  <c:v>6.0999999999999999E-2</c:v>
                </c:pt>
                <c:pt idx="174">
                  <c:v>6.0999999999999999E-2</c:v>
                </c:pt>
                <c:pt idx="175">
                  <c:v>0.06</c:v>
                </c:pt>
                <c:pt idx="176">
                  <c:v>0.06</c:v>
                </c:pt>
                <c:pt idx="177">
                  <c:v>0.06</c:v>
                </c:pt>
                <c:pt idx="178">
                  <c:v>5.9000000000000004E-2</c:v>
                </c:pt>
                <c:pt idx="179">
                  <c:v>5.7999999999999996E-2</c:v>
                </c:pt>
                <c:pt idx="180">
                  <c:v>5.7999999999999996E-2</c:v>
                </c:pt>
                <c:pt idx="181">
                  <c:v>5.7000000000000002E-2</c:v>
                </c:pt>
                <c:pt idx="182">
                  <c:v>5.7000000000000002E-2</c:v>
                </c:pt>
                <c:pt idx="183">
                  <c:v>5.7000000000000002E-2</c:v>
                </c:pt>
                <c:pt idx="184">
                  <c:v>5.5999999999999994E-2</c:v>
                </c:pt>
                <c:pt idx="185">
                  <c:v>5.5999999999999994E-2</c:v>
                </c:pt>
                <c:pt idx="186">
                  <c:v>5.5999999999999994E-2</c:v>
                </c:pt>
                <c:pt idx="187">
                  <c:v>5.5999999999999994E-2</c:v>
                </c:pt>
                <c:pt idx="188">
                  <c:v>5.5999999999999994E-2</c:v>
                </c:pt>
                <c:pt idx="189">
                  <c:v>5.5999999999999994E-2</c:v>
                </c:pt>
                <c:pt idx="190">
                  <c:v>5.5999999999999994E-2</c:v>
                </c:pt>
                <c:pt idx="191">
                  <c:v>5.5999999999999994E-2</c:v>
                </c:pt>
                <c:pt idx="192">
                  <c:v>5.5E-2</c:v>
                </c:pt>
                <c:pt idx="193">
                  <c:v>5.5E-2</c:v>
                </c:pt>
                <c:pt idx="194">
                  <c:v>5.5E-2</c:v>
                </c:pt>
                <c:pt idx="195">
                  <c:v>5.4000000000000006E-2</c:v>
                </c:pt>
                <c:pt idx="196">
                  <c:v>5.4000000000000006E-2</c:v>
                </c:pt>
                <c:pt idx="197">
                  <c:v>5.4000000000000006E-2</c:v>
                </c:pt>
                <c:pt idx="198">
                  <c:v>5.2999999999999999E-2</c:v>
                </c:pt>
                <c:pt idx="199">
                  <c:v>5.2000000000000005E-2</c:v>
                </c:pt>
                <c:pt idx="200">
                  <c:v>5.0999999999999997E-2</c:v>
                </c:pt>
                <c:pt idx="201">
                  <c:v>5.0999999999999997E-2</c:v>
                </c:pt>
                <c:pt idx="202">
                  <c:v>0.05</c:v>
                </c:pt>
                <c:pt idx="203">
                  <c:v>4.9000000000000002E-2</c:v>
                </c:pt>
                <c:pt idx="204">
                  <c:v>4.8728E-2</c:v>
                </c:pt>
                <c:pt idx="205">
                  <c:v>4.8130899999999997E-2</c:v>
                </c:pt>
                <c:pt idx="206">
                  <c:v>4.7684199999999996E-2</c:v>
                </c:pt>
                <c:pt idx="207">
                  <c:v>4.7415700000000005E-2</c:v>
                </c:pt>
                <c:pt idx="208">
                  <c:v>4.7243899999999998E-2</c:v>
                </c:pt>
                <c:pt idx="209">
                  <c:v>4.7100600000000006E-2</c:v>
                </c:pt>
                <c:pt idx="210">
                  <c:v>4.6945899999999999E-2</c:v>
                </c:pt>
                <c:pt idx="211">
                  <c:v>4.6763599999999995E-2</c:v>
                </c:pt>
                <c:pt idx="212">
                  <c:v>4.6588200000000003E-2</c:v>
                </c:pt>
                <c:pt idx="213">
                  <c:v>4.64631E-2</c:v>
                </c:pt>
                <c:pt idx="214">
                  <c:v>4.6418500000000001E-2</c:v>
                </c:pt>
                <c:pt idx="215">
                  <c:v>4.6387099999999994E-2</c:v>
                </c:pt>
                <c:pt idx="216">
                  <c:v>4.6310200000000003E-2</c:v>
                </c:pt>
                <c:pt idx="217">
                  <c:v>4.6153399999999997E-2</c:v>
                </c:pt>
                <c:pt idx="218">
                  <c:v>4.58661E-2</c:v>
                </c:pt>
                <c:pt idx="219">
                  <c:v>4.5417800000000001E-2</c:v>
                </c:pt>
                <c:pt idx="220">
                  <c:v>4.4895699999999997E-2</c:v>
                </c:pt>
                <c:pt idx="221">
                  <c:v>4.4422400000000001E-2</c:v>
                </c:pt>
                <c:pt idx="222">
                  <c:v>4.4130599999999999E-2</c:v>
                </c:pt>
                <c:pt idx="223">
                  <c:v>4.4070400000000003E-2</c:v>
                </c:pt>
                <c:pt idx="224">
                  <c:v>4.4176399999999998E-2</c:v>
                </c:pt>
                <c:pt idx="225">
                  <c:v>4.43729E-2</c:v>
                </c:pt>
                <c:pt idx="226">
                  <c:v>4.4533199999999995E-2</c:v>
                </c:pt>
                <c:pt idx="227">
                  <c:v>4.4572799999999996E-2</c:v>
                </c:pt>
                <c:pt idx="228">
                  <c:v>4.4999999999999998E-2</c:v>
                </c:pt>
              </c:numCache>
            </c:numRef>
          </c:val>
          <c:smooth val="0"/>
          <c:extLst>
            <c:ext xmlns:c16="http://schemas.microsoft.com/office/drawing/2014/chart" uri="{C3380CC4-5D6E-409C-BE32-E72D297353CC}">
              <c16:uniqueId val="{00000001-80F1-40CA-AD47-C3E6F128249E}"/>
            </c:ext>
          </c:extLst>
        </c:ser>
        <c:ser>
          <c:idx val="1"/>
          <c:order val="1"/>
          <c:tx>
            <c:strRef>
              <c:f>Sheet1!$C$1</c:f>
              <c:strCache>
                <c:ptCount val="1"/>
                <c:pt idx="0">
                  <c:v>U.S.</c:v>
                </c:pt>
              </c:strCache>
            </c:strRef>
          </c:tx>
          <c:spPr>
            <a:ln w="47625">
              <a:solidFill>
                <a:srgbClr val="003366"/>
              </a:solidFill>
            </a:ln>
          </c:spPr>
          <c:marker>
            <c:symbol val="none"/>
          </c:marker>
          <c:cat>
            <c:strRef>
              <c:f>Sheet1!$A$2:$A$230</c:f>
              <c:strCache>
                <c:ptCount val="229"/>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strCache>
            </c:strRef>
          </c:cat>
          <c:val>
            <c:numRef>
              <c:f>Sheet1!$C$2:$C$230</c:f>
              <c:numCache>
                <c:formatCode>0.0%</c:formatCode>
                <c:ptCount val="229"/>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4.4000000000000004E-2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5.4000000000000006E-2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9.8000000000000004E-2</c:v>
                </c:pt>
                <c:pt idx="121">
                  <c:v>9.8000000000000004E-2</c:v>
                </c:pt>
                <c:pt idx="122">
                  <c:v>9.9000000000000005E-2</c:v>
                </c:pt>
                <c:pt idx="123">
                  <c:v>9.9000000000000005E-2</c:v>
                </c:pt>
                <c:pt idx="124">
                  <c:v>9.6000000000000002E-2</c:v>
                </c:pt>
                <c:pt idx="125">
                  <c:v>9.4E-2</c:v>
                </c:pt>
                <c:pt idx="126">
                  <c:v>9.4E-2</c:v>
                </c:pt>
                <c:pt idx="127">
                  <c:v>9.5000000000000001E-2</c:v>
                </c:pt>
                <c:pt idx="128">
                  <c:v>9.5000000000000001E-2</c:v>
                </c:pt>
                <c:pt idx="129">
                  <c:v>9.4E-2</c:v>
                </c:pt>
                <c:pt idx="130">
                  <c:v>9.8000000000000004E-2</c:v>
                </c:pt>
                <c:pt idx="131">
                  <c:v>9.3000000000000013E-2</c:v>
                </c:pt>
                <c:pt idx="132">
                  <c:v>9.0999999999999998E-2</c:v>
                </c:pt>
                <c:pt idx="133">
                  <c:v>0.09</c:v>
                </c:pt>
                <c:pt idx="134">
                  <c:v>0.09</c:v>
                </c:pt>
                <c:pt idx="135">
                  <c:v>9.0999999999999998E-2</c:v>
                </c:pt>
                <c:pt idx="136">
                  <c:v>0.09</c:v>
                </c:pt>
                <c:pt idx="137">
                  <c:v>9.0999999999999998E-2</c:v>
                </c:pt>
                <c:pt idx="138">
                  <c:v>0.09</c:v>
                </c:pt>
                <c:pt idx="139">
                  <c:v>0.09</c:v>
                </c:pt>
                <c:pt idx="140">
                  <c:v>0.09</c:v>
                </c:pt>
                <c:pt idx="141">
                  <c:v>8.8000000000000009E-2</c:v>
                </c:pt>
                <c:pt idx="142">
                  <c:v>8.5999999999999993E-2</c:v>
                </c:pt>
                <c:pt idx="143">
                  <c:v>8.5000000000000006E-2</c:v>
                </c:pt>
                <c:pt idx="144">
                  <c:v>8.3000000000000004E-2</c:v>
                </c:pt>
                <c:pt idx="145">
                  <c:v>8.3000000000000004E-2</c:v>
                </c:pt>
                <c:pt idx="146">
                  <c:v>8.199999999999999E-2</c:v>
                </c:pt>
                <c:pt idx="147">
                  <c:v>8.199999999999999E-2</c:v>
                </c:pt>
                <c:pt idx="148">
                  <c:v>8.199999999999999E-2</c:v>
                </c:pt>
                <c:pt idx="149">
                  <c:v>8.199999999999999E-2</c:v>
                </c:pt>
                <c:pt idx="150">
                  <c:v>8.199999999999999E-2</c:v>
                </c:pt>
                <c:pt idx="151">
                  <c:v>8.1000000000000003E-2</c:v>
                </c:pt>
                <c:pt idx="152">
                  <c:v>7.8E-2</c:v>
                </c:pt>
                <c:pt idx="153">
                  <c:v>7.8E-2</c:v>
                </c:pt>
                <c:pt idx="154">
                  <c:v>7.6999999999999999E-2</c:v>
                </c:pt>
                <c:pt idx="155">
                  <c:v>7.9000000000000001E-2</c:v>
                </c:pt>
                <c:pt idx="156">
                  <c:v>0.08</c:v>
                </c:pt>
                <c:pt idx="157">
                  <c:v>7.6999999999999999E-2</c:v>
                </c:pt>
                <c:pt idx="158">
                  <c:v>7.4999999999999997E-2</c:v>
                </c:pt>
                <c:pt idx="159">
                  <c:v>7.5999999999999998E-2</c:v>
                </c:pt>
                <c:pt idx="160">
                  <c:v>7.4999999999999997E-2</c:v>
                </c:pt>
                <c:pt idx="161">
                  <c:v>7.4999999999999997E-2</c:v>
                </c:pt>
                <c:pt idx="162">
                  <c:v>7.2999999999999995E-2</c:v>
                </c:pt>
                <c:pt idx="163">
                  <c:v>7.2999999999999995E-2</c:v>
                </c:pt>
                <c:pt idx="164">
                  <c:v>7.2000000000000008E-2</c:v>
                </c:pt>
                <c:pt idx="165">
                  <c:v>7.2000000000000008E-2</c:v>
                </c:pt>
                <c:pt idx="166">
                  <c:v>6.9000000000000006E-2</c:v>
                </c:pt>
                <c:pt idx="167">
                  <c:v>6.7000000000000004E-2</c:v>
                </c:pt>
                <c:pt idx="168">
                  <c:v>6.6000000000000003E-2</c:v>
                </c:pt>
                <c:pt idx="169">
                  <c:v>6.7000000000000004E-2</c:v>
                </c:pt>
                <c:pt idx="170">
                  <c:v>6.7000000000000004E-2</c:v>
                </c:pt>
                <c:pt idx="171">
                  <c:v>6.2E-2</c:v>
                </c:pt>
                <c:pt idx="172">
                  <c:v>6.3E-2</c:v>
                </c:pt>
                <c:pt idx="173">
                  <c:v>6.0999999999999999E-2</c:v>
                </c:pt>
                <c:pt idx="174">
                  <c:v>6.2E-2</c:v>
                </c:pt>
                <c:pt idx="175">
                  <c:v>6.2E-2</c:v>
                </c:pt>
                <c:pt idx="176">
                  <c:v>5.9000000000000004E-2</c:v>
                </c:pt>
                <c:pt idx="177">
                  <c:v>5.7000000000000002E-2</c:v>
                </c:pt>
                <c:pt idx="178">
                  <c:v>5.7999999999999996E-2</c:v>
                </c:pt>
                <c:pt idx="179">
                  <c:v>5.5999999999999994E-2</c:v>
                </c:pt>
                <c:pt idx="180">
                  <c:v>5.7000000000000002E-2</c:v>
                </c:pt>
                <c:pt idx="181">
                  <c:v>5.5E-2</c:v>
                </c:pt>
                <c:pt idx="182">
                  <c:v>5.4000000000000006E-2</c:v>
                </c:pt>
                <c:pt idx="183">
                  <c:v>5.4000000000000006E-2</c:v>
                </c:pt>
                <c:pt idx="184">
                  <c:v>5.5E-2</c:v>
                </c:pt>
                <c:pt idx="185">
                  <c:v>5.2999999999999999E-2</c:v>
                </c:pt>
                <c:pt idx="186">
                  <c:v>5.2000000000000005E-2</c:v>
                </c:pt>
                <c:pt idx="187">
                  <c:v>5.0999999999999997E-2</c:v>
                </c:pt>
                <c:pt idx="188">
                  <c:v>0.05</c:v>
                </c:pt>
                <c:pt idx="189">
                  <c:v>0.05</c:v>
                </c:pt>
                <c:pt idx="190">
                  <c:v>0.05</c:v>
                </c:pt>
                <c:pt idx="191">
                  <c:v>0.05</c:v>
                </c:pt>
                <c:pt idx="192">
                  <c:v>4.9000000000000002E-2</c:v>
                </c:pt>
                <c:pt idx="193">
                  <c:v>4.9000000000000002E-2</c:v>
                </c:pt>
                <c:pt idx="194">
                  <c:v>0.05</c:v>
                </c:pt>
                <c:pt idx="195">
                  <c:v>0.05</c:v>
                </c:pt>
                <c:pt idx="196">
                  <c:v>4.7E-2</c:v>
                </c:pt>
                <c:pt idx="197">
                  <c:v>4.9000000000000002E-2</c:v>
                </c:pt>
                <c:pt idx="198">
                  <c:v>4.9000000000000002E-2</c:v>
                </c:pt>
                <c:pt idx="199">
                  <c:v>4.9000000000000002E-2</c:v>
                </c:pt>
                <c:pt idx="200">
                  <c:v>4.9000000000000002E-2</c:v>
                </c:pt>
                <c:pt idx="201">
                  <c:v>4.8000000000000001E-2</c:v>
                </c:pt>
                <c:pt idx="202">
                  <c:v>4.5999999999999999E-2</c:v>
                </c:pt>
                <c:pt idx="203">
                  <c:v>4.7E-2</c:v>
                </c:pt>
                <c:pt idx="204">
                  <c:v>4.8000000000000001E-2</c:v>
                </c:pt>
                <c:pt idx="205">
                  <c:v>4.7E-2</c:v>
                </c:pt>
                <c:pt idx="206">
                  <c:v>4.4999999999999998E-2</c:v>
                </c:pt>
                <c:pt idx="207">
                  <c:v>4.4000000000000004E-2</c:v>
                </c:pt>
                <c:pt idx="208">
                  <c:v>4.2999999999999997E-2</c:v>
                </c:pt>
                <c:pt idx="209">
                  <c:v>4.2999999999999997E-2</c:v>
                </c:pt>
                <c:pt idx="210">
                  <c:v>4.2999999999999997E-2</c:v>
                </c:pt>
                <c:pt idx="211">
                  <c:v>4.4000000000000004E-2</c:v>
                </c:pt>
                <c:pt idx="212">
                  <c:v>4.2000000000000003E-2</c:v>
                </c:pt>
                <c:pt idx="213">
                  <c:v>4.0999999999999995E-2</c:v>
                </c:pt>
                <c:pt idx="214">
                  <c:v>4.0999999999999995E-2</c:v>
                </c:pt>
                <c:pt idx="215">
                  <c:v>4.0999999999999995E-2</c:v>
                </c:pt>
                <c:pt idx="216">
                  <c:v>4.0999999999999995E-2</c:v>
                </c:pt>
                <c:pt idx="217">
                  <c:v>4.0999999999999995E-2</c:v>
                </c:pt>
                <c:pt idx="218">
                  <c:v>0.04</c:v>
                </c:pt>
                <c:pt idx="219">
                  <c:v>3.9E-2</c:v>
                </c:pt>
                <c:pt idx="220">
                  <c:v>3.7999999999999999E-2</c:v>
                </c:pt>
                <c:pt idx="221">
                  <c:v>0.04</c:v>
                </c:pt>
                <c:pt idx="222">
                  <c:v>3.9E-2</c:v>
                </c:pt>
                <c:pt idx="223">
                  <c:v>3.7999999999999999E-2</c:v>
                </c:pt>
                <c:pt idx="224">
                  <c:v>3.7000000000000005E-2</c:v>
                </c:pt>
                <c:pt idx="225">
                  <c:v>3.7999999999999999E-2</c:v>
                </c:pt>
                <c:pt idx="226">
                  <c:v>3.7000000000000005E-2</c:v>
                </c:pt>
                <c:pt idx="227">
                  <c:v>3.9E-2</c:v>
                </c:pt>
                <c:pt idx="228">
                  <c:v>0.04</c:v>
                </c:pt>
              </c:numCache>
            </c:numRef>
          </c:val>
          <c:smooth val="0"/>
          <c:extLst>
            <c:ext xmlns:c16="http://schemas.microsoft.com/office/drawing/2014/chart" uri="{C3380CC4-5D6E-409C-BE32-E72D297353CC}">
              <c16:uniqueId val="{00000002-80F1-40CA-AD47-C3E6F128249E}"/>
            </c:ext>
          </c:extLst>
        </c:ser>
        <c:ser>
          <c:idx val="2"/>
          <c:order val="2"/>
          <c:tx>
            <c:strRef>
              <c:f>Sheet1!$D$1</c:f>
              <c:strCache>
                <c:ptCount val="1"/>
                <c:pt idx="0">
                  <c:v>Seattle-Bellevue-Everett MSA</c:v>
                </c:pt>
              </c:strCache>
            </c:strRef>
          </c:tx>
          <c:spPr>
            <a:ln w="47625">
              <a:solidFill>
                <a:srgbClr val="6C7728"/>
              </a:solidFill>
            </a:ln>
          </c:spPr>
          <c:marker>
            <c:symbol val="none"/>
          </c:marker>
          <c:cat>
            <c:strRef>
              <c:f>Sheet1!$A$2:$A$230</c:f>
              <c:strCache>
                <c:ptCount val="229"/>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strCache>
            </c:strRef>
          </c:cat>
          <c:val>
            <c:numRef>
              <c:f>Sheet1!$D$2:$D$230</c:f>
              <c:numCache>
                <c:formatCode>0.0%</c:formatCode>
                <c:ptCount val="229"/>
                <c:pt idx="0">
                  <c:v>4.0999999999999995E-2</c:v>
                </c:pt>
                <c:pt idx="1">
                  <c:v>4.0999999999999995E-2</c:v>
                </c:pt>
                <c:pt idx="2">
                  <c:v>4.2000000000000003E-2</c:v>
                </c:pt>
                <c:pt idx="3">
                  <c:v>4.2000000000000003E-2</c:v>
                </c:pt>
                <c:pt idx="4">
                  <c:v>4.0999999999999995E-2</c:v>
                </c:pt>
                <c:pt idx="5">
                  <c:v>4.0999999999999995E-2</c:v>
                </c:pt>
                <c:pt idx="6">
                  <c:v>4.0999999999999995E-2</c:v>
                </c:pt>
                <c:pt idx="7">
                  <c:v>4.0999999999999995E-2</c:v>
                </c:pt>
                <c:pt idx="8">
                  <c:v>4.0999999999999995E-2</c:v>
                </c:pt>
                <c:pt idx="9">
                  <c:v>4.0999999999999995E-2</c:v>
                </c:pt>
                <c:pt idx="10">
                  <c:v>4.2000000000000003E-2</c:v>
                </c:pt>
                <c:pt idx="11">
                  <c:v>4.2999999999999997E-2</c:v>
                </c:pt>
                <c:pt idx="12">
                  <c:v>4.4999999999999998E-2</c:v>
                </c:pt>
                <c:pt idx="13">
                  <c:v>4.5999999999999999E-2</c:v>
                </c:pt>
                <c:pt idx="14">
                  <c:v>4.8000000000000001E-2</c:v>
                </c:pt>
                <c:pt idx="15">
                  <c:v>4.9000000000000002E-2</c:v>
                </c:pt>
                <c:pt idx="16">
                  <c:v>4.9000000000000002E-2</c:v>
                </c:pt>
                <c:pt idx="17">
                  <c:v>4.9000000000000002E-2</c:v>
                </c:pt>
                <c:pt idx="18">
                  <c:v>0.05</c:v>
                </c:pt>
                <c:pt idx="19">
                  <c:v>5.0999999999999997E-2</c:v>
                </c:pt>
                <c:pt idx="20">
                  <c:v>5.2999999999999999E-2</c:v>
                </c:pt>
                <c:pt idx="21">
                  <c:v>5.5E-2</c:v>
                </c:pt>
                <c:pt idx="22">
                  <c:v>5.7000000000000002E-2</c:v>
                </c:pt>
                <c:pt idx="23">
                  <c:v>5.9000000000000004E-2</c:v>
                </c:pt>
                <c:pt idx="24">
                  <c:v>6.0999999999999999E-2</c:v>
                </c:pt>
                <c:pt idx="25">
                  <c:v>6.2E-2</c:v>
                </c:pt>
                <c:pt idx="26">
                  <c:v>6.3E-2</c:v>
                </c:pt>
                <c:pt idx="27">
                  <c:v>6.4000000000000001E-2</c:v>
                </c:pt>
                <c:pt idx="28">
                  <c:v>6.4000000000000001E-2</c:v>
                </c:pt>
                <c:pt idx="29">
                  <c:v>6.4000000000000001E-2</c:v>
                </c:pt>
                <c:pt idx="30">
                  <c:v>6.3E-2</c:v>
                </c:pt>
                <c:pt idx="31">
                  <c:v>6.3E-2</c:v>
                </c:pt>
                <c:pt idx="32">
                  <c:v>6.4000000000000001E-2</c:v>
                </c:pt>
                <c:pt idx="33">
                  <c:v>6.4000000000000001E-2</c:v>
                </c:pt>
                <c:pt idx="34">
                  <c:v>6.5000000000000002E-2</c:v>
                </c:pt>
                <c:pt idx="35">
                  <c:v>6.5000000000000002E-2</c:v>
                </c:pt>
                <c:pt idx="36">
                  <c:v>6.6000000000000003E-2</c:v>
                </c:pt>
                <c:pt idx="37">
                  <c:v>6.7000000000000004E-2</c:v>
                </c:pt>
                <c:pt idx="38">
                  <c:v>6.7000000000000004E-2</c:v>
                </c:pt>
                <c:pt idx="39">
                  <c:v>6.7000000000000004E-2</c:v>
                </c:pt>
                <c:pt idx="40">
                  <c:v>6.7000000000000004E-2</c:v>
                </c:pt>
                <c:pt idx="41">
                  <c:v>6.6000000000000003E-2</c:v>
                </c:pt>
                <c:pt idx="42">
                  <c:v>6.5000000000000002E-2</c:v>
                </c:pt>
                <c:pt idx="43">
                  <c:v>6.4000000000000001E-2</c:v>
                </c:pt>
                <c:pt idx="44">
                  <c:v>6.3E-2</c:v>
                </c:pt>
                <c:pt idx="45">
                  <c:v>6.2E-2</c:v>
                </c:pt>
                <c:pt idx="46">
                  <c:v>0.06</c:v>
                </c:pt>
                <c:pt idx="47">
                  <c:v>5.9000000000000004E-2</c:v>
                </c:pt>
                <c:pt idx="48">
                  <c:v>5.7000000000000002E-2</c:v>
                </c:pt>
                <c:pt idx="49">
                  <c:v>5.5999999999999994E-2</c:v>
                </c:pt>
                <c:pt idx="50">
                  <c:v>5.5E-2</c:v>
                </c:pt>
                <c:pt idx="51">
                  <c:v>5.4000000000000006E-2</c:v>
                </c:pt>
                <c:pt idx="52">
                  <c:v>5.2000000000000005E-2</c:v>
                </c:pt>
                <c:pt idx="53">
                  <c:v>5.0999999999999997E-2</c:v>
                </c:pt>
                <c:pt idx="54">
                  <c:v>0.05</c:v>
                </c:pt>
                <c:pt idx="55">
                  <c:v>4.9000000000000002E-2</c:v>
                </c:pt>
                <c:pt idx="56">
                  <c:v>4.9000000000000002E-2</c:v>
                </c:pt>
                <c:pt idx="57">
                  <c:v>4.8000000000000001E-2</c:v>
                </c:pt>
                <c:pt idx="58">
                  <c:v>4.8000000000000001E-2</c:v>
                </c:pt>
                <c:pt idx="59">
                  <c:v>4.8000000000000001E-2</c:v>
                </c:pt>
                <c:pt idx="60">
                  <c:v>4.8000000000000001E-2</c:v>
                </c:pt>
                <c:pt idx="61">
                  <c:v>4.7E-2</c:v>
                </c:pt>
                <c:pt idx="62">
                  <c:v>4.7E-2</c:v>
                </c:pt>
                <c:pt idx="63">
                  <c:v>4.5999999999999999E-2</c:v>
                </c:pt>
                <c:pt idx="64">
                  <c:v>4.5999999999999999E-2</c:v>
                </c:pt>
                <c:pt idx="65">
                  <c:v>4.4999999999999998E-2</c:v>
                </c:pt>
                <c:pt idx="66">
                  <c:v>4.4999999999999998E-2</c:v>
                </c:pt>
                <c:pt idx="67">
                  <c:v>4.4000000000000004E-2</c:v>
                </c:pt>
                <c:pt idx="68">
                  <c:v>4.4000000000000004E-2</c:v>
                </c:pt>
                <c:pt idx="69">
                  <c:v>4.2999999999999997E-2</c:v>
                </c:pt>
                <c:pt idx="70">
                  <c:v>4.0999999999999995E-2</c:v>
                </c:pt>
                <c:pt idx="71">
                  <c:v>0.04</c:v>
                </c:pt>
                <c:pt idx="72">
                  <c:v>3.9E-2</c:v>
                </c:pt>
                <c:pt idx="73">
                  <c:v>3.7999999999999999E-2</c:v>
                </c:pt>
                <c:pt idx="74">
                  <c:v>3.7999999999999999E-2</c:v>
                </c:pt>
                <c:pt idx="75">
                  <c:v>3.7999999999999999E-2</c:v>
                </c:pt>
                <c:pt idx="76">
                  <c:v>3.7999999999999999E-2</c:v>
                </c:pt>
                <c:pt idx="77">
                  <c:v>3.9E-2</c:v>
                </c:pt>
                <c:pt idx="78">
                  <c:v>3.9E-2</c:v>
                </c:pt>
                <c:pt idx="79">
                  <c:v>3.9E-2</c:v>
                </c:pt>
                <c:pt idx="80">
                  <c:v>3.9E-2</c:v>
                </c:pt>
                <c:pt idx="81">
                  <c:v>3.9E-2</c:v>
                </c:pt>
                <c:pt idx="82">
                  <c:v>3.7999999999999999E-2</c:v>
                </c:pt>
                <c:pt idx="83">
                  <c:v>3.7999999999999999E-2</c:v>
                </c:pt>
                <c:pt idx="84">
                  <c:v>3.6000000000000004E-2</c:v>
                </c:pt>
                <c:pt idx="85">
                  <c:v>3.5000000000000003E-2</c:v>
                </c:pt>
                <c:pt idx="86">
                  <c:v>3.4000000000000002E-2</c:v>
                </c:pt>
                <c:pt idx="87">
                  <c:v>3.3000000000000002E-2</c:v>
                </c:pt>
                <c:pt idx="88">
                  <c:v>3.2000000000000001E-2</c:v>
                </c:pt>
                <c:pt idx="89">
                  <c:v>3.2000000000000001E-2</c:v>
                </c:pt>
                <c:pt idx="90">
                  <c:v>3.2000000000000001E-2</c:v>
                </c:pt>
                <c:pt idx="91">
                  <c:v>3.2000000000000001E-2</c:v>
                </c:pt>
                <c:pt idx="92">
                  <c:v>3.2000000000000001E-2</c:v>
                </c:pt>
                <c:pt idx="93">
                  <c:v>3.2000000000000001E-2</c:v>
                </c:pt>
                <c:pt idx="94">
                  <c:v>3.2000000000000001E-2</c:v>
                </c:pt>
                <c:pt idx="95">
                  <c:v>3.1E-2</c:v>
                </c:pt>
                <c:pt idx="96">
                  <c:v>3.1E-2</c:v>
                </c:pt>
                <c:pt idx="97">
                  <c:v>3.1E-2</c:v>
                </c:pt>
                <c:pt idx="98">
                  <c:v>3.2000000000000001E-2</c:v>
                </c:pt>
                <c:pt idx="99">
                  <c:v>3.4000000000000002E-2</c:v>
                </c:pt>
                <c:pt idx="100">
                  <c:v>3.6000000000000004E-2</c:v>
                </c:pt>
                <c:pt idx="101">
                  <c:v>3.7999999999999999E-2</c:v>
                </c:pt>
                <c:pt idx="102">
                  <c:v>0.04</c:v>
                </c:pt>
                <c:pt idx="103">
                  <c:v>4.2999999999999997E-2</c:v>
                </c:pt>
                <c:pt idx="104">
                  <c:v>4.4999999999999998E-2</c:v>
                </c:pt>
                <c:pt idx="105">
                  <c:v>4.9000000000000002E-2</c:v>
                </c:pt>
                <c:pt idx="106">
                  <c:v>5.2999999999999999E-2</c:v>
                </c:pt>
                <c:pt idx="107">
                  <c:v>5.7000000000000002E-2</c:v>
                </c:pt>
                <c:pt idx="108">
                  <c:v>6.2E-2</c:v>
                </c:pt>
                <c:pt idx="109">
                  <c:v>6.6000000000000003E-2</c:v>
                </c:pt>
                <c:pt idx="110">
                  <c:v>6.9000000000000006E-2</c:v>
                </c:pt>
                <c:pt idx="111">
                  <c:v>7.5999999999999998E-2</c:v>
                </c:pt>
                <c:pt idx="112">
                  <c:v>8.1000000000000003E-2</c:v>
                </c:pt>
                <c:pt idx="113">
                  <c:v>8.5000000000000006E-2</c:v>
                </c:pt>
                <c:pt idx="114">
                  <c:v>8.900000000000001E-2</c:v>
                </c:pt>
                <c:pt idx="115">
                  <c:v>9.3000000000000013E-2</c:v>
                </c:pt>
                <c:pt idx="116">
                  <c:v>9.6999999999999989E-2</c:v>
                </c:pt>
                <c:pt idx="117">
                  <c:v>9.6000000000000002E-2</c:v>
                </c:pt>
                <c:pt idx="118">
                  <c:v>9.6000000000000002E-2</c:v>
                </c:pt>
                <c:pt idx="119">
                  <c:v>9.6000000000000002E-2</c:v>
                </c:pt>
                <c:pt idx="120">
                  <c:v>9.6000000000000002E-2</c:v>
                </c:pt>
                <c:pt idx="121">
                  <c:v>9.6000000000000002E-2</c:v>
                </c:pt>
                <c:pt idx="122">
                  <c:v>9.6000000000000002E-2</c:v>
                </c:pt>
                <c:pt idx="123">
                  <c:v>9.5000000000000001E-2</c:v>
                </c:pt>
                <c:pt idx="124">
                  <c:v>9.5000000000000001E-2</c:v>
                </c:pt>
                <c:pt idx="125">
                  <c:v>9.4E-2</c:v>
                </c:pt>
                <c:pt idx="126">
                  <c:v>9.3000000000000013E-2</c:v>
                </c:pt>
                <c:pt idx="127">
                  <c:v>9.3000000000000013E-2</c:v>
                </c:pt>
                <c:pt idx="128">
                  <c:v>9.3000000000000013E-2</c:v>
                </c:pt>
                <c:pt idx="129">
                  <c:v>9.3000000000000013E-2</c:v>
                </c:pt>
                <c:pt idx="130">
                  <c:v>9.3000000000000013E-2</c:v>
                </c:pt>
                <c:pt idx="131">
                  <c:v>9.1999999999999998E-2</c:v>
                </c:pt>
                <c:pt idx="132">
                  <c:v>9.0999999999999998E-2</c:v>
                </c:pt>
                <c:pt idx="133">
                  <c:v>8.900000000000001E-2</c:v>
                </c:pt>
                <c:pt idx="134">
                  <c:v>8.8000000000000009E-2</c:v>
                </c:pt>
                <c:pt idx="135">
                  <c:v>8.5999999999999993E-2</c:v>
                </c:pt>
                <c:pt idx="136">
                  <c:v>8.5000000000000006E-2</c:v>
                </c:pt>
                <c:pt idx="137">
                  <c:v>8.4000000000000005E-2</c:v>
                </c:pt>
                <c:pt idx="138">
                  <c:v>8.3000000000000004E-2</c:v>
                </c:pt>
                <c:pt idx="139">
                  <c:v>8.199999999999999E-2</c:v>
                </c:pt>
                <c:pt idx="140">
                  <c:v>0.08</c:v>
                </c:pt>
                <c:pt idx="141">
                  <c:v>7.9000000000000001E-2</c:v>
                </c:pt>
                <c:pt idx="142">
                  <c:v>7.6999999999999999E-2</c:v>
                </c:pt>
                <c:pt idx="143">
                  <c:v>7.5999999999999998E-2</c:v>
                </c:pt>
                <c:pt idx="144">
                  <c:v>7.400000000000001E-2</c:v>
                </c:pt>
                <c:pt idx="145">
                  <c:v>7.2999999999999995E-2</c:v>
                </c:pt>
                <c:pt idx="146">
                  <c:v>7.2000000000000008E-2</c:v>
                </c:pt>
                <c:pt idx="147">
                  <c:v>7.0999999999999994E-2</c:v>
                </c:pt>
                <c:pt idx="148">
                  <c:v>6.9000000000000006E-2</c:v>
                </c:pt>
                <c:pt idx="149">
                  <c:v>6.8000000000000005E-2</c:v>
                </c:pt>
                <c:pt idx="150">
                  <c:v>6.6000000000000003E-2</c:v>
                </c:pt>
                <c:pt idx="151">
                  <c:v>6.4000000000000001E-2</c:v>
                </c:pt>
                <c:pt idx="152">
                  <c:v>6.2E-2</c:v>
                </c:pt>
                <c:pt idx="153">
                  <c:v>0.06</c:v>
                </c:pt>
                <c:pt idx="154">
                  <c:v>5.7999999999999996E-2</c:v>
                </c:pt>
                <c:pt idx="155">
                  <c:v>5.5999999999999994E-2</c:v>
                </c:pt>
                <c:pt idx="156">
                  <c:v>5.5999999999999994E-2</c:v>
                </c:pt>
                <c:pt idx="157">
                  <c:v>5.4000000000000006E-2</c:v>
                </c:pt>
                <c:pt idx="158">
                  <c:v>5.2999999999999999E-2</c:v>
                </c:pt>
                <c:pt idx="159">
                  <c:v>5.2000000000000005E-2</c:v>
                </c:pt>
                <c:pt idx="160">
                  <c:v>5.2000000000000005E-2</c:v>
                </c:pt>
                <c:pt idx="161">
                  <c:v>5.2000000000000005E-2</c:v>
                </c:pt>
                <c:pt idx="162">
                  <c:v>5.2000000000000005E-2</c:v>
                </c:pt>
                <c:pt idx="163">
                  <c:v>5.2000000000000005E-2</c:v>
                </c:pt>
                <c:pt idx="164">
                  <c:v>5.2000000000000005E-2</c:v>
                </c:pt>
                <c:pt idx="165">
                  <c:v>5.2000000000000005E-2</c:v>
                </c:pt>
                <c:pt idx="166">
                  <c:v>5.2000000000000005E-2</c:v>
                </c:pt>
                <c:pt idx="167">
                  <c:v>5.0999999999999997E-2</c:v>
                </c:pt>
                <c:pt idx="168">
                  <c:v>5.0999999999999997E-2</c:v>
                </c:pt>
                <c:pt idx="169">
                  <c:v>5.0999999999999997E-2</c:v>
                </c:pt>
                <c:pt idx="170">
                  <c:v>0.05</c:v>
                </c:pt>
                <c:pt idx="171">
                  <c:v>0.05</c:v>
                </c:pt>
                <c:pt idx="172">
                  <c:v>4.9000000000000002E-2</c:v>
                </c:pt>
                <c:pt idx="173">
                  <c:v>4.9000000000000002E-2</c:v>
                </c:pt>
                <c:pt idx="174">
                  <c:v>4.8000000000000001E-2</c:v>
                </c:pt>
                <c:pt idx="175">
                  <c:v>4.8000000000000001E-2</c:v>
                </c:pt>
                <c:pt idx="176">
                  <c:v>4.7E-2</c:v>
                </c:pt>
                <c:pt idx="177">
                  <c:v>4.5999999999999999E-2</c:v>
                </c:pt>
                <c:pt idx="178">
                  <c:v>4.5999999999999999E-2</c:v>
                </c:pt>
                <c:pt idx="179">
                  <c:v>4.4999999999999998E-2</c:v>
                </c:pt>
                <c:pt idx="180">
                  <c:v>4.3550992742987606E-2</c:v>
                </c:pt>
                <c:pt idx="181">
                  <c:v>4.3999999999999997E-2</c:v>
                </c:pt>
                <c:pt idx="182">
                  <c:v>4.305419852811701E-2</c:v>
                </c:pt>
                <c:pt idx="183">
                  <c:v>4.2879517697482911E-2</c:v>
                </c:pt>
                <c:pt idx="184">
                  <c:v>4.2713540758586806E-2</c:v>
                </c:pt>
                <c:pt idx="185">
                  <c:v>4.26254317727775E-2</c:v>
                </c:pt>
                <c:pt idx="186">
                  <c:v>4.2724317212938484E-2</c:v>
                </c:pt>
                <c:pt idx="187">
                  <c:v>4.3079320030983498E-2</c:v>
                </c:pt>
                <c:pt idx="188">
                  <c:v>4.3592337218906943E-2</c:v>
                </c:pt>
                <c:pt idx="189">
                  <c:v>4.4099711474253171E-2</c:v>
                </c:pt>
                <c:pt idx="190">
                  <c:v>4.4475468562308711E-2</c:v>
                </c:pt>
                <c:pt idx="191">
                  <c:v>4.4000000000000004E-2</c:v>
                </c:pt>
                <c:pt idx="192">
                  <c:v>4.4000000000000004E-2</c:v>
                </c:pt>
                <c:pt idx="193">
                  <c:v>4.2999999999999997E-2</c:v>
                </c:pt>
                <c:pt idx="194">
                  <c:v>4.2999999999999997E-2</c:v>
                </c:pt>
                <c:pt idx="195">
                  <c:v>4.2000000000000003E-2</c:v>
                </c:pt>
                <c:pt idx="196">
                  <c:v>4.0999999999999995E-2</c:v>
                </c:pt>
                <c:pt idx="197">
                  <c:v>4.0999999999999995E-2</c:v>
                </c:pt>
                <c:pt idx="198">
                  <c:v>0.04</c:v>
                </c:pt>
                <c:pt idx="199">
                  <c:v>3.9E-2</c:v>
                </c:pt>
                <c:pt idx="200">
                  <c:v>3.9E-2</c:v>
                </c:pt>
                <c:pt idx="201">
                  <c:v>3.7999999999999999E-2</c:v>
                </c:pt>
                <c:pt idx="202">
                  <c:v>3.7999999999999999E-2</c:v>
                </c:pt>
                <c:pt idx="203">
                  <c:v>3.7000000000000005E-2</c:v>
                </c:pt>
                <c:pt idx="204">
                  <c:v>3.5000000000000003E-2</c:v>
                </c:pt>
                <c:pt idx="205">
                  <c:v>3.5000000000000003E-2</c:v>
                </c:pt>
                <c:pt idx="206">
                  <c:v>3.5000000000000003E-2</c:v>
                </c:pt>
                <c:pt idx="207">
                  <c:v>3.6000000000000004E-2</c:v>
                </c:pt>
                <c:pt idx="208">
                  <c:v>3.6000000000000004E-2</c:v>
                </c:pt>
                <c:pt idx="209">
                  <c:v>3.6000000000000004E-2</c:v>
                </c:pt>
                <c:pt idx="210">
                  <c:v>3.7000000000000005E-2</c:v>
                </c:pt>
                <c:pt idx="211">
                  <c:v>3.7000000000000005E-2</c:v>
                </c:pt>
                <c:pt idx="212">
                  <c:v>3.7000000000000005E-2</c:v>
                </c:pt>
                <c:pt idx="213">
                  <c:v>3.6000000000000004E-2</c:v>
                </c:pt>
                <c:pt idx="214">
                  <c:v>3.6000000000000004E-2</c:v>
                </c:pt>
                <c:pt idx="215">
                  <c:v>3.6000000000000004E-2</c:v>
                </c:pt>
                <c:pt idx="216">
                  <c:v>3.5000000000000003E-2</c:v>
                </c:pt>
                <c:pt idx="217">
                  <c:v>3.5000000000000003E-2</c:v>
                </c:pt>
                <c:pt idx="218">
                  <c:v>3.4000000000000002E-2</c:v>
                </c:pt>
                <c:pt idx="219">
                  <c:v>3.4000000000000002E-2</c:v>
                </c:pt>
                <c:pt idx="220">
                  <c:v>3.4000000000000002E-2</c:v>
                </c:pt>
                <c:pt idx="221">
                  <c:v>3.4000000000000002E-2</c:v>
                </c:pt>
                <c:pt idx="222">
                  <c:v>3.3000000000000002E-2</c:v>
                </c:pt>
                <c:pt idx="223">
                  <c:v>3.3000000000000002E-2</c:v>
                </c:pt>
                <c:pt idx="224">
                  <c:v>3.3000000000000002E-2</c:v>
                </c:pt>
                <c:pt idx="225">
                  <c:v>3.3000000000000002E-2</c:v>
                </c:pt>
                <c:pt idx="226">
                  <c:v>3.3000000000000002E-2</c:v>
                </c:pt>
                <c:pt idx="227">
                  <c:v>3.3000000000000002E-2</c:v>
                </c:pt>
                <c:pt idx="228">
                  <c:v>3.4000000000000002E-2</c:v>
                </c:pt>
              </c:numCache>
            </c:numRef>
          </c:val>
          <c:smooth val="0"/>
          <c:extLst>
            <c:ext xmlns:c16="http://schemas.microsoft.com/office/drawing/2014/chart" uri="{C3380CC4-5D6E-409C-BE32-E72D297353CC}">
              <c16:uniqueId val="{00000003-80F1-40CA-AD47-C3E6F128249E}"/>
            </c:ext>
          </c:extLst>
        </c:ser>
        <c:dLbls>
          <c:showLegendKey val="0"/>
          <c:showVal val="0"/>
          <c:showCatName val="0"/>
          <c:showSerName val="0"/>
          <c:showPercent val="0"/>
          <c:showBubbleSize val="0"/>
        </c:dLbls>
        <c:marker val="1"/>
        <c:smooth val="0"/>
        <c:axId val="380282136"/>
        <c:axId val="380283312"/>
      </c:lineChart>
      <c:catAx>
        <c:axId val="380282136"/>
        <c:scaling>
          <c:orientation val="minMax"/>
        </c:scaling>
        <c:delete val="0"/>
        <c:axPos val="b"/>
        <c:numFmt formatCode="General" sourceLinked="0"/>
        <c:majorTickMark val="out"/>
        <c:minorTickMark val="none"/>
        <c:tickLblPos val="nextTo"/>
        <c:txPr>
          <a:bodyPr rot="0"/>
          <a:lstStyle/>
          <a:p>
            <a:pPr>
              <a:defRPr sz="1400" b="1"/>
            </a:pPr>
            <a:endParaRPr lang="en-US"/>
          </a:p>
        </c:txPr>
        <c:crossAx val="380283312"/>
        <c:crosses val="autoZero"/>
        <c:auto val="1"/>
        <c:lblAlgn val="ctr"/>
        <c:lblOffset val="100"/>
        <c:tickLblSkip val="24"/>
        <c:tickMarkSkip val="24"/>
        <c:noMultiLvlLbl val="0"/>
      </c:catAx>
      <c:valAx>
        <c:axId val="380283312"/>
        <c:scaling>
          <c:orientation val="minMax"/>
        </c:scaling>
        <c:delete val="0"/>
        <c:axPos val="l"/>
        <c:majorGridlines/>
        <c:title>
          <c:tx>
            <c:rich>
              <a:bodyPr rot="-5400000" vert="horz"/>
              <a:lstStyle/>
              <a:p>
                <a:pPr>
                  <a:defRPr sz="1400"/>
                </a:pPr>
                <a:r>
                  <a:rPr lang="en-US" sz="1400" dirty="0"/>
                  <a:t>Unemployment rate (%)</a:t>
                </a:r>
              </a:p>
            </c:rich>
          </c:tx>
          <c:layout>
            <c:manualLayout>
              <c:xMode val="edge"/>
              <c:yMode val="edge"/>
              <c:x val="4.6296296296296294E-3"/>
              <c:y val="0.1875187306132188"/>
            </c:manualLayout>
          </c:layout>
          <c:overlay val="0"/>
        </c:title>
        <c:numFmt formatCode="0%" sourceLinked="0"/>
        <c:majorTickMark val="out"/>
        <c:minorTickMark val="none"/>
        <c:tickLblPos val="nextTo"/>
        <c:txPr>
          <a:bodyPr/>
          <a:lstStyle/>
          <a:p>
            <a:pPr>
              <a:defRPr sz="1400" b="1"/>
            </a:pPr>
            <a:endParaRPr lang="en-US"/>
          </a:p>
        </c:txPr>
        <c:crossAx val="380282136"/>
        <c:crosses val="autoZero"/>
        <c:crossBetween val="between"/>
      </c:valAx>
      <c:valAx>
        <c:axId val="380281744"/>
        <c:scaling>
          <c:orientation val="minMax"/>
          <c:max val="1"/>
          <c:min val="0"/>
        </c:scaling>
        <c:delete val="0"/>
        <c:axPos val="r"/>
        <c:numFmt formatCode="General" sourceLinked="1"/>
        <c:majorTickMark val="none"/>
        <c:minorTickMark val="none"/>
        <c:tickLblPos val="none"/>
        <c:crossAx val="380285664"/>
        <c:crosses val="max"/>
        <c:crossBetween val="between"/>
      </c:valAx>
      <c:catAx>
        <c:axId val="380285664"/>
        <c:scaling>
          <c:orientation val="minMax"/>
        </c:scaling>
        <c:delete val="1"/>
        <c:axPos val="b"/>
        <c:numFmt formatCode="General" sourceLinked="1"/>
        <c:majorTickMark val="out"/>
        <c:minorTickMark val="none"/>
        <c:tickLblPos val="nextTo"/>
        <c:crossAx val="380281744"/>
        <c:crosses val="autoZero"/>
        <c:auto val="1"/>
        <c:lblAlgn val="ctr"/>
        <c:lblOffset val="100"/>
        <c:noMultiLvlLbl val="0"/>
      </c:catAx>
    </c:plotArea>
    <c:legend>
      <c:legendPos val="b"/>
      <c:legendEntry>
        <c:idx val="0"/>
        <c:delete val="1"/>
      </c:legendEntry>
      <c:layout>
        <c:manualLayout>
          <c:xMode val="edge"/>
          <c:yMode val="edge"/>
          <c:x val="2.608741615631379E-2"/>
          <c:y val="0.85734168456215687"/>
          <c:w val="0.93547948867502684"/>
          <c:h val="0.1244765305085053"/>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57927642765584"/>
          <c:y val="4.9759183085787848E-2"/>
          <c:w val="0.85347773388791515"/>
          <c:h val="0.73081616607050603"/>
        </c:manualLayout>
      </c:layout>
      <c:barChart>
        <c:barDir val="col"/>
        <c:grouping val="clustered"/>
        <c:varyColors val="0"/>
        <c:ser>
          <c:idx val="2"/>
          <c:order val="2"/>
          <c:spPr>
            <a:solidFill>
              <a:schemeClr val="bg1">
                <a:lumMod val="85000"/>
                <a:alpha val="50000"/>
              </a:schemeClr>
            </a:solidFill>
          </c:spPr>
          <c:invertIfNegative val="0"/>
          <c:cat>
            <c:strRef>
              <c:f>'Emp-Population'!$C$293:$C$521</c:f>
              <c:strCache>
                <c:ptCount val="229"/>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strCache>
            </c:strRef>
          </c:cat>
          <c:val>
            <c:numRef>
              <c:f>'Emp-Population'!$F$293:$F$521</c:f>
              <c:numCache>
                <c:formatCode>General</c:formatCode>
                <c:ptCount val="2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numCache>
            </c:numRef>
          </c:val>
          <c:extLst>
            <c:ext xmlns:c16="http://schemas.microsoft.com/office/drawing/2014/chart" uri="{C3380CC4-5D6E-409C-BE32-E72D297353CC}">
              <c16:uniqueId val="{00000000-B01F-4157-88A5-56CC10CF62B7}"/>
            </c:ext>
          </c:extLst>
        </c:ser>
        <c:dLbls>
          <c:showLegendKey val="0"/>
          <c:showVal val="0"/>
          <c:showCatName val="0"/>
          <c:showSerName val="0"/>
          <c:showPercent val="0"/>
          <c:showBubbleSize val="0"/>
        </c:dLbls>
        <c:gapWidth val="0"/>
        <c:axId val="482926504"/>
        <c:axId val="482929248"/>
      </c:barChart>
      <c:lineChart>
        <c:grouping val="standard"/>
        <c:varyColors val="0"/>
        <c:ser>
          <c:idx val="0"/>
          <c:order val="0"/>
          <c:tx>
            <c:v>Washington</c:v>
          </c:tx>
          <c:spPr>
            <a:ln w="28575">
              <a:solidFill>
                <a:srgbClr val="CC6600"/>
              </a:solidFill>
            </a:ln>
          </c:spPr>
          <c:marker>
            <c:symbol val="none"/>
          </c:marker>
          <c:cat>
            <c:strRef>
              <c:f>'Emp-Population'!$C$293:$C$521</c:f>
              <c:strCache>
                <c:ptCount val="229"/>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strCache>
            </c:strRef>
          </c:cat>
          <c:val>
            <c:numRef>
              <c:f>'Emp-Population'!$D$293:$D$521</c:f>
              <c:numCache>
                <c:formatCode>0.0%</c:formatCode>
                <c:ptCount val="229"/>
                <c:pt idx="0">
                  <c:v>0.65900000000000003</c:v>
                </c:pt>
                <c:pt idx="1">
                  <c:v>0.65799999999999992</c:v>
                </c:pt>
                <c:pt idx="2">
                  <c:v>0.65700000000000003</c:v>
                </c:pt>
                <c:pt idx="3">
                  <c:v>0.65500000000000003</c:v>
                </c:pt>
                <c:pt idx="4">
                  <c:v>0.65300000000000002</c:v>
                </c:pt>
                <c:pt idx="5">
                  <c:v>0.65099999999999991</c:v>
                </c:pt>
                <c:pt idx="6">
                  <c:v>0.64800000000000002</c:v>
                </c:pt>
                <c:pt idx="7">
                  <c:v>0.64599999999999991</c:v>
                </c:pt>
                <c:pt idx="8">
                  <c:v>0.64400000000000002</c:v>
                </c:pt>
                <c:pt idx="9">
                  <c:v>0.64300000000000002</c:v>
                </c:pt>
                <c:pt idx="10">
                  <c:v>0.64200000000000002</c:v>
                </c:pt>
                <c:pt idx="11">
                  <c:v>0.6409999999999999</c:v>
                </c:pt>
                <c:pt idx="12">
                  <c:v>0.63900000000000001</c:v>
                </c:pt>
                <c:pt idx="13">
                  <c:v>0.63700000000000001</c:v>
                </c:pt>
                <c:pt idx="14">
                  <c:v>0.63500000000000001</c:v>
                </c:pt>
                <c:pt idx="15">
                  <c:v>0.63300000000000001</c:v>
                </c:pt>
                <c:pt idx="16">
                  <c:v>0.63100000000000001</c:v>
                </c:pt>
                <c:pt idx="17">
                  <c:v>0.629</c:v>
                </c:pt>
                <c:pt idx="18">
                  <c:v>0.626</c:v>
                </c:pt>
                <c:pt idx="19">
                  <c:v>0.624</c:v>
                </c:pt>
                <c:pt idx="20">
                  <c:v>0.622</c:v>
                </c:pt>
                <c:pt idx="21">
                  <c:v>0.621</c:v>
                </c:pt>
                <c:pt idx="22">
                  <c:v>0.61899999999999999</c:v>
                </c:pt>
                <c:pt idx="23">
                  <c:v>0.61899999999999999</c:v>
                </c:pt>
                <c:pt idx="24">
                  <c:v>0.61799999999999999</c:v>
                </c:pt>
                <c:pt idx="25">
                  <c:v>0.61799999999999999</c:v>
                </c:pt>
                <c:pt idx="26">
                  <c:v>0.61899999999999999</c:v>
                </c:pt>
                <c:pt idx="27">
                  <c:v>0.61899999999999999</c:v>
                </c:pt>
                <c:pt idx="28">
                  <c:v>0.62</c:v>
                </c:pt>
                <c:pt idx="29">
                  <c:v>0.621</c:v>
                </c:pt>
                <c:pt idx="30">
                  <c:v>0.622</c:v>
                </c:pt>
                <c:pt idx="31">
                  <c:v>0.622</c:v>
                </c:pt>
                <c:pt idx="32">
                  <c:v>0.623</c:v>
                </c:pt>
                <c:pt idx="33">
                  <c:v>0.622</c:v>
                </c:pt>
                <c:pt idx="34">
                  <c:v>0.621</c:v>
                </c:pt>
                <c:pt idx="35">
                  <c:v>0.621</c:v>
                </c:pt>
                <c:pt idx="36">
                  <c:v>0.62</c:v>
                </c:pt>
                <c:pt idx="37">
                  <c:v>0.61899999999999999</c:v>
                </c:pt>
                <c:pt idx="38">
                  <c:v>0.61899999999999999</c:v>
                </c:pt>
                <c:pt idx="39">
                  <c:v>0.61899999999999999</c:v>
                </c:pt>
                <c:pt idx="40">
                  <c:v>0.61899999999999999</c:v>
                </c:pt>
                <c:pt idx="41">
                  <c:v>0.61899999999999999</c:v>
                </c:pt>
                <c:pt idx="42">
                  <c:v>0.62</c:v>
                </c:pt>
                <c:pt idx="43">
                  <c:v>0.621</c:v>
                </c:pt>
                <c:pt idx="44">
                  <c:v>0.622</c:v>
                </c:pt>
                <c:pt idx="45">
                  <c:v>0.623</c:v>
                </c:pt>
                <c:pt idx="46">
                  <c:v>0.625</c:v>
                </c:pt>
                <c:pt idx="47">
                  <c:v>0.626</c:v>
                </c:pt>
                <c:pt idx="48">
                  <c:v>0.628</c:v>
                </c:pt>
                <c:pt idx="49">
                  <c:v>0.629</c:v>
                </c:pt>
                <c:pt idx="50">
                  <c:v>0.63</c:v>
                </c:pt>
                <c:pt idx="51">
                  <c:v>0.63100000000000001</c:v>
                </c:pt>
                <c:pt idx="52">
                  <c:v>0.63200000000000001</c:v>
                </c:pt>
                <c:pt idx="53">
                  <c:v>0.63300000000000001</c:v>
                </c:pt>
                <c:pt idx="54">
                  <c:v>0.63300000000000001</c:v>
                </c:pt>
                <c:pt idx="55">
                  <c:v>0.63400000000000001</c:v>
                </c:pt>
                <c:pt idx="56">
                  <c:v>0.63400000000000001</c:v>
                </c:pt>
                <c:pt idx="57">
                  <c:v>0.63500000000000001</c:v>
                </c:pt>
                <c:pt idx="58">
                  <c:v>0.63500000000000001</c:v>
                </c:pt>
                <c:pt idx="59">
                  <c:v>0.63600000000000001</c:v>
                </c:pt>
                <c:pt idx="60">
                  <c:v>0.63600000000000001</c:v>
                </c:pt>
                <c:pt idx="61">
                  <c:v>0.63700000000000001</c:v>
                </c:pt>
                <c:pt idx="62">
                  <c:v>0.63800000000000001</c:v>
                </c:pt>
                <c:pt idx="63">
                  <c:v>0.63900000000000001</c:v>
                </c:pt>
                <c:pt idx="64">
                  <c:v>0.64</c:v>
                </c:pt>
                <c:pt idx="65">
                  <c:v>0.6409999999999999</c:v>
                </c:pt>
                <c:pt idx="66">
                  <c:v>0.64200000000000002</c:v>
                </c:pt>
                <c:pt idx="67">
                  <c:v>0.64200000000000002</c:v>
                </c:pt>
                <c:pt idx="68">
                  <c:v>0.64200000000000002</c:v>
                </c:pt>
                <c:pt idx="69">
                  <c:v>0.6409999999999999</c:v>
                </c:pt>
                <c:pt idx="70">
                  <c:v>0.6409999999999999</c:v>
                </c:pt>
                <c:pt idx="71">
                  <c:v>0.6409999999999999</c:v>
                </c:pt>
                <c:pt idx="72">
                  <c:v>0.64200000000000002</c:v>
                </c:pt>
                <c:pt idx="73">
                  <c:v>0.64200000000000002</c:v>
                </c:pt>
                <c:pt idx="74">
                  <c:v>0.64200000000000002</c:v>
                </c:pt>
                <c:pt idx="75">
                  <c:v>0.64200000000000002</c:v>
                </c:pt>
                <c:pt idx="76">
                  <c:v>0.64200000000000002</c:v>
                </c:pt>
                <c:pt idx="77">
                  <c:v>0.64200000000000002</c:v>
                </c:pt>
                <c:pt idx="78">
                  <c:v>0.6409999999999999</c:v>
                </c:pt>
                <c:pt idx="79">
                  <c:v>0.6409999999999999</c:v>
                </c:pt>
                <c:pt idx="80">
                  <c:v>0.64200000000000002</c:v>
                </c:pt>
                <c:pt idx="81">
                  <c:v>0.64200000000000002</c:v>
                </c:pt>
                <c:pt idx="82">
                  <c:v>0.64300000000000002</c:v>
                </c:pt>
                <c:pt idx="83">
                  <c:v>0.64400000000000002</c:v>
                </c:pt>
                <c:pt idx="84">
                  <c:v>0.64500000000000002</c:v>
                </c:pt>
                <c:pt idx="85">
                  <c:v>0.64599999999999991</c:v>
                </c:pt>
                <c:pt idx="86">
                  <c:v>0.64599999999999991</c:v>
                </c:pt>
                <c:pt idx="87">
                  <c:v>0.64700000000000002</c:v>
                </c:pt>
                <c:pt idx="88">
                  <c:v>0.64700000000000002</c:v>
                </c:pt>
                <c:pt idx="89">
                  <c:v>0.64800000000000002</c:v>
                </c:pt>
                <c:pt idx="90">
                  <c:v>0.64800000000000002</c:v>
                </c:pt>
                <c:pt idx="91">
                  <c:v>0.64900000000000002</c:v>
                </c:pt>
                <c:pt idx="92">
                  <c:v>0.64900000000000002</c:v>
                </c:pt>
                <c:pt idx="93">
                  <c:v>0.65</c:v>
                </c:pt>
                <c:pt idx="94">
                  <c:v>0.65</c:v>
                </c:pt>
                <c:pt idx="95">
                  <c:v>0.65099999999999991</c:v>
                </c:pt>
                <c:pt idx="96">
                  <c:v>0.65099999999999991</c:v>
                </c:pt>
                <c:pt idx="97">
                  <c:v>0.65099999999999991</c:v>
                </c:pt>
                <c:pt idx="98">
                  <c:v>0.65</c:v>
                </c:pt>
                <c:pt idx="99">
                  <c:v>0.64900000000000002</c:v>
                </c:pt>
                <c:pt idx="100">
                  <c:v>0.64800000000000002</c:v>
                </c:pt>
                <c:pt idx="101">
                  <c:v>0.64800000000000002</c:v>
                </c:pt>
                <c:pt idx="102">
                  <c:v>0.64700000000000002</c:v>
                </c:pt>
                <c:pt idx="103">
                  <c:v>0.64599999999999991</c:v>
                </c:pt>
                <c:pt idx="104">
                  <c:v>0.64500000000000002</c:v>
                </c:pt>
                <c:pt idx="105">
                  <c:v>0.64400000000000002</c:v>
                </c:pt>
                <c:pt idx="106">
                  <c:v>0.6409999999999999</c:v>
                </c:pt>
                <c:pt idx="107">
                  <c:v>0.63900000000000001</c:v>
                </c:pt>
                <c:pt idx="108">
                  <c:v>0.63500000000000001</c:v>
                </c:pt>
                <c:pt idx="109">
                  <c:v>0.63200000000000001</c:v>
                </c:pt>
                <c:pt idx="110">
                  <c:v>0.629</c:v>
                </c:pt>
                <c:pt idx="111">
                  <c:v>0.626</c:v>
                </c:pt>
                <c:pt idx="112">
                  <c:v>0.624</c:v>
                </c:pt>
                <c:pt idx="113">
                  <c:v>0.622</c:v>
                </c:pt>
                <c:pt idx="114">
                  <c:v>0.62</c:v>
                </c:pt>
                <c:pt idx="115">
                  <c:v>0.61799999999999999</c:v>
                </c:pt>
                <c:pt idx="116">
                  <c:v>0.61499999999999999</c:v>
                </c:pt>
                <c:pt idx="117">
                  <c:v>0.61199999999999999</c:v>
                </c:pt>
                <c:pt idx="118">
                  <c:v>0.60899999999999999</c:v>
                </c:pt>
                <c:pt idx="119">
                  <c:v>0.60699999999999998</c:v>
                </c:pt>
                <c:pt idx="120">
                  <c:v>0.60599999999999998</c:v>
                </c:pt>
                <c:pt idx="121">
                  <c:v>0.60599999999999998</c:v>
                </c:pt>
                <c:pt idx="122">
                  <c:v>0.60499999999999998</c:v>
                </c:pt>
                <c:pt idx="123">
                  <c:v>0.60499999999999998</c:v>
                </c:pt>
                <c:pt idx="124">
                  <c:v>0.60499999999999998</c:v>
                </c:pt>
                <c:pt idx="125">
                  <c:v>0.60399999999999998</c:v>
                </c:pt>
                <c:pt idx="126">
                  <c:v>0.60299999999999998</c:v>
                </c:pt>
                <c:pt idx="127">
                  <c:v>0.60199999999999998</c:v>
                </c:pt>
                <c:pt idx="128">
                  <c:v>0.60099999999999998</c:v>
                </c:pt>
                <c:pt idx="129">
                  <c:v>0.59899999999999998</c:v>
                </c:pt>
                <c:pt idx="130">
                  <c:v>0.59699999999999998</c:v>
                </c:pt>
                <c:pt idx="131">
                  <c:v>0.59599999999999997</c:v>
                </c:pt>
                <c:pt idx="132">
                  <c:v>0.59499999999999997</c:v>
                </c:pt>
                <c:pt idx="133">
                  <c:v>0.59399999999999997</c:v>
                </c:pt>
                <c:pt idx="134">
                  <c:v>0.59299999999999997</c:v>
                </c:pt>
                <c:pt idx="135">
                  <c:v>0.59200000000000008</c:v>
                </c:pt>
                <c:pt idx="136">
                  <c:v>0.59099999999999997</c:v>
                </c:pt>
                <c:pt idx="137">
                  <c:v>0.59099999999999997</c:v>
                </c:pt>
                <c:pt idx="138">
                  <c:v>0.59099999999999997</c:v>
                </c:pt>
                <c:pt idx="139">
                  <c:v>0.59099999999999997</c:v>
                </c:pt>
                <c:pt idx="140">
                  <c:v>0.59099999999999997</c:v>
                </c:pt>
                <c:pt idx="141">
                  <c:v>0.59099999999999997</c:v>
                </c:pt>
                <c:pt idx="142">
                  <c:v>0.59200000000000008</c:v>
                </c:pt>
                <c:pt idx="143">
                  <c:v>0.59299999999999997</c:v>
                </c:pt>
                <c:pt idx="144">
                  <c:v>0.59299999999999997</c:v>
                </c:pt>
                <c:pt idx="145">
                  <c:v>0.59399999999999997</c:v>
                </c:pt>
                <c:pt idx="146">
                  <c:v>0.59399999999999997</c:v>
                </c:pt>
                <c:pt idx="147">
                  <c:v>0.59399999999999997</c:v>
                </c:pt>
                <c:pt idx="148">
                  <c:v>0.59299999999999997</c:v>
                </c:pt>
                <c:pt idx="149">
                  <c:v>0.59299999999999997</c:v>
                </c:pt>
                <c:pt idx="150">
                  <c:v>0.59299999999999997</c:v>
                </c:pt>
                <c:pt idx="151">
                  <c:v>0.59299999999999997</c:v>
                </c:pt>
                <c:pt idx="152">
                  <c:v>0.59299999999999997</c:v>
                </c:pt>
                <c:pt idx="153">
                  <c:v>0.59299999999999997</c:v>
                </c:pt>
                <c:pt idx="154">
                  <c:v>0.59299999999999997</c:v>
                </c:pt>
                <c:pt idx="155">
                  <c:v>0.59299999999999997</c:v>
                </c:pt>
                <c:pt idx="156">
                  <c:v>0.59299999999999997</c:v>
                </c:pt>
                <c:pt idx="157">
                  <c:v>0.59299999999999997</c:v>
                </c:pt>
                <c:pt idx="158">
                  <c:v>0.59299999999999997</c:v>
                </c:pt>
                <c:pt idx="159">
                  <c:v>0.59299999999999997</c:v>
                </c:pt>
                <c:pt idx="160">
                  <c:v>0.59299999999999997</c:v>
                </c:pt>
                <c:pt idx="161">
                  <c:v>0.59299999999999997</c:v>
                </c:pt>
                <c:pt idx="162">
                  <c:v>0.59200000000000008</c:v>
                </c:pt>
                <c:pt idx="163">
                  <c:v>0.59200000000000008</c:v>
                </c:pt>
                <c:pt idx="164">
                  <c:v>0.59200000000000008</c:v>
                </c:pt>
                <c:pt idx="165">
                  <c:v>0.59099999999999997</c:v>
                </c:pt>
                <c:pt idx="166">
                  <c:v>0.59099999999999997</c:v>
                </c:pt>
                <c:pt idx="167">
                  <c:v>0.59099999999999997</c:v>
                </c:pt>
                <c:pt idx="168">
                  <c:v>0.59099999999999997</c:v>
                </c:pt>
                <c:pt idx="169">
                  <c:v>0.59200000000000008</c:v>
                </c:pt>
                <c:pt idx="170">
                  <c:v>0.59200000000000008</c:v>
                </c:pt>
                <c:pt idx="171">
                  <c:v>0.59200000000000008</c:v>
                </c:pt>
                <c:pt idx="172">
                  <c:v>0.59299999999999997</c:v>
                </c:pt>
                <c:pt idx="173">
                  <c:v>0.59299999999999997</c:v>
                </c:pt>
                <c:pt idx="174">
                  <c:v>0.59399999999999997</c:v>
                </c:pt>
                <c:pt idx="175">
                  <c:v>0.59499999999999997</c:v>
                </c:pt>
                <c:pt idx="176">
                  <c:v>0.59599999999999997</c:v>
                </c:pt>
                <c:pt idx="177">
                  <c:v>0.59599999999999997</c:v>
                </c:pt>
                <c:pt idx="178">
                  <c:v>0.59599999999999997</c:v>
                </c:pt>
                <c:pt idx="179">
                  <c:v>0.59699999999999998</c:v>
                </c:pt>
                <c:pt idx="180">
                  <c:v>0.59699999999999998</c:v>
                </c:pt>
                <c:pt idx="181">
                  <c:v>0.59699999999999998</c:v>
                </c:pt>
                <c:pt idx="182">
                  <c:v>0.59699999999999998</c:v>
                </c:pt>
                <c:pt idx="183">
                  <c:v>0.59699999999999998</c:v>
                </c:pt>
                <c:pt idx="184">
                  <c:v>0.59699999999999998</c:v>
                </c:pt>
                <c:pt idx="185">
                  <c:v>0.59699999999999998</c:v>
                </c:pt>
                <c:pt idx="186">
                  <c:v>0.59599999999999997</c:v>
                </c:pt>
                <c:pt idx="187">
                  <c:v>0.59599999999999997</c:v>
                </c:pt>
                <c:pt idx="188">
                  <c:v>0.59599999999999997</c:v>
                </c:pt>
                <c:pt idx="189">
                  <c:v>0.59599999999999997</c:v>
                </c:pt>
                <c:pt idx="190">
                  <c:v>0.59699999999999998</c:v>
                </c:pt>
                <c:pt idx="191">
                  <c:v>0.59799999999999998</c:v>
                </c:pt>
                <c:pt idx="192">
                  <c:v>0.59899999999999998</c:v>
                </c:pt>
                <c:pt idx="193">
                  <c:v>0.6</c:v>
                </c:pt>
                <c:pt idx="194">
                  <c:v>0.60099999999999998</c:v>
                </c:pt>
                <c:pt idx="195">
                  <c:v>0.60199999999999998</c:v>
                </c:pt>
                <c:pt idx="196">
                  <c:v>0.60199999999999998</c:v>
                </c:pt>
                <c:pt idx="197">
                  <c:v>0.60199999999999998</c:v>
                </c:pt>
                <c:pt idx="198">
                  <c:v>0.60299999999999998</c:v>
                </c:pt>
                <c:pt idx="199">
                  <c:v>0.60299999999999998</c:v>
                </c:pt>
                <c:pt idx="200">
                  <c:v>0.60399999999999998</c:v>
                </c:pt>
                <c:pt idx="201">
                  <c:v>0.60399999999999998</c:v>
                </c:pt>
                <c:pt idx="202">
                  <c:v>0.60399999999999998</c:v>
                </c:pt>
                <c:pt idx="203">
                  <c:v>0.60499999999999998</c:v>
                </c:pt>
                <c:pt idx="204">
                  <c:v>0.60499999999999998</c:v>
                </c:pt>
                <c:pt idx="205">
                  <c:v>0.60599999999999998</c:v>
                </c:pt>
                <c:pt idx="206">
                  <c:v>0.60599999999999998</c:v>
                </c:pt>
                <c:pt idx="207">
                  <c:v>0.60699999999999998</c:v>
                </c:pt>
                <c:pt idx="208">
                  <c:v>0.60699999999999998</c:v>
                </c:pt>
                <c:pt idx="209">
                  <c:v>0.60699999999999998</c:v>
                </c:pt>
                <c:pt idx="210">
                  <c:v>0.60699999999999998</c:v>
                </c:pt>
                <c:pt idx="211">
                  <c:v>0.60699999999999998</c:v>
                </c:pt>
                <c:pt idx="212">
                  <c:v>0.60699999999999998</c:v>
                </c:pt>
                <c:pt idx="213">
                  <c:v>0.60699999999999998</c:v>
                </c:pt>
                <c:pt idx="214">
                  <c:v>0.60699999999999998</c:v>
                </c:pt>
                <c:pt idx="215">
                  <c:v>0.60699999999999998</c:v>
                </c:pt>
                <c:pt idx="216">
                  <c:v>0.60699999999999998</c:v>
                </c:pt>
                <c:pt idx="217">
                  <c:v>0.60699999999999998</c:v>
                </c:pt>
                <c:pt idx="218">
                  <c:v>0.60799999999999998</c:v>
                </c:pt>
                <c:pt idx="219">
                  <c:v>0.60799999999999998</c:v>
                </c:pt>
                <c:pt idx="220">
                  <c:v>0.60899999999999999</c:v>
                </c:pt>
                <c:pt idx="221">
                  <c:v>0.60899999999999999</c:v>
                </c:pt>
                <c:pt idx="222">
                  <c:v>0.61</c:v>
                </c:pt>
                <c:pt idx="223">
                  <c:v>0.61099999999999999</c:v>
                </c:pt>
                <c:pt idx="224">
                  <c:v>0.61099999999999999</c:v>
                </c:pt>
                <c:pt idx="225">
                  <c:v>0.61199999999999999</c:v>
                </c:pt>
                <c:pt idx="226">
                  <c:v>0.61099999999999999</c:v>
                </c:pt>
                <c:pt idx="227">
                  <c:v>0.61</c:v>
                </c:pt>
                <c:pt idx="228">
                  <c:v>0.61</c:v>
                </c:pt>
              </c:numCache>
            </c:numRef>
          </c:val>
          <c:smooth val="0"/>
          <c:extLst>
            <c:ext xmlns:c16="http://schemas.microsoft.com/office/drawing/2014/chart" uri="{C3380CC4-5D6E-409C-BE32-E72D297353CC}">
              <c16:uniqueId val="{00000001-B01F-4157-88A5-56CC10CF62B7}"/>
            </c:ext>
          </c:extLst>
        </c:ser>
        <c:ser>
          <c:idx val="1"/>
          <c:order val="1"/>
          <c:tx>
            <c:v>U.S.</c:v>
          </c:tx>
          <c:spPr>
            <a:ln w="28575">
              <a:solidFill>
                <a:srgbClr val="003366"/>
              </a:solidFill>
            </a:ln>
          </c:spPr>
          <c:marker>
            <c:symbol val="none"/>
          </c:marker>
          <c:cat>
            <c:strRef>
              <c:f>'Emp-Population'!$C$293:$C$521</c:f>
              <c:strCache>
                <c:ptCount val="229"/>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strCache>
            </c:strRef>
          </c:cat>
          <c:val>
            <c:numRef>
              <c:f>'Emp-Population'!$E$293:$E$521</c:f>
              <c:numCache>
                <c:formatCode>0.0%</c:formatCode>
                <c:ptCount val="229"/>
                <c:pt idx="0">
                  <c:v>0.64599999999999991</c:v>
                </c:pt>
                <c:pt idx="1">
                  <c:v>0.64599999999999991</c:v>
                </c:pt>
                <c:pt idx="2">
                  <c:v>0.64599999999999991</c:v>
                </c:pt>
                <c:pt idx="3">
                  <c:v>0.64700000000000002</c:v>
                </c:pt>
                <c:pt idx="4">
                  <c:v>0.64400000000000002</c:v>
                </c:pt>
                <c:pt idx="5">
                  <c:v>0.64500000000000002</c:v>
                </c:pt>
                <c:pt idx="6">
                  <c:v>0.64200000000000002</c:v>
                </c:pt>
                <c:pt idx="7">
                  <c:v>0.64200000000000002</c:v>
                </c:pt>
                <c:pt idx="8">
                  <c:v>0.64200000000000002</c:v>
                </c:pt>
                <c:pt idx="9">
                  <c:v>0.64200000000000002</c:v>
                </c:pt>
                <c:pt idx="10">
                  <c:v>0.64300000000000002</c:v>
                </c:pt>
                <c:pt idx="11">
                  <c:v>0.64400000000000002</c:v>
                </c:pt>
                <c:pt idx="12">
                  <c:v>0.64400000000000002</c:v>
                </c:pt>
                <c:pt idx="13">
                  <c:v>0.64300000000000002</c:v>
                </c:pt>
                <c:pt idx="14">
                  <c:v>0.64300000000000002</c:v>
                </c:pt>
                <c:pt idx="15">
                  <c:v>0.64</c:v>
                </c:pt>
                <c:pt idx="16">
                  <c:v>0.63800000000000001</c:v>
                </c:pt>
                <c:pt idx="17">
                  <c:v>0.63700000000000001</c:v>
                </c:pt>
                <c:pt idx="18">
                  <c:v>0.63700000000000001</c:v>
                </c:pt>
                <c:pt idx="19">
                  <c:v>0.63200000000000001</c:v>
                </c:pt>
                <c:pt idx="20">
                  <c:v>0.63500000000000001</c:v>
                </c:pt>
                <c:pt idx="21">
                  <c:v>0.63200000000000001</c:v>
                </c:pt>
                <c:pt idx="22">
                  <c:v>0.63</c:v>
                </c:pt>
                <c:pt idx="23">
                  <c:v>0.629</c:v>
                </c:pt>
                <c:pt idx="24">
                  <c:v>0.627</c:v>
                </c:pt>
                <c:pt idx="25">
                  <c:v>0.63</c:v>
                </c:pt>
                <c:pt idx="26">
                  <c:v>0.628</c:v>
                </c:pt>
                <c:pt idx="27">
                  <c:v>0.627</c:v>
                </c:pt>
                <c:pt idx="28">
                  <c:v>0.629</c:v>
                </c:pt>
                <c:pt idx="29">
                  <c:v>0.627</c:v>
                </c:pt>
                <c:pt idx="30">
                  <c:v>0.627</c:v>
                </c:pt>
                <c:pt idx="31">
                  <c:v>0.627</c:v>
                </c:pt>
                <c:pt idx="32">
                  <c:v>0.63</c:v>
                </c:pt>
                <c:pt idx="33">
                  <c:v>0.627</c:v>
                </c:pt>
                <c:pt idx="34">
                  <c:v>0.625</c:v>
                </c:pt>
                <c:pt idx="35">
                  <c:v>0.624</c:v>
                </c:pt>
                <c:pt idx="36">
                  <c:v>0.625</c:v>
                </c:pt>
                <c:pt idx="37">
                  <c:v>0.625</c:v>
                </c:pt>
                <c:pt idx="38">
                  <c:v>0.624</c:v>
                </c:pt>
                <c:pt idx="39">
                  <c:v>0.624</c:v>
                </c:pt>
                <c:pt idx="40">
                  <c:v>0.623</c:v>
                </c:pt>
                <c:pt idx="41">
                  <c:v>0.623</c:v>
                </c:pt>
                <c:pt idx="42">
                  <c:v>0.621</c:v>
                </c:pt>
                <c:pt idx="43">
                  <c:v>0.621</c:v>
                </c:pt>
                <c:pt idx="44">
                  <c:v>0.62</c:v>
                </c:pt>
                <c:pt idx="45">
                  <c:v>0.621</c:v>
                </c:pt>
                <c:pt idx="46">
                  <c:v>0.623</c:v>
                </c:pt>
                <c:pt idx="47">
                  <c:v>0.622</c:v>
                </c:pt>
                <c:pt idx="48">
                  <c:v>0.623</c:v>
                </c:pt>
                <c:pt idx="49">
                  <c:v>0.623</c:v>
                </c:pt>
                <c:pt idx="50">
                  <c:v>0.622</c:v>
                </c:pt>
                <c:pt idx="51">
                  <c:v>0.623</c:v>
                </c:pt>
                <c:pt idx="52">
                  <c:v>0.623</c:v>
                </c:pt>
                <c:pt idx="53">
                  <c:v>0.624</c:v>
                </c:pt>
                <c:pt idx="54">
                  <c:v>0.625</c:v>
                </c:pt>
                <c:pt idx="55">
                  <c:v>0.624</c:v>
                </c:pt>
                <c:pt idx="56">
                  <c:v>0.623</c:v>
                </c:pt>
                <c:pt idx="57">
                  <c:v>0.623</c:v>
                </c:pt>
                <c:pt idx="58">
                  <c:v>0.625</c:v>
                </c:pt>
                <c:pt idx="59">
                  <c:v>0.624</c:v>
                </c:pt>
                <c:pt idx="60">
                  <c:v>0.624</c:v>
                </c:pt>
                <c:pt idx="61">
                  <c:v>0.624</c:v>
                </c:pt>
                <c:pt idx="62">
                  <c:v>0.624</c:v>
                </c:pt>
                <c:pt idx="63">
                  <c:v>0.627</c:v>
                </c:pt>
                <c:pt idx="64">
                  <c:v>0.628</c:v>
                </c:pt>
                <c:pt idx="65">
                  <c:v>0.627</c:v>
                </c:pt>
                <c:pt idx="66">
                  <c:v>0.628</c:v>
                </c:pt>
                <c:pt idx="67">
                  <c:v>0.629</c:v>
                </c:pt>
                <c:pt idx="68">
                  <c:v>0.628</c:v>
                </c:pt>
                <c:pt idx="69">
                  <c:v>0.628</c:v>
                </c:pt>
                <c:pt idx="70">
                  <c:v>0.627</c:v>
                </c:pt>
                <c:pt idx="71">
                  <c:v>0.628</c:v>
                </c:pt>
                <c:pt idx="72">
                  <c:v>0.629</c:v>
                </c:pt>
                <c:pt idx="73">
                  <c:v>0.63</c:v>
                </c:pt>
                <c:pt idx="74">
                  <c:v>0.63100000000000001</c:v>
                </c:pt>
                <c:pt idx="75">
                  <c:v>0.63</c:v>
                </c:pt>
                <c:pt idx="76">
                  <c:v>0.63100000000000001</c:v>
                </c:pt>
                <c:pt idx="77">
                  <c:v>0.63100000000000001</c:v>
                </c:pt>
                <c:pt idx="78">
                  <c:v>0.63</c:v>
                </c:pt>
                <c:pt idx="79">
                  <c:v>0.63100000000000001</c:v>
                </c:pt>
                <c:pt idx="80">
                  <c:v>0.63100000000000001</c:v>
                </c:pt>
                <c:pt idx="81">
                  <c:v>0.63300000000000001</c:v>
                </c:pt>
                <c:pt idx="82">
                  <c:v>0.63300000000000001</c:v>
                </c:pt>
                <c:pt idx="83">
                  <c:v>0.63400000000000001</c:v>
                </c:pt>
                <c:pt idx="84">
                  <c:v>0.63300000000000001</c:v>
                </c:pt>
                <c:pt idx="85">
                  <c:v>0.63300000000000001</c:v>
                </c:pt>
                <c:pt idx="86">
                  <c:v>0.63300000000000001</c:v>
                </c:pt>
                <c:pt idx="87">
                  <c:v>0.63</c:v>
                </c:pt>
                <c:pt idx="88">
                  <c:v>0.63</c:v>
                </c:pt>
                <c:pt idx="89">
                  <c:v>0.63</c:v>
                </c:pt>
                <c:pt idx="90">
                  <c:v>0.629</c:v>
                </c:pt>
                <c:pt idx="91">
                  <c:v>0.627</c:v>
                </c:pt>
                <c:pt idx="92">
                  <c:v>0.629</c:v>
                </c:pt>
                <c:pt idx="93">
                  <c:v>0.627</c:v>
                </c:pt>
                <c:pt idx="94">
                  <c:v>0.629</c:v>
                </c:pt>
                <c:pt idx="95">
                  <c:v>0.627</c:v>
                </c:pt>
                <c:pt idx="96">
                  <c:v>0.629</c:v>
                </c:pt>
                <c:pt idx="97">
                  <c:v>0.628</c:v>
                </c:pt>
                <c:pt idx="98">
                  <c:v>0.627</c:v>
                </c:pt>
                <c:pt idx="99">
                  <c:v>0.627</c:v>
                </c:pt>
                <c:pt idx="100">
                  <c:v>0.625</c:v>
                </c:pt>
                <c:pt idx="101">
                  <c:v>0.624</c:v>
                </c:pt>
                <c:pt idx="102">
                  <c:v>0.622</c:v>
                </c:pt>
                <c:pt idx="103">
                  <c:v>0.62</c:v>
                </c:pt>
                <c:pt idx="104">
                  <c:v>0.61899999999999999</c:v>
                </c:pt>
                <c:pt idx="105">
                  <c:v>0.61699999999999999</c:v>
                </c:pt>
                <c:pt idx="106">
                  <c:v>0.61399999999999999</c:v>
                </c:pt>
                <c:pt idx="107">
                  <c:v>0.61</c:v>
                </c:pt>
                <c:pt idx="108">
                  <c:v>0.60599999999999998</c:v>
                </c:pt>
                <c:pt idx="109">
                  <c:v>0.60299999999999998</c:v>
                </c:pt>
                <c:pt idx="110">
                  <c:v>0.59899999999999998</c:v>
                </c:pt>
                <c:pt idx="111">
                  <c:v>0.59799999999999998</c:v>
                </c:pt>
                <c:pt idx="112">
                  <c:v>0.59599999999999997</c:v>
                </c:pt>
                <c:pt idx="113">
                  <c:v>0.59399999999999997</c:v>
                </c:pt>
                <c:pt idx="114">
                  <c:v>0.59299999999999997</c:v>
                </c:pt>
                <c:pt idx="115">
                  <c:v>0.59099999999999997</c:v>
                </c:pt>
                <c:pt idx="116">
                  <c:v>0.58700000000000008</c:v>
                </c:pt>
                <c:pt idx="117">
                  <c:v>0.58499999999999996</c:v>
                </c:pt>
                <c:pt idx="118">
                  <c:v>0.58599999999999997</c:v>
                </c:pt>
                <c:pt idx="119">
                  <c:v>0.58299999999999996</c:v>
                </c:pt>
                <c:pt idx="120">
                  <c:v>0.58499999999999996</c:v>
                </c:pt>
                <c:pt idx="121">
                  <c:v>0.58499999999999996</c:v>
                </c:pt>
                <c:pt idx="122">
                  <c:v>0.58499999999999996</c:v>
                </c:pt>
                <c:pt idx="123">
                  <c:v>0.58700000000000008</c:v>
                </c:pt>
                <c:pt idx="124">
                  <c:v>0.58599999999999997</c:v>
                </c:pt>
                <c:pt idx="125">
                  <c:v>0.58499999999999996</c:v>
                </c:pt>
                <c:pt idx="126">
                  <c:v>0.58499999999999996</c:v>
                </c:pt>
                <c:pt idx="127">
                  <c:v>0.58599999999999997</c:v>
                </c:pt>
                <c:pt idx="128">
                  <c:v>0.58499999999999996</c:v>
                </c:pt>
                <c:pt idx="129">
                  <c:v>0.58299999999999996</c:v>
                </c:pt>
                <c:pt idx="130">
                  <c:v>0.58200000000000007</c:v>
                </c:pt>
                <c:pt idx="131">
                  <c:v>0.58299999999999996</c:v>
                </c:pt>
                <c:pt idx="132">
                  <c:v>0.58299999999999996</c:v>
                </c:pt>
                <c:pt idx="133">
                  <c:v>0.58399999999999996</c:v>
                </c:pt>
                <c:pt idx="134">
                  <c:v>0.58399999999999996</c:v>
                </c:pt>
                <c:pt idx="135">
                  <c:v>0.58399999999999996</c:v>
                </c:pt>
                <c:pt idx="136">
                  <c:v>0.58299999999999996</c:v>
                </c:pt>
                <c:pt idx="137">
                  <c:v>0.58200000000000007</c:v>
                </c:pt>
                <c:pt idx="138">
                  <c:v>0.58200000000000007</c:v>
                </c:pt>
                <c:pt idx="139">
                  <c:v>0.58299999999999996</c:v>
                </c:pt>
                <c:pt idx="140">
                  <c:v>0.58399999999999996</c:v>
                </c:pt>
                <c:pt idx="141">
                  <c:v>0.58399999999999996</c:v>
                </c:pt>
                <c:pt idx="142">
                  <c:v>0.58599999999999997</c:v>
                </c:pt>
                <c:pt idx="143">
                  <c:v>0.58599999999999997</c:v>
                </c:pt>
                <c:pt idx="144">
                  <c:v>0.58399999999999996</c:v>
                </c:pt>
                <c:pt idx="145">
                  <c:v>0.58499999999999996</c:v>
                </c:pt>
                <c:pt idx="146">
                  <c:v>0.58499999999999996</c:v>
                </c:pt>
                <c:pt idx="147">
                  <c:v>0.58399999999999996</c:v>
                </c:pt>
                <c:pt idx="148">
                  <c:v>0.58499999999999996</c:v>
                </c:pt>
                <c:pt idx="149">
                  <c:v>0.58599999999999997</c:v>
                </c:pt>
                <c:pt idx="150">
                  <c:v>0.58499999999999996</c:v>
                </c:pt>
                <c:pt idx="151">
                  <c:v>0.58399999999999996</c:v>
                </c:pt>
                <c:pt idx="152">
                  <c:v>0.58700000000000008</c:v>
                </c:pt>
                <c:pt idx="153">
                  <c:v>0.58799999999999997</c:v>
                </c:pt>
                <c:pt idx="154">
                  <c:v>0.58700000000000008</c:v>
                </c:pt>
                <c:pt idx="155">
                  <c:v>0.58700000000000008</c:v>
                </c:pt>
                <c:pt idx="156">
                  <c:v>0.58599999999999997</c:v>
                </c:pt>
                <c:pt idx="157">
                  <c:v>0.58599999999999997</c:v>
                </c:pt>
                <c:pt idx="158">
                  <c:v>0.58499999999999996</c:v>
                </c:pt>
                <c:pt idx="159">
                  <c:v>0.58599999999999997</c:v>
                </c:pt>
                <c:pt idx="160">
                  <c:v>0.58599999999999997</c:v>
                </c:pt>
                <c:pt idx="161">
                  <c:v>0.58599999999999997</c:v>
                </c:pt>
                <c:pt idx="162">
                  <c:v>0.58700000000000008</c:v>
                </c:pt>
                <c:pt idx="163">
                  <c:v>0.58700000000000008</c:v>
                </c:pt>
                <c:pt idx="164">
                  <c:v>0.58700000000000008</c:v>
                </c:pt>
                <c:pt idx="165">
                  <c:v>0.58299999999999996</c:v>
                </c:pt>
                <c:pt idx="166">
                  <c:v>0.58599999999999997</c:v>
                </c:pt>
                <c:pt idx="167">
                  <c:v>0.58700000000000008</c:v>
                </c:pt>
                <c:pt idx="168">
                  <c:v>0.58799999999999997</c:v>
                </c:pt>
                <c:pt idx="169">
                  <c:v>0.58700000000000008</c:v>
                </c:pt>
                <c:pt idx="170">
                  <c:v>0.58899999999999997</c:v>
                </c:pt>
                <c:pt idx="171">
                  <c:v>0.58899999999999997</c:v>
                </c:pt>
                <c:pt idx="172">
                  <c:v>0.58899999999999997</c:v>
                </c:pt>
                <c:pt idx="173">
                  <c:v>0.59</c:v>
                </c:pt>
                <c:pt idx="174">
                  <c:v>0.59</c:v>
                </c:pt>
                <c:pt idx="175">
                  <c:v>0.59</c:v>
                </c:pt>
                <c:pt idx="176">
                  <c:v>0.59099999999999997</c:v>
                </c:pt>
                <c:pt idx="177">
                  <c:v>0.59299999999999997</c:v>
                </c:pt>
                <c:pt idx="178">
                  <c:v>0.59200000000000008</c:v>
                </c:pt>
                <c:pt idx="179">
                  <c:v>0.59299999999999997</c:v>
                </c:pt>
                <c:pt idx="180">
                  <c:v>0.59299999999999997</c:v>
                </c:pt>
                <c:pt idx="181">
                  <c:v>0.59200000000000008</c:v>
                </c:pt>
                <c:pt idx="182">
                  <c:v>0.59200000000000008</c:v>
                </c:pt>
                <c:pt idx="183">
                  <c:v>0.59299999999999997</c:v>
                </c:pt>
                <c:pt idx="184">
                  <c:v>0.59399999999999997</c:v>
                </c:pt>
                <c:pt idx="185">
                  <c:v>0.59299999999999997</c:v>
                </c:pt>
                <c:pt idx="186">
                  <c:v>0.59299999999999997</c:v>
                </c:pt>
                <c:pt idx="187">
                  <c:v>0.59399999999999997</c:v>
                </c:pt>
                <c:pt idx="188">
                  <c:v>0.59200000000000008</c:v>
                </c:pt>
                <c:pt idx="189">
                  <c:v>0.59299999999999997</c:v>
                </c:pt>
                <c:pt idx="190">
                  <c:v>0.59399999999999997</c:v>
                </c:pt>
                <c:pt idx="191">
                  <c:v>0.59599999999999997</c:v>
                </c:pt>
                <c:pt idx="192">
                  <c:v>0.59699999999999998</c:v>
                </c:pt>
                <c:pt idx="193">
                  <c:v>0.59799999999999998</c:v>
                </c:pt>
                <c:pt idx="194">
                  <c:v>0.59799999999999998</c:v>
                </c:pt>
                <c:pt idx="195">
                  <c:v>0.59699999999999998</c:v>
                </c:pt>
                <c:pt idx="196">
                  <c:v>0.59699999999999998</c:v>
                </c:pt>
                <c:pt idx="197">
                  <c:v>0.59599999999999997</c:v>
                </c:pt>
                <c:pt idx="198">
                  <c:v>0.59699999999999998</c:v>
                </c:pt>
                <c:pt idx="199">
                  <c:v>0.59799999999999998</c:v>
                </c:pt>
                <c:pt idx="200">
                  <c:v>0.59799999999999998</c:v>
                </c:pt>
                <c:pt idx="201">
                  <c:v>0.59699999999999998</c:v>
                </c:pt>
                <c:pt idx="202">
                  <c:v>0.59799999999999998</c:v>
                </c:pt>
                <c:pt idx="203">
                  <c:v>0.59799999999999998</c:v>
                </c:pt>
                <c:pt idx="204">
                  <c:v>0.59899999999999998</c:v>
                </c:pt>
                <c:pt idx="205">
                  <c:v>0.59899999999999998</c:v>
                </c:pt>
                <c:pt idx="206">
                  <c:v>0.60099999999999998</c:v>
                </c:pt>
                <c:pt idx="207">
                  <c:v>0.60199999999999998</c:v>
                </c:pt>
                <c:pt idx="208">
                  <c:v>0.6</c:v>
                </c:pt>
                <c:pt idx="209">
                  <c:v>0.60099999999999998</c:v>
                </c:pt>
                <c:pt idx="210">
                  <c:v>0.60099999999999998</c:v>
                </c:pt>
                <c:pt idx="211">
                  <c:v>0.60099999999999998</c:v>
                </c:pt>
                <c:pt idx="212">
                  <c:v>0.60399999999999998</c:v>
                </c:pt>
                <c:pt idx="213">
                  <c:v>0.60199999999999998</c:v>
                </c:pt>
                <c:pt idx="214">
                  <c:v>0.60099999999999998</c:v>
                </c:pt>
                <c:pt idx="215">
                  <c:v>0.60199999999999998</c:v>
                </c:pt>
                <c:pt idx="216">
                  <c:v>0.60199999999999998</c:v>
                </c:pt>
                <c:pt idx="217">
                  <c:v>0.60399999999999998</c:v>
                </c:pt>
                <c:pt idx="218">
                  <c:v>0.60399999999999998</c:v>
                </c:pt>
                <c:pt idx="219">
                  <c:v>0.60299999999999998</c:v>
                </c:pt>
                <c:pt idx="220">
                  <c:v>0.60399999999999998</c:v>
                </c:pt>
                <c:pt idx="221">
                  <c:v>0.60399999999999998</c:v>
                </c:pt>
                <c:pt idx="222">
                  <c:v>0.60499999999999998</c:v>
                </c:pt>
                <c:pt idx="223">
                  <c:v>0.60299999999999998</c:v>
                </c:pt>
                <c:pt idx="224">
                  <c:v>0.60399999999999998</c:v>
                </c:pt>
                <c:pt idx="225">
                  <c:v>0.60599999999999998</c:v>
                </c:pt>
                <c:pt idx="226">
                  <c:v>0.60599999999999998</c:v>
                </c:pt>
                <c:pt idx="227">
                  <c:v>0.60599999999999998</c:v>
                </c:pt>
                <c:pt idx="228">
                  <c:v>0.60699999999999998</c:v>
                </c:pt>
              </c:numCache>
            </c:numRef>
          </c:val>
          <c:smooth val="0"/>
          <c:extLst>
            <c:ext xmlns:c16="http://schemas.microsoft.com/office/drawing/2014/chart" uri="{C3380CC4-5D6E-409C-BE32-E72D297353CC}">
              <c16:uniqueId val="{00000002-B01F-4157-88A5-56CC10CF62B7}"/>
            </c:ext>
          </c:extLst>
        </c:ser>
        <c:dLbls>
          <c:showLegendKey val="0"/>
          <c:showVal val="0"/>
          <c:showCatName val="0"/>
          <c:showSerName val="0"/>
          <c:showPercent val="0"/>
          <c:showBubbleSize val="0"/>
        </c:dLbls>
        <c:marker val="1"/>
        <c:smooth val="0"/>
        <c:axId val="482928464"/>
        <c:axId val="482927288"/>
      </c:lineChart>
      <c:catAx>
        <c:axId val="482928464"/>
        <c:scaling>
          <c:orientation val="minMax"/>
        </c:scaling>
        <c:delete val="0"/>
        <c:axPos val="b"/>
        <c:numFmt formatCode="[$-409]mmm\-yy;@" sourceLinked="0"/>
        <c:majorTickMark val="out"/>
        <c:minorTickMark val="none"/>
        <c:tickLblPos val="nextTo"/>
        <c:txPr>
          <a:bodyPr rot="-3420000"/>
          <a:lstStyle/>
          <a:p>
            <a:pPr>
              <a:defRPr sz="1200" b="1">
                <a:solidFill>
                  <a:srgbClr val="003366"/>
                </a:solidFill>
              </a:defRPr>
            </a:pPr>
            <a:endParaRPr lang="en-US"/>
          </a:p>
        </c:txPr>
        <c:crossAx val="482927288"/>
        <c:crosses val="autoZero"/>
        <c:auto val="1"/>
        <c:lblAlgn val="ctr"/>
        <c:lblOffset val="100"/>
        <c:tickLblSkip val="12"/>
        <c:tickMarkSkip val="12"/>
        <c:noMultiLvlLbl val="0"/>
      </c:catAx>
      <c:valAx>
        <c:axId val="482927288"/>
        <c:scaling>
          <c:orientation val="minMax"/>
        </c:scaling>
        <c:delete val="0"/>
        <c:axPos val="l"/>
        <c:majorGridlines/>
        <c:title>
          <c:tx>
            <c:rich>
              <a:bodyPr rot="-5400000" vert="horz"/>
              <a:lstStyle/>
              <a:p>
                <a:pPr>
                  <a:defRPr>
                    <a:solidFill>
                      <a:srgbClr val="003366"/>
                    </a:solidFill>
                  </a:defRPr>
                </a:pPr>
                <a:r>
                  <a:rPr lang="en-US">
                    <a:solidFill>
                      <a:srgbClr val="003366"/>
                    </a:solidFill>
                  </a:rPr>
                  <a:t>employment as a</a:t>
                </a:r>
                <a:r>
                  <a:rPr lang="en-US" baseline="0">
                    <a:solidFill>
                      <a:srgbClr val="003366"/>
                    </a:solidFill>
                  </a:rPr>
                  <a:t> percent of population</a:t>
                </a:r>
                <a:endParaRPr lang="en-US">
                  <a:solidFill>
                    <a:srgbClr val="003366"/>
                  </a:solidFill>
                </a:endParaRPr>
              </a:p>
            </c:rich>
          </c:tx>
          <c:overlay val="0"/>
        </c:title>
        <c:numFmt formatCode="0%" sourceLinked="0"/>
        <c:majorTickMark val="out"/>
        <c:minorTickMark val="none"/>
        <c:tickLblPos val="nextTo"/>
        <c:txPr>
          <a:bodyPr/>
          <a:lstStyle/>
          <a:p>
            <a:pPr>
              <a:defRPr sz="1200" b="1">
                <a:solidFill>
                  <a:srgbClr val="003366"/>
                </a:solidFill>
              </a:defRPr>
            </a:pPr>
            <a:endParaRPr lang="en-US"/>
          </a:p>
        </c:txPr>
        <c:crossAx val="482928464"/>
        <c:crosses val="autoZero"/>
        <c:crossBetween val="between"/>
      </c:valAx>
      <c:valAx>
        <c:axId val="482929248"/>
        <c:scaling>
          <c:orientation val="minMax"/>
          <c:max val="1"/>
          <c:min val="0"/>
        </c:scaling>
        <c:delete val="0"/>
        <c:axPos val="r"/>
        <c:numFmt formatCode="General" sourceLinked="1"/>
        <c:majorTickMark val="none"/>
        <c:minorTickMark val="none"/>
        <c:tickLblPos val="none"/>
        <c:crossAx val="482926504"/>
        <c:crosses val="max"/>
        <c:crossBetween val="between"/>
      </c:valAx>
      <c:catAx>
        <c:axId val="482926504"/>
        <c:scaling>
          <c:orientation val="minMax"/>
        </c:scaling>
        <c:delete val="1"/>
        <c:axPos val="b"/>
        <c:numFmt formatCode="General" sourceLinked="1"/>
        <c:majorTickMark val="out"/>
        <c:minorTickMark val="none"/>
        <c:tickLblPos val="nextTo"/>
        <c:crossAx val="482929248"/>
        <c:crosses val="autoZero"/>
        <c:auto val="1"/>
        <c:lblAlgn val="ctr"/>
        <c:lblOffset val="100"/>
        <c:noMultiLvlLbl val="0"/>
      </c:catAx>
    </c:plotArea>
    <c:legend>
      <c:legendPos val="b"/>
      <c:legendEntry>
        <c:idx val="0"/>
        <c:delete val="1"/>
      </c:legendEntry>
      <c:layout>
        <c:manualLayout>
          <c:xMode val="edge"/>
          <c:yMode val="edge"/>
          <c:x val="0.54133448435224663"/>
          <c:y val="0.68962733261789266"/>
          <c:w val="0.40141906680269618"/>
          <c:h val="7.8664101310777196E-2"/>
        </c:manualLayout>
      </c:layout>
      <c:overlay val="0"/>
      <c:txPr>
        <a:bodyPr/>
        <a:lstStyle/>
        <a:p>
          <a:pPr>
            <a:defRPr sz="1200" b="1">
              <a:solidFill>
                <a:srgbClr val="003366"/>
              </a:solidFill>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14008856867317E-2"/>
          <c:y val="6.5690288713910763E-2"/>
          <c:w val="0.89398847844595175"/>
          <c:h val="0.72266404199475065"/>
        </c:manualLayout>
      </c:layout>
      <c:areaChart>
        <c:grouping val="stacked"/>
        <c:varyColors val="0"/>
        <c:ser>
          <c:idx val="0"/>
          <c:order val="0"/>
          <c:tx>
            <c:strRef>
              <c:f>Sheet1!$B$1</c:f>
              <c:strCache>
                <c:ptCount val="1"/>
                <c:pt idx="0">
                  <c:v>Regular</c:v>
                </c:pt>
              </c:strCache>
            </c:strRef>
          </c:tx>
          <c:spPr>
            <a:solidFill>
              <a:srgbClr val="CC6600"/>
            </a:solidFill>
          </c:spPr>
          <c:cat>
            <c:numRef>
              <c:f>Sheet1!$A$2:$A$129</c:f>
              <c:numCache>
                <c:formatCode>m/d/yyyy</c:formatCode>
                <c:ptCount val="128"/>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numCache>
            </c:numRef>
          </c:cat>
          <c:val>
            <c:numRef>
              <c:f>Sheet1!$B$2:$B$129</c:f>
              <c:numCache>
                <c:formatCode>General</c:formatCode>
                <c:ptCount val="128"/>
                <c:pt idx="0">
                  <c:v>65642</c:v>
                </c:pt>
                <c:pt idx="1">
                  <c:v>67700</c:v>
                </c:pt>
                <c:pt idx="2">
                  <c:v>66243</c:v>
                </c:pt>
                <c:pt idx="3">
                  <c:v>74855</c:v>
                </c:pt>
                <c:pt idx="4">
                  <c:v>101149</c:v>
                </c:pt>
                <c:pt idx="5">
                  <c:v>136954</c:v>
                </c:pt>
                <c:pt idx="6">
                  <c:v>161068</c:v>
                </c:pt>
                <c:pt idx="7">
                  <c:v>161500</c:v>
                </c:pt>
                <c:pt idx="8">
                  <c:v>179943</c:v>
                </c:pt>
                <c:pt idx="9">
                  <c:v>179021</c:v>
                </c:pt>
                <c:pt idx="10">
                  <c:v>176999</c:v>
                </c:pt>
                <c:pt idx="11">
                  <c:v>170633</c:v>
                </c:pt>
                <c:pt idx="12">
                  <c:v>163179</c:v>
                </c:pt>
                <c:pt idx="13">
                  <c:v>162655</c:v>
                </c:pt>
                <c:pt idx="14">
                  <c:v>147357</c:v>
                </c:pt>
                <c:pt idx="15">
                  <c:v>146861</c:v>
                </c:pt>
                <c:pt idx="16">
                  <c:v>164782</c:v>
                </c:pt>
                <c:pt idx="17">
                  <c:v>177031</c:v>
                </c:pt>
                <c:pt idx="18">
                  <c:v>188647</c:v>
                </c:pt>
                <c:pt idx="19">
                  <c:v>170268</c:v>
                </c:pt>
                <c:pt idx="20">
                  <c:v>165986</c:v>
                </c:pt>
                <c:pt idx="21">
                  <c:v>153841</c:v>
                </c:pt>
                <c:pt idx="22">
                  <c:v>141559</c:v>
                </c:pt>
                <c:pt idx="23">
                  <c:v>129896</c:v>
                </c:pt>
                <c:pt idx="24">
                  <c:v>117228</c:v>
                </c:pt>
                <c:pt idx="25">
                  <c:v>114712</c:v>
                </c:pt>
                <c:pt idx="26">
                  <c:v>103737</c:v>
                </c:pt>
                <c:pt idx="27">
                  <c:v>104728</c:v>
                </c:pt>
                <c:pt idx="28">
                  <c:v>118278</c:v>
                </c:pt>
                <c:pt idx="29">
                  <c:v>130730</c:v>
                </c:pt>
                <c:pt idx="30">
                  <c:v>143643</c:v>
                </c:pt>
                <c:pt idx="31">
                  <c:v>127083</c:v>
                </c:pt>
                <c:pt idx="32">
                  <c:v>123873</c:v>
                </c:pt>
                <c:pt idx="33">
                  <c:v>115023</c:v>
                </c:pt>
                <c:pt idx="34">
                  <c:v>110097</c:v>
                </c:pt>
                <c:pt idx="35">
                  <c:v>100650</c:v>
                </c:pt>
                <c:pt idx="36">
                  <c:v>96416</c:v>
                </c:pt>
                <c:pt idx="37">
                  <c:v>91321</c:v>
                </c:pt>
                <c:pt idx="38">
                  <c:v>112631</c:v>
                </c:pt>
                <c:pt idx="39">
                  <c:v>93043</c:v>
                </c:pt>
                <c:pt idx="40">
                  <c:v>105942</c:v>
                </c:pt>
                <c:pt idx="41">
                  <c:v>115673</c:v>
                </c:pt>
                <c:pt idx="42">
                  <c:v>135291</c:v>
                </c:pt>
                <c:pt idx="43">
                  <c:v>120187</c:v>
                </c:pt>
                <c:pt idx="44">
                  <c:v>114010</c:v>
                </c:pt>
                <c:pt idx="45">
                  <c:v>110336</c:v>
                </c:pt>
                <c:pt idx="46">
                  <c:v>93827</c:v>
                </c:pt>
                <c:pt idx="47">
                  <c:v>87163</c:v>
                </c:pt>
                <c:pt idx="48">
                  <c:v>85898</c:v>
                </c:pt>
                <c:pt idx="49">
                  <c:v>78144</c:v>
                </c:pt>
                <c:pt idx="50">
                  <c:v>76305</c:v>
                </c:pt>
                <c:pt idx="51">
                  <c:v>76636</c:v>
                </c:pt>
                <c:pt idx="52">
                  <c:v>89021</c:v>
                </c:pt>
                <c:pt idx="53">
                  <c:v>104352</c:v>
                </c:pt>
                <c:pt idx="54">
                  <c:v>110430</c:v>
                </c:pt>
                <c:pt idx="55">
                  <c:v>99958</c:v>
                </c:pt>
                <c:pt idx="56">
                  <c:v>97418</c:v>
                </c:pt>
                <c:pt idx="57">
                  <c:v>92385</c:v>
                </c:pt>
                <c:pt idx="58">
                  <c:v>81930</c:v>
                </c:pt>
                <c:pt idx="59">
                  <c:v>78427</c:v>
                </c:pt>
                <c:pt idx="60">
                  <c:v>75390</c:v>
                </c:pt>
                <c:pt idx="61" formatCode="#,##0">
                  <c:v>70534</c:v>
                </c:pt>
                <c:pt idx="62">
                  <c:v>68667</c:v>
                </c:pt>
                <c:pt idx="63">
                  <c:v>69185</c:v>
                </c:pt>
                <c:pt idx="64" formatCode="#,##0">
                  <c:v>76729</c:v>
                </c:pt>
                <c:pt idx="65">
                  <c:v>94659</c:v>
                </c:pt>
                <c:pt idx="66">
                  <c:v>101292</c:v>
                </c:pt>
                <c:pt idx="67">
                  <c:v>94398</c:v>
                </c:pt>
                <c:pt idx="68">
                  <c:v>92040</c:v>
                </c:pt>
                <c:pt idx="69">
                  <c:v>81376</c:v>
                </c:pt>
                <c:pt idx="70">
                  <c:v>72900</c:v>
                </c:pt>
                <c:pt idx="71">
                  <c:v>69149</c:v>
                </c:pt>
                <c:pt idx="72">
                  <c:v>63051</c:v>
                </c:pt>
                <c:pt idx="73">
                  <c:v>60831</c:v>
                </c:pt>
                <c:pt idx="74">
                  <c:v>56901</c:v>
                </c:pt>
                <c:pt idx="75">
                  <c:v>57647</c:v>
                </c:pt>
                <c:pt idx="76">
                  <c:v>69444</c:v>
                </c:pt>
                <c:pt idx="77">
                  <c:v>81288</c:v>
                </c:pt>
                <c:pt idx="78">
                  <c:v>88113</c:v>
                </c:pt>
                <c:pt idx="79">
                  <c:v>79181</c:v>
                </c:pt>
                <c:pt idx="80">
                  <c:v>77470</c:v>
                </c:pt>
                <c:pt idx="81">
                  <c:v>68066</c:v>
                </c:pt>
                <c:pt idx="82">
                  <c:v>62315</c:v>
                </c:pt>
                <c:pt idx="83">
                  <c:v>57225</c:v>
                </c:pt>
                <c:pt idx="84">
                  <c:v>55891</c:v>
                </c:pt>
                <c:pt idx="85">
                  <c:v>61579</c:v>
                </c:pt>
                <c:pt idx="86">
                  <c:v>56251</c:v>
                </c:pt>
                <c:pt idx="87">
                  <c:v>52431</c:v>
                </c:pt>
                <c:pt idx="88">
                  <c:v>54289</c:v>
                </c:pt>
                <c:pt idx="89">
                  <c:v>67710</c:v>
                </c:pt>
                <c:pt idx="90">
                  <c:v>86598</c:v>
                </c:pt>
                <c:pt idx="91">
                  <c:v>75402</c:v>
                </c:pt>
                <c:pt idx="92">
                  <c:v>69916</c:v>
                </c:pt>
                <c:pt idx="93">
                  <c:v>65201</c:v>
                </c:pt>
                <c:pt idx="94">
                  <c:v>60742</c:v>
                </c:pt>
                <c:pt idx="95">
                  <c:v>53550</c:v>
                </c:pt>
                <c:pt idx="96">
                  <c:v>54297</c:v>
                </c:pt>
                <c:pt idx="97">
                  <c:v>52719</c:v>
                </c:pt>
                <c:pt idx="98">
                  <c:v>49342</c:v>
                </c:pt>
                <c:pt idx="99">
                  <c:v>52882</c:v>
                </c:pt>
                <c:pt idx="100">
                  <c:v>60624</c:v>
                </c:pt>
                <c:pt idx="101">
                  <c:v>70238</c:v>
                </c:pt>
                <c:pt idx="102">
                  <c:v>75776</c:v>
                </c:pt>
                <c:pt idx="103">
                  <c:v>69585</c:v>
                </c:pt>
                <c:pt idx="104">
                  <c:v>64853</c:v>
                </c:pt>
                <c:pt idx="105">
                  <c:v>60386</c:v>
                </c:pt>
                <c:pt idx="106">
                  <c:v>52501</c:v>
                </c:pt>
                <c:pt idx="107">
                  <c:v>48216</c:v>
                </c:pt>
                <c:pt idx="108">
                  <c:v>49034</c:v>
                </c:pt>
                <c:pt idx="109">
                  <c:v>47325</c:v>
                </c:pt>
                <c:pt idx="110">
                  <c:v>45087</c:v>
                </c:pt>
                <c:pt idx="111">
                  <c:v>43148</c:v>
                </c:pt>
                <c:pt idx="112">
                  <c:v>48644</c:v>
                </c:pt>
                <c:pt idx="113">
                  <c:v>56915</c:v>
                </c:pt>
                <c:pt idx="114">
                  <c:v>63677</c:v>
                </c:pt>
                <c:pt idx="115">
                  <c:v>58684</c:v>
                </c:pt>
                <c:pt idx="116">
                  <c:v>54982</c:v>
                </c:pt>
                <c:pt idx="117">
                  <c:v>51306</c:v>
                </c:pt>
                <c:pt idx="118">
                  <c:v>43074</c:v>
                </c:pt>
                <c:pt idx="119">
                  <c:v>41169</c:v>
                </c:pt>
                <c:pt idx="120">
                  <c:v>43006</c:v>
                </c:pt>
                <c:pt idx="121">
                  <c:v>40655</c:v>
                </c:pt>
                <c:pt idx="122">
                  <c:v>40331</c:v>
                </c:pt>
                <c:pt idx="123">
                  <c:v>44828</c:v>
                </c:pt>
                <c:pt idx="124">
                  <c:v>52644</c:v>
                </c:pt>
                <c:pt idx="125">
                  <c:v>65615</c:v>
                </c:pt>
                <c:pt idx="126">
                  <c:v>73119</c:v>
                </c:pt>
                <c:pt idx="127">
                  <c:v>73688</c:v>
                </c:pt>
              </c:numCache>
            </c:numRef>
          </c:val>
          <c:extLst>
            <c:ext xmlns:c16="http://schemas.microsoft.com/office/drawing/2014/chart" uri="{C3380CC4-5D6E-409C-BE32-E72D297353CC}">
              <c16:uniqueId val="{00000000-31C6-4456-9056-ECAF70AC27DA}"/>
            </c:ext>
          </c:extLst>
        </c:ser>
        <c:ser>
          <c:idx val="1"/>
          <c:order val="1"/>
          <c:tx>
            <c:strRef>
              <c:f>Sheet1!$C$1</c:f>
              <c:strCache>
                <c:ptCount val="1"/>
                <c:pt idx="0">
                  <c:v>Emergency</c:v>
                </c:pt>
              </c:strCache>
            </c:strRef>
          </c:tx>
          <c:spPr>
            <a:solidFill>
              <a:srgbClr val="0D3455"/>
            </a:solidFill>
          </c:spPr>
          <c:cat>
            <c:numRef>
              <c:f>Sheet1!$A$2:$A$129</c:f>
              <c:numCache>
                <c:formatCode>m/d/yyyy</c:formatCode>
                <c:ptCount val="128"/>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numCache>
            </c:numRef>
          </c:cat>
          <c:val>
            <c:numRef>
              <c:f>Sheet1!$C$2:$C$129</c:f>
              <c:numCache>
                <c:formatCode>General</c:formatCode>
                <c:ptCount val="128"/>
                <c:pt idx="0">
                  <c:v>2475</c:v>
                </c:pt>
                <c:pt idx="1">
                  <c:v>15878</c:v>
                </c:pt>
                <c:pt idx="2">
                  <c:v>19588</c:v>
                </c:pt>
                <c:pt idx="3">
                  <c:v>19642</c:v>
                </c:pt>
                <c:pt idx="4">
                  <c:v>18122</c:v>
                </c:pt>
                <c:pt idx="5">
                  <c:v>26278</c:v>
                </c:pt>
                <c:pt idx="6">
                  <c:v>30764</c:v>
                </c:pt>
                <c:pt idx="7">
                  <c:v>33062</c:v>
                </c:pt>
                <c:pt idx="8">
                  <c:v>40098</c:v>
                </c:pt>
                <c:pt idx="9">
                  <c:v>44104</c:v>
                </c:pt>
                <c:pt idx="10">
                  <c:v>44629</c:v>
                </c:pt>
                <c:pt idx="11">
                  <c:v>51439</c:v>
                </c:pt>
                <c:pt idx="12">
                  <c:v>58516</c:v>
                </c:pt>
                <c:pt idx="13">
                  <c:v>68106</c:v>
                </c:pt>
                <c:pt idx="14">
                  <c:v>70910</c:v>
                </c:pt>
                <c:pt idx="15">
                  <c:v>79179</c:v>
                </c:pt>
                <c:pt idx="16">
                  <c:v>105833</c:v>
                </c:pt>
                <c:pt idx="17">
                  <c:v>116982</c:v>
                </c:pt>
                <c:pt idx="18">
                  <c:v>125534</c:v>
                </c:pt>
                <c:pt idx="19">
                  <c:v>128890</c:v>
                </c:pt>
                <c:pt idx="20">
                  <c:v>129236</c:v>
                </c:pt>
                <c:pt idx="21">
                  <c:v>119906</c:v>
                </c:pt>
                <c:pt idx="22">
                  <c:v>121011</c:v>
                </c:pt>
                <c:pt idx="23">
                  <c:v>112134</c:v>
                </c:pt>
                <c:pt idx="24">
                  <c:v>107169</c:v>
                </c:pt>
                <c:pt idx="25">
                  <c:v>107116</c:v>
                </c:pt>
                <c:pt idx="26">
                  <c:v>101644</c:v>
                </c:pt>
                <c:pt idx="27">
                  <c:v>101948</c:v>
                </c:pt>
                <c:pt idx="28">
                  <c:v>97860</c:v>
                </c:pt>
                <c:pt idx="29">
                  <c:v>96834</c:v>
                </c:pt>
                <c:pt idx="30">
                  <c:v>97423</c:v>
                </c:pt>
                <c:pt idx="31">
                  <c:v>91381</c:v>
                </c:pt>
                <c:pt idx="32">
                  <c:v>91688</c:v>
                </c:pt>
                <c:pt idx="33">
                  <c:v>88610</c:v>
                </c:pt>
                <c:pt idx="34">
                  <c:v>86395</c:v>
                </c:pt>
                <c:pt idx="35">
                  <c:v>81390</c:v>
                </c:pt>
                <c:pt idx="36">
                  <c:v>78064</c:v>
                </c:pt>
                <c:pt idx="37">
                  <c:v>75031</c:v>
                </c:pt>
                <c:pt idx="38">
                  <c:v>72522</c:v>
                </c:pt>
                <c:pt idx="39">
                  <c:v>71826</c:v>
                </c:pt>
                <c:pt idx="40">
                  <c:v>70408</c:v>
                </c:pt>
                <c:pt idx="41">
                  <c:v>71438</c:v>
                </c:pt>
                <c:pt idx="42">
                  <c:v>72800</c:v>
                </c:pt>
                <c:pt idx="43">
                  <c:v>68741</c:v>
                </c:pt>
                <c:pt idx="44">
                  <c:v>69476</c:v>
                </c:pt>
                <c:pt idx="45">
                  <c:v>70254</c:v>
                </c:pt>
                <c:pt idx="46">
                  <c:v>66051</c:v>
                </c:pt>
                <c:pt idx="47">
                  <c:v>60704</c:v>
                </c:pt>
                <c:pt idx="48">
                  <c:v>58047</c:v>
                </c:pt>
                <c:pt idx="49">
                  <c:v>54407</c:v>
                </c:pt>
                <c:pt idx="50">
                  <c:v>53115</c:v>
                </c:pt>
                <c:pt idx="51">
                  <c:v>51394</c:v>
                </c:pt>
                <c:pt idx="52">
                  <c:v>49953</c:v>
                </c:pt>
                <c:pt idx="53">
                  <c:v>47560</c:v>
                </c:pt>
                <c:pt idx="54">
                  <c:v>44630</c:v>
                </c:pt>
                <c:pt idx="55">
                  <c:v>42705</c:v>
                </c:pt>
                <c:pt idx="56">
                  <c:v>42939</c:v>
                </c:pt>
                <c:pt idx="57">
                  <c:v>42413</c:v>
                </c:pt>
                <c:pt idx="58">
                  <c:v>40995</c:v>
                </c:pt>
                <c:pt idx="59">
                  <c:v>39367</c:v>
                </c:pt>
                <c:pt idx="60">
                  <c:v>36103</c:v>
                </c:pt>
                <c:pt idx="61" formatCode="#,##0">
                  <c:v>33857</c:v>
                </c:pt>
                <c:pt idx="62">
                  <c:v>32102</c:v>
                </c:pt>
                <c:pt idx="63">
                  <c:v>28367</c:v>
                </c:pt>
                <c:pt idx="64" formatCode="#,##0">
                  <c:v>26634</c:v>
                </c:pt>
                <c:pt idx="65">
                  <c:v>34008</c:v>
                </c:pt>
                <c:pt idx="66">
                  <c:v>3362</c:v>
                </c:pt>
                <c:pt idx="67">
                  <c:v>245</c:v>
                </c:pt>
                <c:pt idx="68">
                  <c:v>149</c:v>
                </c:pt>
                <c:pt idx="69">
                  <c:v>82</c:v>
                </c:pt>
                <c:pt idx="70">
                  <c:v>36</c:v>
                </c:pt>
                <c:pt idx="71">
                  <c:v>31</c:v>
                </c:pt>
                <c:pt idx="72">
                  <c:v>19</c:v>
                </c:pt>
                <c:pt idx="73">
                  <c:v>11</c:v>
                </c:pt>
                <c:pt idx="74">
                  <c:v>12</c:v>
                </c:pt>
                <c:pt idx="75">
                  <c:v>5</c:v>
                </c:pt>
                <c:pt idx="76">
                  <c:v>6</c:v>
                </c:pt>
                <c:pt idx="77">
                  <c:v>5</c:v>
                </c:pt>
                <c:pt idx="78">
                  <c:v>5</c:v>
                </c:pt>
                <c:pt idx="79">
                  <c:v>5</c:v>
                </c:pt>
                <c:pt idx="80">
                  <c:v>1</c:v>
                </c:pt>
                <c:pt idx="81">
                  <c:v>6</c:v>
                </c:pt>
                <c:pt idx="82">
                  <c:v>2</c:v>
                </c:pt>
                <c:pt idx="83">
                  <c:v>4</c:v>
                </c:pt>
                <c:pt idx="84">
                  <c:v>5</c:v>
                </c:pt>
                <c:pt idx="85">
                  <c:v>1</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numCache>
            </c:numRef>
          </c:val>
          <c:extLst>
            <c:ext xmlns:c16="http://schemas.microsoft.com/office/drawing/2014/chart" uri="{C3380CC4-5D6E-409C-BE32-E72D297353CC}">
              <c16:uniqueId val="{00000001-31C6-4456-9056-ECAF70AC27DA}"/>
            </c:ext>
          </c:extLst>
        </c:ser>
        <c:ser>
          <c:idx val="2"/>
          <c:order val="2"/>
          <c:tx>
            <c:strRef>
              <c:f>Sheet1!$D$1</c:f>
              <c:strCache>
                <c:ptCount val="1"/>
                <c:pt idx="0">
                  <c:v>Extended</c:v>
                </c:pt>
              </c:strCache>
            </c:strRef>
          </c:tx>
          <c:spPr>
            <a:solidFill>
              <a:srgbClr val="C00000"/>
            </a:solidFill>
            <a:ln w="25400">
              <a:noFill/>
            </a:ln>
          </c:spPr>
          <c:cat>
            <c:numRef>
              <c:f>Sheet1!$A$2:$A$129</c:f>
              <c:numCache>
                <c:formatCode>m/d/yyyy</c:formatCode>
                <c:ptCount val="128"/>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numCache>
            </c:numRef>
          </c:cat>
          <c:val>
            <c:numRef>
              <c:f>Sheet1!$D$2:$D$129</c:f>
              <c:numCache>
                <c:formatCode>General</c:formatCode>
                <c:ptCount val="128"/>
                <c:pt idx="1">
                  <c:v>1</c:v>
                </c:pt>
                <c:pt idx="5">
                  <c:v>1</c:v>
                </c:pt>
                <c:pt idx="6">
                  <c:v>10</c:v>
                </c:pt>
                <c:pt idx="7">
                  <c:v>10</c:v>
                </c:pt>
                <c:pt idx="8">
                  <c:v>262</c:v>
                </c:pt>
                <c:pt idx="9">
                  <c:v>638</c:v>
                </c:pt>
                <c:pt idx="10">
                  <c:v>1608</c:v>
                </c:pt>
                <c:pt idx="11">
                  <c:v>8250</c:v>
                </c:pt>
                <c:pt idx="12">
                  <c:v>10891</c:v>
                </c:pt>
                <c:pt idx="13">
                  <c:v>12495</c:v>
                </c:pt>
                <c:pt idx="14">
                  <c:v>12490</c:v>
                </c:pt>
                <c:pt idx="15">
                  <c:v>12577</c:v>
                </c:pt>
                <c:pt idx="16">
                  <c:v>11757</c:v>
                </c:pt>
                <c:pt idx="17">
                  <c:v>237</c:v>
                </c:pt>
                <c:pt idx="18">
                  <c:v>292</c:v>
                </c:pt>
                <c:pt idx="19">
                  <c:v>1175</c:v>
                </c:pt>
                <c:pt idx="20">
                  <c:v>3429</c:v>
                </c:pt>
                <c:pt idx="21">
                  <c:v>11638</c:v>
                </c:pt>
                <c:pt idx="22">
                  <c:v>15020</c:v>
                </c:pt>
                <c:pt idx="23">
                  <c:v>16654</c:v>
                </c:pt>
                <c:pt idx="24">
                  <c:v>25352</c:v>
                </c:pt>
                <c:pt idx="25">
                  <c:v>20478</c:v>
                </c:pt>
                <c:pt idx="26">
                  <c:v>22649</c:v>
                </c:pt>
                <c:pt idx="27">
                  <c:v>24832</c:v>
                </c:pt>
                <c:pt idx="28">
                  <c:v>28116</c:v>
                </c:pt>
                <c:pt idx="29">
                  <c:v>23022</c:v>
                </c:pt>
                <c:pt idx="30">
                  <c:v>23277</c:v>
                </c:pt>
                <c:pt idx="31">
                  <c:v>20859</c:v>
                </c:pt>
                <c:pt idx="32">
                  <c:v>20112</c:v>
                </c:pt>
                <c:pt idx="33">
                  <c:v>20512</c:v>
                </c:pt>
                <c:pt idx="34">
                  <c:v>20481</c:v>
                </c:pt>
                <c:pt idx="35">
                  <c:v>19024</c:v>
                </c:pt>
                <c:pt idx="36">
                  <c:v>18349</c:v>
                </c:pt>
                <c:pt idx="37">
                  <c:v>17471</c:v>
                </c:pt>
                <c:pt idx="38">
                  <c:v>24369</c:v>
                </c:pt>
                <c:pt idx="39">
                  <c:v>17594</c:v>
                </c:pt>
                <c:pt idx="40">
                  <c:v>14189</c:v>
                </c:pt>
                <c:pt idx="41">
                  <c:v>14440</c:v>
                </c:pt>
                <c:pt idx="42">
                  <c:v>13403</c:v>
                </c:pt>
                <c:pt idx="43">
                  <c:v>12270</c:v>
                </c:pt>
                <c:pt idx="44">
                  <c:v>12122</c:v>
                </c:pt>
                <c:pt idx="45">
                  <c:v>11243</c:v>
                </c:pt>
                <c:pt idx="46">
                  <c:v>515</c:v>
                </c:pt>
                <c:pt idx="47">
                  <c:v>56</c:v>
                </c:pt>
                <c:pt idx="48">
                  <c:v>37</c:v>
                </c:pt>
                <c:pt idx="49">
                  <c:v>13</c:v>
                </c:pt>
                <c:pt idx="50">
                  <c:v>6</c:v>
                </c:pt>
                <c:pt idx="51">
                  <c:v>8</c:v>
                </c:pt>
                <c:pt idx="52">
                  <c:v>4</c:v>
                </c:pt>
                <c:pt idx="53">
                  <c:v>4</c:v>
                </c:pt>
                <c:pt idx="54">
                  <c:v>3</c:v>
                </c:pt>
                <c:pt idx="55">
                  <c:v>2</c:v>
                </c:pt>
                <c:pt idx="56">
                  <c:v>3</c:v>
                </c:pt>
                <c:pt idx="57">
                  <c:v>3</c:v>
                </c:pt>
                <c:pt idx="58">
                  <c:v>4</c:v>
                </c:pt>
                <c:pt idx="59">
                  <c:v>3</c:v>
                </c:pt>
                <c:pt idx="60">
                  <c:v>0</c:v>
                </c:pt>
                <c:pt idx="61">
                  <c:v>2</c:v>
                </c:pt>
                <c:pt idx="62">
                  <c:v>1</c:v>
                </c:pt>
                <c:pt idx="63">
                  <c:v>2</c:v>
                </c:pt>
                <c:pt idx="64">
                  <c:v>1</c:v>
                </c:pt>
                <c:pt idx="65">
                  <c:v>2</c:v>
                </c:pt>
                <c:pt idx="66">
                  <c:v>0</c:v>
                </c:pt>
                <c:pt idx="67">
                  <c:v>0</c:v>
                </c:pt>
                <c:pt idx="68">
                  <c:v>3</c:v>
                </c:pt>
                <c:pt idx="69">
                  <c:v>0</c:v>
                </c:pt>
                <c:pt idx="70">
                  <c:v>0</c:v>
                </c:pt>
                <c:pt idx="71">
                  <c:v>1</c:v>
                </c:pt>
                <c:pt idx="72">
                  <c:v>0</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numCache>
            </c:numRef>
          </c:val>
          <c:extLst>
            <c:ext xmlns:c16="http://schemas.microsoft.com/office/drawing/2014/chart" uri="{C3380CC4-5D6E-409C-BE32-E72D297353CC}">
              <c16:uniqueId val="{00000002-31C6-4456-9056-ECAF70AC27DA}"/>
            </c:ext>
          </c:extLst>
        </c:ser>
        <c:dLbls>
          <c:showLegendKey val="0"/>
          <c:showVal val="0"/>
          <c:showCatName val="0"/>
          <c:showSerName val="0"/>
          <c:showPercent val="0"/>
          <c:showBubbleSize val="0"/>
        </c:dLbls>
        <c:axId val="380998488"/>
        <c:axId val="380997704"/>
      </c:areaChart>
      <c:barChart>
        <c:barDir val="col"/>
        <c:grouping val="clustered"/>
        <c:varyColors val="0"/>
        <c:ser>
          <c:idx val="3"/>
          <c:order val="3"/>
          <c:tx>
            <c:strRef>
              <c:f>Sheet1!$E$1</c:f>
              <c:strCache>
                <c:ptCount val="1"/>
                <c:pt idx="0">
                  <c:v>Recession</c:v>
                </c:pt>
              </c:strCache>
            </c:strRef>
          </c:tx>
          <c:spPr>
            <a:solidFill>
              <a:schemeClr val="bg1">
                <a:lumMod val="85000"/>
                <a:alpha val="50000"/>
              </a:schemeClr>
            </a:solidFill>
            <a:ln w="25400">
              <a:noFill/>
            </a:ln>
          </c:spPr>
          <c:invertIfNegative val="0"/>
          <c:cat>
            <c:numRef>
              <c:f>Sheet1!$A$2:$A$129</c:f>
              <c:numCache>
                <c:formatCode>m/d/yyyy</c:formatCode>
                <c:ptCount val="128"/>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numCache>
            </c:numRef>
          </c:cat>
          <c:val>
            <c:numRef>
              <c:f>Sheet1!$E$2:$E$129</c:f>
              <c:numCache>
                <c:formatCode>General</c:formatCode>
                <c:ptCount val="128"/>
                <c:pt idx="0">
                  <c:v>1</c:v>
                </c:pt>
                <c:pt idx="1">
                  <c:v>1</c:v>
                </c:pt>
                <c:pt idx="2">
                  <c:v>1</c:v>
                </c:pt>
                <c:pt idx="3">
                  <c:v>1</c:v>
                </c:pt>
                <c:pt idx="4">
                  <c:v>1</c:v>
                </c:pt>
                <c:pt idx="5">
                  <c:v>1</c:v>
                </c:pt>
                <c:pt idx="6">
                  <c:v>1</c:v>
                </c:pt>
                <c:pt idx="7">
                  <c:v>1</c:v>
                </c:pt>
                <c:pt idx="8">
                  <c:v>1</c:v>
                </c:pt>
                <c:pt idx="9">
                  <c:v>1</c:v>
                </c:pt>
                <c:pt idx="10">
                  <c:v>1</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numCache>
            </c:numRef>
          </c:val>
          <c:extLst>
            <c:ext xmlns:c16="http://schemas.microsoft.com/office/drawing/2014/chart" uri="{C3380CC4-5D6E-409C-BE32-E72D297353CC}">
              <c16:uniqueId val="{00000003-31C6-4456-9056-ECAF70AC27DA}"/>
            </c:ext>
          </c:extLst>
        </c:ser>
        <c:dLbls>
          <c:showLegendKey val="0"/>
          <c:showVal val="0"/>
          <c:showCatName val="0"/>
          <c:showSerName val="0"/>
          <c:showPercent val="0"/>
          <c:showBubbleSize val="0"/>
        </c:dLbls>
        <c:gapWidth val="0"/>
        <c:axId val="380998096"/>
        <c:axId val="380994176"/>
      </c:barChart>
      <c:dateAx>
        <c:axId val="380998488"/>
        <c:scaling>
          <c:orientation val="minMax"/>
        </c:scaling>
        <c:delete val="0"/>
        <c:axPos val="b"/>
        <c:numFmt formatCode="[$-409]mmm\-yy;@" sourceLinked="0"/>
        <c:majorTickMark val="out"/>
        <c:minorTickMark val="none"/>
        <c:tickLblPos val="nextTo"/>
        <c:txPr>
          <a:bodyPr rot="-5400000" vert="horz"/>
          <a:lstStyle/>
          <a:p>
            <a:pPr>
              <a:defRPr sz="1400" b="1" baseline="0">
                <a:latin typeface="Arial Narrow" panose="020B0606020202030204" pitchFamily="34" charset="0"/>
              </a:defRPr>
            </a:pPr>
            <a:endParaRPr lang="en-US"/>
          </a:p>
        </c:txPr>
        <c:crossAx val="380997704"/>
        <c:crosses val="autoZero"/>
        <c:auto val="1"/>
        <c:lblOffset val="100"/>
        <c:baseTimeUnit val="months"/>
        <c:majorUnit val="6"/>
        <c:majorTimeUnit val="months"/>
      </c:dateAx>
      <c:valAx>
        <c:axId val="380997704"/>
        <c:scaling>
          <c:orientation val="minMax"/>
        </c:scaling>
        <c:delete val="0"/>
        <c:axPos val="l"/>
        <c:majorGridlines/>
        <c:numFmt formatCode="#,##0" sourceLinked="0"/>
        <c:majorTickMark val="out"/>
        <c:minorTickMark val="none"/>
        <c:tickLblPos val="nextTo"/>
        <c:txPr>
          <a:bodyPr/>
          <a:lstStyle/>
          <a:p>
            <a:pPr>
              <a:defRPr sz="1400" b="1" baseline="0">
                <a:latin typeface="Arial Narrow" panose="020B0606020202030204" pitchFamily="34" charset="0"/>
              </a:defRPr>
            </a:pPr>
            <a:endParaRPr lang="en-US"/>
          </a:p>
        </c:txPr>
        <c:crossAx val="380998488"/>
        <c:crosses val="autoZero"/>
        <c:crossBetween val="between"/>
      </c:valAx>
      <c:valAx>
        <c:axId val="380994176"/>
        <c:scaling>
          <c:orientation val="minMax"/>
          <c:max val="1"/>
        </c:scaling>
        <c:delete val="0"/>
        <c:axPos val="r"/>
        <c:numFmt formatCode="General" sourceLinked="1"/>
        <c:majorTickMark val="none"/>
        <c:minorTickMark val="none"/>
        <c:tickLblPos val="none"/>
        <c:crossAx val="380998096"/>
        <c:crosses val="max"/>
        <c:crossBetween val="between"/>
      </c:valAx>
      <c:dateAx>
        <c:axId val="380998096"/>
        <c:scaling>
          <c:orientation val="minMax"/>
        </c:scaling>
        <c:delete val="1"/>
        <c:axPos val="b"/>
        <c:numFmt formatCode="m/d/yyyy" sourceLinked="1"/>
        <c:majorTickMark val="out"/>
        <c:minorTickMark val="none"/>
        <c:tickLblPos val="nextTo"/>
        <c:crossAx val="380994176"/>
        <c:crosses val="autoZero"/>
        <c:auto val="1"/>
        <c:lblOffset val="100"/>
        <c:baseTimeUnit val="months"/>
      </c:dateAx>
    </c:plotArea>
    <c:legend>
      <c:legendPos val="b"/>
      <c:legendEntry>
        <c:idx val="3"/>
        <c:delete val="1"/>
      </c:legendEntry>
      <c:layout>
        <c:manualLayout>
          <c:xMode val="edge"/>
          <c:yMode val="edge"/>
          <c:x val="0.1927838331401566"/>
          <c:y val="0.94440205201622518"/>
          <c:w val="0.38739971299336351"/>
          <c:h val="5.5597947983774758E-2"/>
        </c:manualLayout>
      </c:layout>
      <c:overlay val="0"/>
      <c:txPr>
        <a:bodyPr/>
        <a:lstStyle/>
        <a:p>
          <a:pPr>
            <a:defRPr sz="1400" b="1" baseline="0">
              <a:latin typeface="Arial Narrow" panose="020B0606020202030204" pitchFamily="34" charset="0"/>
            </a:defRPr>
          </a:pPr>
          <a:endParaRPr lang="en-US"/>
        </a:p>
      </c:txPr>
    </c:legend>
    <c:plotVisOnly val="1"/>
    <c:dispBlanksAs val="zero"/>
    <c:showDLblsOverMax val="0"/>
  </c:chart>
  <c:txPr>
    <a:bodyPr/>
    <a:lstStyle/>
    <a:p>
      <a:pPr>
        <a:defRPr sz="1200" baseline="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4794400699916"/>
          <c:y val="5.5830781568970547E-2"/>
          <c:w val="0.75645144356955385"/>
          <c:h val="0.71804316127150769"/>
        </c:manualLayout>
      </c:layout>
      <c:barChart>
        <c:barDir val="col"/>
        <c:grouping val="clustered"/>
        <c:varyColors val="0"/>
        <c:ser>
          <c:idx val="0"/>
          <c:order val="0"/>
          <c:tx>
            <c:strRef>
              <c:f>data!$E$1</c:f>
              <c:strCache>
                <c:ptCount val="1"/>
                <c:pt idx="0">
                  <c:v>Benefit payments</c:v>
                </c:pt>
              </c:strCache>
            </c:strRef>
          </c:tx>
          <c:spPr>
            <a:solidFill>
              <a:srgbClr val="003366"/>
            </a:solidFill>
          </c:spPr>
          <c:invertIfNegative val="0"/>
          <c:dPt>
            <c:idx val="1"/>
            <c:invertIfNegative val="0"/>
            <c:bubble3D val="0"/>
            <c:spPr>
              <a:solidFill>
                <a:srgbClr val="003366"/>
              </a:solidFill>
              <a:effectLst/>
            </c:spPr>
            <c:extLst>
              <c:ext xmlns:c16="http://schemas.microsoft.com/office/drawing/2014/chart" uri="{C3380CC4-5D6E-409C-BE32-E72D297353CC}">
                <c16:uniqueId val="{00000001-E173-4930-826F-AADB0E03F033}"/>
              </c:ext>
            </c:extLst>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data!$E$4:$E$19</c:f>
              <c:numCache>
                <c:formatCode>_("$"* #,##0.0_);_("$"* \(#,##0.0\);_("$"* "-"_);_(@_)</c:formatCode>
                <c:ptCount val="16"/>
                <c:pt idx="0">
                  <c:v>1079.8579655199999</c:v>
                </c:pt>
                <c:pt idx="1">
                  <c:v>2463.0137890000001</c:v>
                </c:pt>
                <c:pt idx="2">
                  <c:v>1819.935054</c:v>
                </c:pt>
                <c:pt idx="3">
                  <c:v>1391.879226</c:v>
                </c:pt>
                <c:pt idx="4">
                  <c:v>1298.488402</c:v>
                </c:pt>
                <c:pt idx="5">
                  <c:v>1152.7602529999999</c:v>
                </c:pt>
                <c:pt idx="6">
                  <c:v>1096.5579134485865</c:v>
                </c:pt>
                <c:pt idx="7">
                  <c:v>1011.2810980493307</c:v>
                </c:pt>
                <c:pt idx="8">
                  <c:v>1018.9916812221488</c:v>
                </c:pt>
                <c:pt idx="9">
                  <c:v>1058.4293010100841</c:v>
                </c:pt>
                <c:pt idx="10">
                  <c:v>951.76465107975389</c:v>
                </c:pt>
                <c:pt idx="11">
                  <c:v>918.86300488487905</c:v>
                </c:pt>
                <c:pt idx="12">
                  <c:v>991.01969082802395</c:v>
                </c:pt>
                <c:pt idx="13">
                  <c:v>1069.2483469876788</c:v>
                </c:pt>
                <c:pt idx="14">
                  <c:v>1129.3091727880956</c:v>
                </c:pt>
                <c:pt idx="15">
                  <c:v>1185.1036116008243</c:v>
                </c:pt>
              </c:numCache>
            </c:numRef>
          </c:val>
          <c:extLst>
            <c:ext xmlns:c16="http://schemas.microsoft.com/office/drawing/2014/chart" uri="{C3380CC4-5D6E-409C-BE32-E72D297353CC}">
              <c16:uniqueId val="{00000002-E173-4930-826F-AADB0E03F033}"/>
            </c:ext>
          </c:extLst>
        </c:ser>
        <c:dLbls>
          <c:showLegendKey val="0"/>
          <c:showVal val="0"/>
          <c:showCatName val="0"/>
          <c:showSerName val="0"/>
          <c:showPercent val="0"/>
          <c:showBubbleSize val="0"/>
        </c:dLbls>
        <c:gapWidth val="150"/>
        <c:axId val="415365480"/>
        <c:axId val="415365872"/>
        <c:extLst/>
      </c:barChart>
      <c:lineChart>
        <c:grouping val="standard"/>
        <c:varyColors val="0"/>
        <c:ser>
          <c:idx val="1"/>
          <c:order val="1"/>
          <c:tx>
            <c:strRef>
              <c:f>data!$G$1</c:f>
              <c:strCache>
                <c:ptCount val="1"/>
                <c:pt idx="0">
                  <c:v>Unemployment rate</c:v>
                </c:pt>
              </c:strCache>
            </c:strRef>
          </c:tx>
          <c:spPr>
            <a:ln>
              <a:solidFill>
                <a:srgbClr val="CC6600"/>
              </a:solidFill>
            </a:ln>
          </c:spPr>
          <c:marker>
            <c:spPr>
              <a:solidFill>
                <a:srgbClr val="CC6600"/>
              </a:solidFill>
              <a:ln>
                <a:solidFill>
                  <a:srgbClr val="CC6600"/>
                </a:solidFill>
              </a:ln>
            </c:spPr>
          </c:marker>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data!$G$4:$G$19</c:f>
              <c:numCache>
                <c:formatCode>0.00%</c:formatCode>
                <c:ptCount val="16"/>
                <c:pt idx="0">
                  <c:v>5.5E-2</c:v>
                </c:pt>
                <c:pt idx="1">
                  <c:v>8.8800000000000004E-2</c:v>
                </c:pt>
                <c:pt idx="2">
                  <c:v>9.6000000000000002E-2</c:v>
                </c:pt>
                <c:pt idx="3">
                  <c:v>9.11E-2</c:v>
                </c:pt>
                <c:pt idx="4">
                  <c:v>8.1600000000000006E-2</c:v>
                </c:pt>
                <c:pt idx="5">
                  <c:v>7.0000000000000007E-2</c:v>
                </c:pt>
                <c:pt idx="6">
                  <c:v>6.5199999999999994E-2</c:v>
                </c:pt>
                <c:pt idx="7">
                  <c:v>5.6600000000000004E-2</c:v>
                </c:pt>
                <c:pt idx="8">
                  <c:v>5.4399999999999997E-2</c:v>
                </c:pt>
                <c:pt idx="9">
                  <c:v>4.7600000000000003E-2</c:v>
                </c:pt>
                <c:pt idx="10">
                  <c:v>4.5600000000000002E-2</c:v>
                </c:pt>
                <c:pt idx="11">
                  <c:v>4.1500000000000002E-2</c:v>
                </c:pt>
                <c:pt idx="12">
                  <c:v>4.3200000000000002E-2</c:v>
                </c:pt>
                <c:pt idx="13">
                  <c:v>4.4900000000000002E-2</c:v>
                </c:pt>
                <c:pt idx="14">
                  <c:v>4.5699999999999991E-2</c:v>
                </c:pt>
                <c:pt idx="15">
                  <c:v>4.6100000000000002E-2</c:v>
                </c:pt>
              </c:numCache>
            </c:numRef>
          </c:val>
          <c:smooth val="0"/>
          <c:extLst>
            <c:ext xmlns:c16="http://schemas.microsoft.com/office/drawing/2014/chart" uri="{C3380CC4-5D6E-409C-BE32-E72D297353CC}">
              <c16:uniqueId val="{00000003-E173-4930-826F-AADB0E03F033}"/>
            </c:ext>
          </c:extLst>
        </c:ser>
        <c:dLbls>
          <c:showLegendKey val="0"/>
          <c:showVal val="0"/>
          <c:showCatName val="0"/>
          <c:showSerName val="0"/>
          <c:showPercent val="0"/>
          <c:showBubbleSize val="0"/>
        </c:dLbls>
        <c:marker val="1"/>
        <c:smooth val="0"/>
        <c:axId val="415366264"/>
        <c:axId val="415366656"/>
      </c:lineChart>
      <c:catAx>
        <c:axId val="415365480"/>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415365872"/>
        <c:crosses val="autoZero"/>
        <c:auto val="1"/>
        <c:lblAlgn val="ctr"/>
        <c:lblOffset val="100"/>
        <c:noMultiLvlLbl val="0"/>
      </c:catAx>
      <c:valAx>
        <c:axId val="415365872"/>
        <c:scaling>
          <c:orientation val="minMax"/>
          <c:max val="3000"/>
        </c:scaling>
        <c:delete val="0"/>
        <c:axPos val="l"/>
        <c:majorGridlines/>
        <c:title>
          <c:tx>
            <c:rich>
              <a:bodyPr/>
              <a:lstStyle/>
              <a:p>
                <a:pPr>
                  <a:defRPr b="1"/>
                </a:pPr>
                <a:r>
                  <a:rPr lang="en-US" b="1"/>
                  <a:t>In millions</a:t>
                </a:r>
              </a:p>
            </c:rich>
          </c:tx>
          <c:layout>
            <c:manualLayout>
              <c:xMode val="edge"/>
              <c:yMode val="edge"/>
              <c:x val="0"/>
              <c:y val="0.29318569553805768"/>
            </c:manualLayout>
          </c:layout>
          <c:overlay val="0"/>
          <c:spPr>
            <a:noFill/>
            <a:ln w="25400">
              <a:noFill/>
            </a:ln>
          </c:spPr>
        </c:title>
        <c:numFmt formatCode="&quot;$&quot;#,##0" sourceLinked="0"/>
        <c:majorTickMark val="out"/>
        <c:minorTickMark val="none"/>
        <c:tickLblPos val="nextTo"/>
        <c:txPr>
          <a:bodyPr rot="0" vert="horz"/>
          <a:lstStyle/>
          <a:p>
            <a:pPr>
              <a:defRPr sz="1200" b="1"/>
            </a:pPr>
            <a:endParaRPr lang="en-US"/>
          </a:p>
        </c:txPr>
        <c:crossAx val="415365480"/>
        <c:crosses val="autoZero"/>
        <c:crossBetween val="between"/>
      </c:valAx>
      <c:catAx>
        <c:axId val="415366264"/>
        <c:scaling>
          <c:orientation val="minMax"/>
        </c:scaling>
        <c:delete val="1"/>
        <c:axPos val="b"/>
        <c:numFmt formatCode="General" sourceLinked="1"/>
        <c:majorTickMark val="out"/>
        <c:minorTickMark val="none"/>
        <c:tickLblPos val="none"/>
        <c:crossAx val="415366656"/>
        <c:crosses val="autoZero"/>
        <c:auto val="1"/>
        <c:lblAlgn val="ctr"/>
        <c:lblOffset val="100"/>
        <c:noMultiLvlLbl val="0"/>
      </c:catAx>
      <c:valAx>
        <c:axId val="415366656"/>
        <c:scaling>
          <c:orientation val="minMax"/>
          <c:max val="0.1"/>
        </c:scaling>
        <c:delete val="0"/>
        <c:axPos val="r"/>
        <c:title>
          <c:tx>
            <c:rich>
              <a:bodyPr rot="-5400000" vert="horz"/>
              <a:lstStyle/>
              <a:p>
                <a:pPr>
                  <a:defRPr b="1"/>
                </a:pPr>
                <a:r>
                  <a:rPr lang="en-US" b="1"/>
                  <a:t>Percent</a:t>
                </a:r>
              </a:p>
            </c:rich>
          </c:tx>
          <c:overlay val="0"/>
        </c:title>
        <c:numFmt formatCode="0%" sourceLinked="0"/>
        <c:majorTickMark val="out"/>
        <c:minorTickMark val="none"/>
        <c:tickLblPos val="nextTo"/>
        <c:crossAx val="415366264"/>
        <c:crosses val="max"/>
        <c:crossBetween val="between"/>
        <c:majorUnit val="1.0000000000000005E-2"/>
      </c:valAx>
      <c:spPr>
        <a:noFill/>
      </c:spPr>
    </c:plotArea>
    <c:legend>
      <c:legendPos val="b"/>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4.7222222222222202E-4"/>
          <c:y val="0.88461358996792072"/>
          <c:w val="0.99119444444444449"/>
          <c:h val="9.223826188393118E-2"/>
        </c:manualLayout>
      </c:layout>
      <c:overlay val="0"/>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79439162437429E-2"/>
          <c:y val="1.4884906600388256E-2"/>
          <c:w val="0.88390301872335131"/>
          <c:h val="0.88984808966958839"/>
        </c:manualLayout>
      </c:layout>
      <c:lineChart>
        <c:grouping val="standard"/>
        <c:varyColors val="0"/>
        <c:ser>
          <c:idx val="0"/>
          <c:order val="0"/>
          <c:tx>
            <c:v>Regular Entitlements</c:v>
          </c:tx>
          <c:spPr>
            <a:ln w="28575">
              <a:solidFill>
                <a:srgbClr val="0D3455"/>
              </a:solidFill>
            </a:ln>
          </c:spPr>
          <c:marker>
            <c:symbol val="none"/>
          </c:marker>
          <c:cat>
            <c:numRef>
              <c:f>'UI Data'!$A$434:$A$578</c:f>
              <c:numCache>
                <c:formatCode>mmm\-yy</c:formatCode>
                <c:ptCount val="145"/>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42752</c:v>
                </c:pt>
                <c:pt idx="121">
                  <c:v>42783</c:v>
                </c:pt>
                <c:pt idx="122">
                  <c:v>42811</c:v>
                </c:pt>
                <c:pt idx="123">
                  <c:v>42842</c:v>
                </c:pt>
                <c:pt idx="124">
                  <c:v>42872</c:v>
                </c:pt>
                <c:pt idx="125">
                  <c:v>42903</c:v>
                </c:pt>
                <c:pt idx="126">
                  <c:v>42933</c:v>
                </c:pt>
                <c:pt idx="127">
                  <c:v>42964</c:v>
                </c:pt>
                <c:pt idx="128">
                  <c:v>42995</c:v>
                </c:pt>
                <c:pt idx="129">
                  <c:v>43009</c:v>
                </c:pt>
                <c:pt idx="130">
                  <c:v>43056</c:v>
                </c:pt>
                <c:pt idx="131">
                  <c:v>43086</c:v>
                </c:pt>
                <c:pt idx="132">
                  <c:v>43117</c:v>
                </c:pt>
                <c:pt idx="133">
                  <c:v>43148</c:v>
                </c:pt>
                <c:pt idx="134">
                  <c:v>43176</c:v>
                </c:pt>
                <c:pt idx="135">
                  <c:v>43207</c:v>
                </c:pt>
                <c:pt idx="136">
                  <c:v>43237</c:v>
                </c:pt>
                <c:pt idx="137">
                  <c:v>43268</c:v>
                </c:pt>
                <c:pt idx="138">
                  <c:v>43298</c:v>
                </c:pt>
                <c:pt idx="139">
                  <c:v>43329</c:v>
                </c:pt>
                <c:pt idx="140">
                  <c:v>43360</c:v>
                </c:pt>
                <c:pt idx="141">
                  <c:v>43390</c:v>
                </c:pt>
                <c:pt idx="142">
                  <c:v>43421</c:v>
                </c:pt>
                <c:pt idx="143">
                  <c:v>43451</c:v>
                </c:pt>
                <c:pt idx="144">
                  <c:v>43484</c:v>
                </c:pt>
              </c:numCache>
            </c:numRef>
          </c:cat>
          <c:val>
            <c:numRef>
              <c:f>'UI Data'!$H$434:$H$578</c:f>
              <c:numCache>
                <c:formatCode>_(* #,##0.0_);_(* \(#,##0.0\);_(* "-"??_);_(@_)</c:formatCode>
                <c:ptCount val="145"/>
                <c:pt idx="0">
                  <c:v>13.8</c:v>
                </c:pt>
                <c:pt idx="1">
                  <c:v>13.7</c:v>
                </c:pt>
                <c:pt idx="2">
                  <c:v>13.6</c:v>
                </c:pt>
                <c:pt idx="3">
                  <c:v>13.5</c:v>
                </c:pt>
                <c:pt idx="4">
                  <c:v>13.5</c:v>
                </c:pt>
                <c:pt idx="5">
                  <c:v>13.5</c:v>
                </c:pt>
                <c:pt idx="6">
                  <c:v>13.4</c:v>
                </c:pt>
                <c:pt idx="7">
                  <c:v>13.4</c:v>
                </c:pt>
                <c:pt idx="8">
                  <c:v>13.4</c:v>
                </c:pt>
                <c:pt idx="9">
                  <c:v>13.3</c:v>
                </c:pt>
                <c:pt idx="10">
                  <c:v>13.3</c:v>
                </c:pt>
                <c:pt idx="11">
                  <c:v>13.1</c:v>
                </c:pt>
                <c:pt idx="12">
                  <c:v>13</c:v>
                </c:pt>
                <c:pt idx="13">
                  <c:v>12.9</c:v>
                </c:pt>
                <c:pt idx="14">
                  <c:v>13</c:v>
                </c:pt>
                <c:pt idx="15">
                  <c:v>13</c:v>
                </c:pt>
                <c:pt idx="16">
                  <c:v>13.1</c:v>
                </c:pt>
                <c:pt idx="17">
                  <c:v>13.2</c:v>
                </c:pt>
                <c:pt idx="18">
                  <c:v>13.3</c:v>
                </c:pt>
                <c:pt idx="19">
                  <c:v>13.4</c:v>
                </c:pt>
                <c:pt idx="20">
                  <c:v>13.5</c:v>
                </c:pt>
                <c:pt idx="21">
                  <c:v>13.4</c:v>
                </c:pt>
                <c:pt idx="22">
                  <c:v>13.3</c:v>
                </c:pt>
                <c:pt idx="23">
                  <c:v>13</c:v>
                </c:pt>
                <c:pt idx="24">
                  <c:v>13</c:v>
                </c:pt>
                <c:pt idx="25">
                  <c:v>13.2</c:v>
                </c:pt>
                <c:pt idx="26">
                  <c:v>13.7</c:v>
                </c:pt>
                <c:pt idx="27">
                  <c:v>14.2</c:v>
                </c:pt>
                <c:pt idx="28">
                  <c:v>14.9</c:v>
                </c:pt>
                <c:pt idx="29">
                  <c:v>15.5</c:v>
                </c:pt>
                <c:pt idx="30">
                  <c:v>16</c:v>
                </c:pt>
                <c:pt idx="31">
                  <c:v>16.600000000000001</c:v>
                </c:pt>
                <c:pt idx="32">
                  <c:v>17.100000000000001</c:v>
                </c:pt>
                <c:pt idx="33">
                  <c:v>17.600000000000001</c:v>
                </c:pt>
                <c:pt idx="34">
                  <c:v>18.2</c:v>
                </c:pt>
                <c:pt idx="35">
                  <c:v>18.899999999999999</c:v>
                </c:pt>
                <c:pt idx="36">
                  <c:v>19.5</c:v>
                </c:pt>
                <c:pt idx="37">
                  <c:v>20.100000000000001</c:v>
                </c:pt>
                <c:pt idx="38">
                  <c:v>20.399999999999999</c:v>
                </c:pt>
                <c:pt idx="39">
                  <c:v>20.6</c:v>
                </c:pt>
                <c:pt idx="40">
                  <c:v>20.7</c:v>
                </c:pt>
                <c:pt idx="41">
                  <c:v>20.5</c:v>
                </c:pt>
                <c:pt idx="42">
                  <c:v>20.399999999999999</c:v>
                </c:pt>
                <c:pt idx="43">
                  <c:v>20.100000000000001</c:v>
                </c:pt>
                <c:pt idx="44">
                  <c:v>19.899999999999999</c:v>
                </c:pt>
                <c:pt idx="45">
                  <c:v>19.7</c:v>
                </c:pt>
                <c:pt idx="46">
                  <c:v>19.600000000000001</c:v>
                </c:pt>
                <c:pt idx="47">
                  <c:v>19.5</c:v>
                </c:pt>
                <c:pt idx="48">
                  <c:v>19.3</c:v>
                </c:pt>
                <c:pt idx="49">
                  <c:v>19</c:v>
                </c:pt>
                <c:pt idx="50">
                  <c:v>18.7</c:v>
                </c:pt>
                <c:pt idx="51">
                  <c:v>18.399999999999999</c:v>
                </c:pt>
                <c:pt idx="52">
                  <c:v>18.100000000000001</c:v>
                </c:pt>
                <c:pt idx="53">
                  <c:v>17.8</c:v>
                </c:pt>
                <c:pt idx="54">
                  <c:v>17.7</c:v>
                </c:pt>
                <c:pt idx="55">
                  <c:v>17.5</c:v>
                </c:pt>
                <c:pt idx="56">
                  <c:v>17.3</c:v>
                </c:pt>
                <c:pt idx="57">
                  <c:v>17</c:v>
                </c:pt>
                <c:pt idx="58">
                  <c:v>16.899999999999999</c:v>
                </c:pt>
                <c:pt idx="59">
                  <c:v>17</c:v>
                </c:pt>
                <c:pt idx="60">
                  <c:v>17.100000000000001</c:v>
                </c:pt>
                <c:pt idx="61">
                  <c:v>17.100000000000001</c:v>
                </c:pt>
                <c:pt idx="62">
                  <c:v>17.100000000000001</c:v>
                </c:pt>
                <c:pt idx="63">
                  <c:v>17.2</c:v>
                </c:pt>
                <c:pt idx="64">
                  <c:v>17.100000000000001</c:v>
                </c:pt>
                <c:pt idx="65">
                  <c:v>17.100000000000001</c:v>
                </c:pt>
                <c:pt idx="66">
                  <c:v>17.100000000000001</c:v>
                </c:pt>
                <c:pt idx="67">
                  <c:v>17.100000000000001</c:v>
                </c:pt>
                <c:pt idx="68">
                  <c:v>17.100000000000001</c:v>
                </c:pt>
                <c:pt idx="69">
                  <c:v>17.100000000000001</c:v>
                </c:pt>
                <c:pt idx="70">
                  <c:v>17.100000000000001</c:v>
                </c:pt>
                <c:pt idx="71">
                  <c:v>17</c:v>
                </c:pt>
                <c:pt idx="72">
                  <c:v>17</c:v>
                </c:pt>
                <c:pt idx="73">
                  <c:v>16.899999999999999</c:v>
                </c:pt>
                <c:pt idx="74">
                  <c:v>16.8</c:v>
                </c:pt>
                <c:pt idx="75">
                  <c:v>16.5</c:v>
                </c:pt>
                <c:pt idx="76">
                  <c:v>16.399999999999999</c:v>
                </c:pt>
                <c:pt idx="77">
                  <c:v>16.399999999999999</c:v>
                </c:pt>
                <c:pt idx="78">
                  <c:v>16.3</c:v>
                </c:pt>
                <c:pt idx="79">
                  <c:v>16.2</c:v>
                </c:pt>
                <c:pt idx="80">
                  <c:v>16.2</c:v>
                </c:pt>
                <c:pt idx="81">
                  <c:v>16.2</c:v>
                </c:pt>
                <c:pt idx="82">
                  <c:v>16.2</c:v>
                </c:pt>
                <c:pt idx="83">
                  <c:v>16.2</c:v>
                </c:pt>
                <c:pt idx="84">
                  <c:v>16.100000000000001</c:v>
                </c:pt>
                <c:pt idx="85">
                  <c:v>15.9</c:v>
                </c:pt>
                <c:pt idx="86">
                  <c:v>16</c:v>
                </c:pt>
                <c:pt idx="87">
                  <c:v>16</c:v>
                </c:pt>
                <c:pt idx="88">
                  <c:v>15.9</c:v>
                </c:pt>
                <c:pt idx="89">
                  <c:v>15.9</c:v>
                </c:pt>
                <c:pt idx="90">
                  <c:v>15.8</c:v>
                </c:pt>
                <c:pt idx="91">
                  <c:v>15.8</c:v>
                </c:pt>
                <c:pt idx="92">
                  <c:v>15.7</c:v>
                </c:pt>
                <c:pt idx="93">
                  <c:v>15.7</c:v>
                </c:pt>
                <c:pt idx="94">
                  <c:v>15.6</c:v>
                </c:pt>
                <c:pt idx="95">
                  <c:v>15.6</c:v>
                </c:pt>
                <c:pt idx="96">
                  <c:v>15.7</c:v>
                </c:pt>
                <c:pt idx="97">
                  <c:v>15.7</c:v>
                </c:pt>
                <c:pt idx="98">
                  <c:v>15.5</c:v>
                </c:pt>
                <c:pt idx="99">
                  <c:v>15.4</c:v>
                </c:pt>
                <c:pt idx="100">
                  <c:v>15.4</c:v>
                </c:pt>
                <c:pt idx="101">
                  <c:v>15.2</c:v>
                </c:pt>
                <c:pt idx="102">
                  <c:v>15.2</c:v>
                </c:pt>
                <c:pt idx="103">
                  <c:v>15.1</c:v>
                </c:pt>
                <c:pt idx="104">
                  <c:v>15</c:v>
                </c:pt>
                <c:pt idx="105">
                  <c:v>15</c:v>
                </c:pt>
                <c:pt idx="106">
                  <c:v>14.9</c:v>
                </c:pt>
                <c:pt idx="107">
                  <c:v>14.9</c:v>
                </c:pt>
                <c:pt idx="108">
                  <c:v>14.9</c:v>
                </c:pt>
                <c:pt idx="109">
                  <c:v>15</c:v>
                </c:pt>
                <c:pt idx="110">
                  <c:v>14.8</c:v>
                </c:pt>
                <c:pt idx="111">
                  <c:v>14.8</c:v>
                </c:pt>
                <c:pt idx="112">
                  <c:v>14.8</c:v>
                </c:pt>
                <c:pt idx="113">
                  <c:v>14.8</c:v>
                </c:pt>
                <c:pt idx="114">
                  <c:v>14.9</c:v>
                </c:pt>
                <c:pt idx="115">
                  <c:v>14.8</c:v>
                </c:pt>
                <c:pt idx="116">
                  <c:v>14.8</c:v>
                </c:pt>
                <c:pt idx="117">
                  <c:v>14.9</c:v>
                </c:pt>
                <c:pt idx="118">
                  <c:v>14.9</c:v>
                </c:pt>
                <c:pt idx="119">
                  <c:v>14.8</c:v>
                </c:pt>
                <c:pt idx="120">
                  <c:v>15.1</c:v>
                </c:pt>
                <c:pt idx="121">
                  <c:v>14.9</c:v>
                </c:pt>
                <c:pt idx="122">
                  <c:v>14.8</c:v>
                </c:pt>
                <c:pt idx="123">
                  <c:v>14.9</c:v>
                </c:pt>
                <c:pt idx="124">
                  <c:v>14.8</c:v>
                </c:pt>
                <c:pt idx="125">
                  <c:v>14.7</c:v>
                </c:pt>
                <c:pt idx="126">
                  <c:v>14.7</c:v>
                </c:pt>
                <c:pt idx="127">
                  <c:v>14.7</c:v>
                </c:pt>
                <c:pt idx="128">
                  <c:v>14.7</c:v>
                </c:pt>
                <c:pt idx="129">
                  <c:v>14.8</c:v>
                </c:pt>
                <c:pt idx="130">
                  <c:v>14.8</c:v>
                </c:pt>
                <c:pt idx="131">
                  <c:v>14.9</c:v>
                </c:pt>
                <c:pt idx="132">
                  <c:v>14.7</c:v>
                </c:pt>
                <c:pt idx="133">
                  <c:v>14.7</c:v>
                </c:pt>
                <c:pt idx="134">
                  <c:v>14.7</c:v>
                </c:pt>
                <c:pt idx="135">
                  <c:v>14.8</c:v>
                </c:pt>
                <c:pt idx="136">
                  <c:v>14.7</c:v>
                </c:pt>
                <c:pt idx="137">
                  <c:v>14.8</c:v>
                </c:pt>
                <c:pt idx="138">
                  <c:v>15</c:v>
                </c:pt>
                <c:pt idx="139">
                  <c:v>15.1</c:v>
                </c:pt>
                <c:pt idx="140">
                  <c:v>15.3</c:v>
                </c:pt>
                <c:pt idx="141">
                  <c:v>15.3</c:v>
                </c:pt>
                <c:pt idx="142">
                  <c:v>15.4</c:v>
                </c:pt>
                <c:pt idx="143">
                  <c:v>15.6</c:v>
                </c:pt>
                <c:pt idx="144">
                  <c:v>15.8</c:v>
                </c:pt>
              </c:numCache>
            </c:numRef>
          </c:val>
          <c:smooth val="0"/>
          <c:extLst>
            <c:ext xmlns:c16="http://schemas.microsoft.com/office/drawing/2014/chart" uri="{C3380CC4-5D6E-409C-BE32-E72D297353CC}">
              <c16:uniqueId val="{00000002-9BC0-4DC6-B100-A83268A4B910}"/>
            </c:ext>
          </c:extLst>
        </c:ser>
        <c:ser>
          <c:idx val="1"/>
          <c:order val="1"/>
          <c:tx>
            <c:v>All Entitlements</c:v>
          </c:tx>
          <c:spPr>
            <a:ln w="25400">
              <a:solidFill>
                <a:srgbClr val="CC6600"/>
              </a:solidFill>
            </a:ln>
          </c:spPr>
          <c:marker>
            <c:symbol val="none"/>
          </c:marker>
          <c:dLbls>
            <c:dLbl>
              <c:idx val="47"/>
              <c:layout>
                <c:manualLayout>
                  <c:x val="8.051146507467917E-3"/>
                  <c:y val="-2.102937551240992E-2"/>
                </c:manualLayout>
              </c:layout>
              <c:spPr>
                <a:noFill/>
                <a:ln>
                  <a:noFill/>
                </a:ln>
                <a:effectLst/>
              </c:spPr>
              <c:txPr>
                <a:bodyPr wrap="square" lIns="38100" tIns="19050" rIns="38100" bIns="19050" anchor="ctr">
                  <a:no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manualLayout>
                      <c:w val="4.5371812549945059E-2"/>
                      <c:h val="5.0483748080500289E-2"/>
                    </c:manualLayout>
                  </c15:layout>
                </c:ext>
                <c:ext xmlns:c16="http://schemas.microsoft.com/office/drawing/2014/chart" uri="{C3380CC4-5D6E-409C-BE32-E72D297353CC}">
                  <c16:uniqueId val="{00000004-9BC0-4DC6-B100-A83268A4B910}"/>
                </c:ext>
              </c:extLst>
            </c:dLbl>
            <c:dLbl>
              <c:idx val="14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C0-4DC6-B100-A83268A4B910}"/>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'UI Data'!$A$434:$A$578</c:f>
              <c:numCache>
                <c:formatCode>mmm\-yy</c:formatCode>
                <c:ptCount val="145"/>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42752</c:v>
                </c:pt>
                <c:pt idx="121">
                  <c:v>42783</c:v>
                </c:pt>
                <c:pt idx="122">
                  <c:v>42811</c:v>
                </c:pt>
                <c:pt idx="123">
                  <c:v>42842</c:v>
                </c:pt>
                <c:pt idx="124">
                  <c:v>42872</c:v>
                </c:pt>
                <c:pt idx="125">
                  <c:v>42903</c:v>
                </c:pt>
                <c:pt idx="126">
                  <c:v>42933</c:v>
                </c:pt>
                <c:pt idx="127">
                  <c:v>42964</c:v>
                </c:pt>
                <c:pt idx="128">
                  <c:v>42995</c:v>
                </c:pt>
                <c:pt idx="129">
                  <c:v>43009</c:v>
                </c:pt>
                <c:pt idx="130">
                  <c:v>43056</c:v>
                </c:pt>
                <c:pt idx="131">
                  <c:v>43086</c:v>
                </c:pt>
                <c:pt idx="132">
                  <c:v>43117</c:v>
                </c:pt>
                <c:pt idx="133">
                  <c:v>43148</c:v>
                </c:pt>
                <c:pt idx="134">
                  <c:v>43176</c:v>
                </c:pt>
                <c:pt idx="135">
                  <c:v>43207</c:v>
                </c:pt>
                <c:pt idx="136">
                  <c:v>43237</c:v>
                </c:pt>
                <c:pt idx="137">
                  <c:v>43268</c:v>
                </c:pt>
                <c:pt idx="138">
                  <c:v>43298</c:v>
                </c:pt>
                <c:pt idx="139">
                  <c:v>43329</c:v>
                </c:pt>
                <c:pt idx="140">
                  <c:v>43360</c:v>
                </c:pt>
                <c:pt idx="141">
                  <c:v>43390</c:v>
                </c:pt>
                <c:pt idx="142">
                  <c:v>43421</c:v>
                </c:pt>
                <c:pt idx="143">
                  <c:v>43451</c:v>
                </c:pt>
                <c:pt idx="144">
                  <c:v>43484</c:v>
                </c:pt>
              </c:numCache>
            </c:numRef>
          </c:cat>
          <c:val>
            <c:numRef>
              <c:f>'UI Data'!$M$434:$M$578</c:f>
              <c:numCache>
                <c:formatCode>_(* #,##0.0_);_(* \(#,##0.0\);_(* "-"??_);_(@_)</c:formatCode>
                <c:ptCount val="145"/>
                <c:pt idx="0">
                  <c:v>13.8</c:v>
                </c:pt>
                <c:pt idx="1">
                  <c:v>13.7</c:v>
                </c:pt>
                <c:pt idx="2">
                  <c:v>13.6</c:v>
                </c:pt>
                <c:pt idx="3">
                  <c:v>13.5</c:v>
                </c:pt>
                <c:pt idx="4">
                  <c:v>13.5</c:v>
                </c:pt>
                <c:pt idx="5">
                  <c:v>13.5</c:v>
                </c:pt>
                <c:pt idx="6">
                  <c:v>13.4</c:v>
                </c:pt>
                <c:pt idx="7">
                  <c:v>13.4</c:v>
                </c:pt>
                <c:pt idx="8">
                  <c:v>13.4</c:v>
                </c:pt>
                <c:pt idx="9">
                  <c:v>13.3</c:v>
                </c:pt>
                <c:pt idx="10">
                  <c:v>13.3</c:v>
                </c:pt>
                <c:pt idx="11">
                  <c:v>13.1</c:v>
                </c:pt>
                <c:pt idx="12">
                  <c:v>13</c:v>
                </c:pt>
                <c:pt idx="13">
                  <c:v>12.9</c:v>
                </c:pt>
                <c:pt idx="14">
                  <c:v>13</c:v>
                </c:pt>
                <c:pt idx="15">
                  <c:v>13</c:v>
                </c:pt>
                <c:pt idx="16">
                  <c:v>13.1</c:v>
                </c:pt>
                <c:pt idx="17">
                  <c:v>13.2</c:v>
                </c:pt>
                <c:pt idx="18">
                  <c:v>13.3</c:v>
                </c:pt>
                <c:pt idx="19">
                  <c:v>13.8</c:v>
                </c:pt>
                <c:pt idx="20">
                  <c:v>14.3</c:v>
                </c:pt>
                <c:pt idx="21">
                  <c:v>14.5</c:v>
                </c:pt>
                <c:pt idx="22">
                  <c:v>14.5</c:v>
                </c:pt>
                <c:pt idx="23">
                  <c:v>14.6</c:v>
                </c:pt>
                <c:pt idx="24">
                  <c:v>14.9</c:v>
                </c:pt>
                <c:pt idx="25">
                  <c:v>15.4</c:v>
                </c:pt>
                <c:pt idx="26">
                  <c:v>16.399999999999999</c:v>
                </c:pt>
                <c:pt idx="27">
                  <c:v>17.2</c:v>
                </c:pt>
                <c:pt idx="28">
                  <c:v>18.399999999999999</c:v>
                </c:pt>
                <c:pt idx="29">
                  <c:v>19.7</c:v>
                </c:pt>
                <c:pt idx="30">
                  <c:v>20.8</c:v>
                </c:pt>
                <c:pt idx="31">
                  <c:v>22</c:v>
                </c:pt>
                <c:pt idx="32">
                  <c:v>23.1</c:v>
                </c:pt>
                <c:pt idx="33">
                  <c:v>24.3</c:v>
                </c:pt>
                <c:pt idx="34">
                  <c:v>26</c:v>
                </c:pt>
                <c:pt idx="35">
                  <c:v>27.9</c:v>
                </c:pt>
                <c:pt idx="36">
                  <c:v>29.8</c:v>
                </c:pt>
                <c:pt idx="37">
                  <c:v>31.9</c:v>
                </c:pt>
                <c:pt idx="38">
                  <c:v>33.5</c:v>
                </c:pt>
                <c:pt idx="39">
                  <c:v>35.1</c:v>
                </c:pt>
                <c:pt idx="40">
                  <c:v>36.700000000000003</c:v>
                </c:pt>
                <c:pt idx="41">
                  <c:v>37.700000000000003</c:v>
                </c:pt>
                <c:pt idx="42">
                  <c:v>38.700000000000003</c:v>
                </c:pt>
                <c:pt idx="43">
                  <c:v>39.5</c:v>
                </c:pt>
                <c:pt idx="44">
                  <c:v>40</c:v>
                </c:pt>
                <c:pt idx="45">
                  <c:v>40.9</c:v>
                </c:pt>
                <c:pt idx="46">
                  <c:v>41.5</c:v>
                </c:pt>
                <c:pt idx="47">
                  <c:v>42</c:v>
                </c:pt>
                <c:pt idx="48">
                  <c:v>42</c:v>
                </c:pt>
                <c:pt idx="49">
                  <c:v>41.8</c:v>
                </c:pt>
                <c:pt idx="50">
                  <c:v>41.9</c:v>
                </c:pt>
                <c:pt idx="51">
                  <c:v>41.6</c:v>
                </c:pt>
                <c:pt idx="52">
                  <c:v>40.9</c:v>
                </c:pt>
                <c:pt idx="53">
                  <c:v>40.299999999999997</c:v>
                </c:pt>
                <c:pt idx="54">
                  <c:v>39.700000000000003</c:v>
                </c:pt>
                <c:pt idx="55">
                  <c:v>38.799999999999997</c:v>
                </c:pt>
                <c:pt idx="56">
                  <c:v>38.1</c:v>
                </c:pt>
                <c:pt idx="57">
                  <c:v>36.9</c:v>
                </c:pt>
                <c:pt idx="58">
                  <c:v>36.299999999999997</c:v>
                </c:pt>
                <c:pt idx="59">
                  <c:v>36.1</c:v>
                </c:pt>
                <c:pt idx="60">
                  <c:v>35.6</c:v>
                </c:pt>
                <c:pt idx="61">
                  <c:v>35.200000000000003</c:v>
                </c:pt>
                <c:pt idx="62">
                  <c:v>34.9</c:v>
                </c:pt>
                <c:pt idx="63">
                  <c:v>34.6</c:v>
                </c:pt>
                <c:pt idx="64">
                  <c:v>33.799999999999997</c:v>
                </c:pt>
                <c:pt idx="65">
                  <c:v>33.299999999999997</c:v>
                </c:pt>
                <c:pt idx="66">
                  <c:v>32.799999999999997</c:v>
                </c:pt>
                <c:pt idx="67">
                  <c:v>32.299999999999997</c:v>
                </c:pt>
                <c:pt idx="68">
                  <c:v>31.9</c:v>
                </c:pt>
                <c:pt idx="69">
                  <c:v>31.4</c:v>
                </c:pt>
                <c:pt idx="70">
                  <c:v>30.9</c:v>
                </c:pt>
                <c:pt idx="71">
                  <c:v>30.1</c:v>
                </c:pt>
                <c:pt idx="72">
                  <c:v>29.7</c:v>
                </c:pt>
                <c:pt idx="73">
                  <c:v>29.1</c:v>
                </c:pt>
                <c:pt idx="74">
                  <c:v>28.4</c:v>
                </c:pt>
                <c:pt idx="75">
                  <c:v>27.3</c:v>
                </c:pt>
                <c:pt idx="76">
                  <c:v>26.9</c:v>
                </c:pt>
                <c:pt idx="77">
                  <c:v>26.6</c:v>
                </c:pt>
                <c:pt idx="78">
                  <c:v>25.9</c:v>
                </c:pt>
                <c:pt idx="79">
                  <c:v>25.6</c:v>
                </c:pt>
                <c:pt idx="80">
                  <c:v>25.2</c:v>
                </c:pt>
                <c:pt idx="81">
                  <c:v>24.7</c:v>
                </c:pt>
                <c:pt idx="82">
                  <c:v>24.5</c:v>
                </c:pt>
                <c:pt idx="83">
                  <c:v>24.2</c:v>
                </c:pt>
                <c:pt idx="84">
                  <c:v>23.3</c:v>
                </c:pt>
                <c:pt idx="85">
                  <c:v>22.4</c:v>
                </c:pt>
                <c:pt idx="86">
                  <c:v>21.6</c:v>
                </c:pt>
                <c:pt idx="87">
                  <c:v>20.9</c:v>
                </c:pt>
                <c:pt idx="88">
                  <c:v>20.2</c:v>
                </c:pt>
                <c:pt idx="89">
                  <c:v>19.399999999999999</c:v>
                </c:pt>
                <c:pt idx="90">
                  <c:v>18.7</c:v>
                </c:pt>
                <c:pt idx="91">
                  <c:v>18.100000000000001</c:v>
                </c:pt>
                <c:pt idx="92">
                  <c:v>17.3</c:v>
                </c:pt>
                <c:pt idx="93">
                  <c:v>16.899999999999999</c:v>
                </c:pt>
                <c:pt idx="94">
                  <c:v>16.3</c:v>
                </c:pt>
                <c:pt idx="95">
                  <c:v>15.6</c:v>
                </c:pt>
                <c:pt idx="96">
                  <c:v>15.7</c:v>
                </c:pt>
                <c:pt idx="97">
                  <c:v>15.7</c:v>
                </c:pt>
                <c:pt idx="98">
                  <c:v>15.5</c:v>
                </c:pt>
                <c:pt idx="99">
                  <c:v>15.4</c:v>
                </c:pt>
                <c:pt idx="100">
                  <c:v>15.4</c:v>
                </c:pt>
                <c:pt idx="101">
                  <c:v>15.2</c:v>
                </c:pt>
                <c:pt idx="102">
                  <c:v>15.2</c:v>
                </c:pt>
                <c:pt idx="103">
                  <c:v>15.1</c:v>
                </c:pt>
                <c:pt idx="104">
                  <c:v>15</c:v>
                </c:pt>
                <c:pt idx="105">
                  <c:v>15</c:v>
                </c:pt>
                <c:pt idx="106">
                  <c:v>14.9</c:v>
                </c:pt>
                <c:pt idx="107">
                  <c:v>14.9</c:v>
                </c:pt>
                <c:pt idx="108">
                  <c:v>14.9</c:v>
                </c:pt>
                <c:pt idx="109">
                  <c:v>15</c:v>
                </c:pt>
                <c:pt idx="110">
                  <c:v>14.8</c:v>
                </c:pt>
                <c:pt idx="111">
                  <c:v>14.8</c:v>
                </c:pt>
                <c:pt idx="112">
                  <c:v>14.8</c:v>
                </c:pt>
                <c:pt idx="113">
                  <c:v>14.8</c:v>
                </c:pt>
                <c:pt idx="114">
                  <c:v>14.9</c:v>
                </c:pt>
                <c:pt idx="115">
                  <c:v>14.8</c:v>
                </c:pt>
                <c:pt idx="116">
                  <c:v>14.8</c:v>
                </c:pt>
                <c:pt idx="117">
                  <c:v>14.9</c:v>
                </c:pt>
                <c:pt idx="118">
                  <c:v>14.9</c:v>
                </c:pt>
                <c:pt idx="119">
                  <c:v>14.8</c:v>
                </c:pt>
                <c:pt idx="120">
                  <c:v>15.1</c:v>
                </c:pt>
                <c:pt idx="121">
                  <c:v>14.9</c:v>
                </c:pt>
                <c:pt idx="122">
                  <c:v>14.8</c:v>
                </c:pt>
                <c:pt idx="123">
                  <c:v>14.9</c:v>
                </c:pt>
                <c:pt idx="124">
                  <c:v>14.8</c:v>
                </c:pt>
                <c:pt idx="125">
                  <c:v>14.7</c:v>
                </c:pt>
                <c:pt idx="126">
                  <c:v>14.7</c:v>
                </c:pt>
                <c:pt idx="127">
                  <c:v>14.7</c:v>
                </c:pt>
                <c:pt idx="128">
                  <c:v>14.7</c:v>
                </c:pt>
                <c:pt idx="129">
                  <c:v>14.8</c:v>
                </c:pt>
                <c:pt idx="130">
                  <c:v>14.8</c:v>
                </c:pt>
                <c:pt idx="131">
                  <c:v>14.9</c:v>
                </c:pt>
                <c:pt idx="132">
                  <c:v>14.7</c:v>
                </c:pt>
                <c:pt idx="133">
                  <c:v>14.7</c:v>
                </c:pt>
                <c:pt idx="134">
                  <c:v>14.7</c:v>
                </c:pt>
                <c:pt idx="135">
                  <c:v>14.8</c:v>
                </c:pt>
                <c:pt idx="136">
                  <c:v>14.7</c:v>
                </c:pt>
                <c:pt idx="137">
                  <c:v>14.8</c:v>
                </c:pt>
                <c:pt idx="138">
                  <c:v>15</c:v>
                </c:pt>
                <c:pt idx="139">
                  <c:v>15.1</c:v>
                </c:pt>
                <c:pt idx="140">
                  <c:v>15.3</c:v>
                </c:pt>
                <c:pt idx="141">
                  <c:v>15.3</c:v>
                </c:pt>
                <c:pt idx="142">
                  <c:v>15.4</c:v>
                </c:pt>
                <c:pt idx="143">
                  <c:v>15.6</c:v>
                </c:pt>
                <c:pt idx="144">
                  <c:v>15.8</c:v>
                </c:pt>
              </c:numCache>
            </c:numRef>
          </c:val>
          <c:smooth val="0"/>
          <c:extLst>
            <c:ext xmlns:c16="http://schemas.microsoft.com/office/drawing/2014/chart" uri="{C3380CC4-5D6E-409C-BE32-E72D297353CC}">
              <c16:uniqueId val="{00000003-9BC0-4DC6-B100-A83268A4B910}"/>
            </c:ext>
          </c:extLst>
        </c:ser>
        <c:dLbls>
          <c:showLegendKey val="0"/>
          <c:showVal val="0"/>
          <c:showCatName val="0"/>
          <c:showSerName val="0"/>
          <c:showPercent val="0"/>
          <c:showBubbleSize val="0"/>
        </c:dLbls>
        <c:smooth val="0"/>
        <c:axId val="695772760"/>
        <c:axId val="695778248"/>
      </c:lineChart>
      <c:dateAx>
        <c:axId val="695772760"/>
        <c:scaling>
          <c:orientation val="minMax"/>
        </c:scaling>
        <c:delete val="0"/>
        <c:axPos val="b"/>
        <c:numFmt formatCode="mmm\-yy" sourceLinked="0"/>
        <c:majorTickMark val="out"/>
        <c:minorTickMark val="none"/>
        <c:tickLblPos val="nextTo"/>
        <c:txPr>
          <a:bodyPr rot="2460000" vert="horz"/>
          <a:lstStyle/>
          <a:p>
            <a:pPr>
              <a:defRPr sz="1000" b="1" i="0" u="none" strike="noStrike" baseline="0">
                <a:solidFill>
                  <a:srgbClr val="000000"/>
                </a:solidFill>
                <a:latin typeface="Arial Narrow" panose="020B0606020202030204" pitchFamily="34" charset="0"/>
                <a:ea typeface="Calibri"/>
                <a:cs typeface="Calibri"/>
              </a:defRPr>
            </a:pPr>
            <a:endParaRPr lang="en-US"/>
          </a:p>
        </c:txPr>
        <c:crossAx val="695778248"/>
        <c:crosses val="autoZero"/>
        <c:auto val="1"/>
        <c:lblOffset val="100"/>
        <c:baseTimeUnit val="months"/>
        <c:majorUnit val="4"/>
        <c:majorTimeUnit val="months"/>
      </c:dateAx>
      <c:valAx>
        <c:axId val="695778248"/>
        <c:scaling>
          <c:orientation val="minMax"/>
        </c:scaling>
        <c:delete val="0"/>
        <c:axPos val="l"/>
        <c:majorGridlines/>
        <c:title>
          <c:tx>
            <c:rich>
              <a:bodyPr/>
              <a:lstStyle/>
              <a:p>
                <a:pPr>
                  <a:defRPr sz="1400" b="1" i="0" u="none" strike="noStrike" baseline="0">
                    <a:solidFill>
                      <a:srgbClr val="000000"/>
                    </a:solidFill>
                    <a:latin typeface="Calibri"/>
                    <a:ea typeface="Calibri"/>
                    <a:cs typeface="Calibri"/>
                  </a:defRPr>
                </a:pPr>
                <a:r>
                  <a:rPr lang="en-US"/>
                  <a:t>Weeks</a:t>
                </a:r>
              </a:p>
            </c:rich>
          </c:tx>
          <c:overlay val="0"/>
        </c:title>
        <c:numFmt formatCode="#,##0.0" sourceLinked="0"/>
        <c:majorTickMark val="out"/>
        <c:minorTickMark val="none"/>
        <c:tickLblPos val="nextTo"/>
        <c:txPr>
          <a:bodyPr rot="0" vert="horz"/>
          <a:lstStyle/>
          <a:p>
            <a:pPr>
              <a:defRPr sz="1200" b="1" i="0" u="none" strike="noStrike" baseline="0">
                <a:solidFill>
                  <a:srgbClr val="000000"/>
                </a:solidFill>
                <a:latin typeface="Arial Narrow" panose="020B0606020202030204" pitchFamily="34" charset="0"/>
                <a:ea typeface="Calibri"/>
                <a:cs typeface="Calibri"/>
              </a:defRPr>
            </a:pPr>
            <a:endParaRPr lang="en-US"/>
          </a:p>
        </c:txPr>
        <c:crossAx val="695772760"/>
        <c:crosses val="autoZero"/>
        <c:crossBetween val="between"/>
      </c:valAx>
    </c:plotArea>
    <c:legend>
      <c:legendPos val="t"/>
      <c:layout>
        <c:manualLayout>
          <c:xMode val="edge"/>
          <c:yMode val="edge"/>
          <c:x val="0.54162742429127142"/>
          <c:y val="0.23834713407543837"/>
          <c:w val="0.37922675106097053"/>
          <c:h val="5.3123806654358056E-2"/>
        </c:manualLayout>
      </c:layout>
      <c:overlay val="0"/>
      <c:txPr>
        <a:bodyPr/>
        <a:lstStyle/>
        <a:p>
          <a:pPr>
            <a:defRPr sz="1090" b="1" i="0" u="none" strike="noStrike" baseline="0">
              <a:solidFill>
                <a:srgbClr val="000000"/>
              </a:solidFill>
              <a:latin typeface="Arial Narrow" panose="020B0606020202030204" pitchFamily="34" charset="0"/>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0.32536</cdr:x>
      <cdr:y>0.06254</cdr:y>
    </cdr:to>
    <cdr:sp macro="" textlink="">
      <cdr:nvSpPr>
        <cdr:cNvPr id="12" name="Text Placeholder 3"/>
        <cdr:cNvSpPr>
          <a:spLocks xmlns:a="http://schemas.openxmlformats.org/drawingml/2006/main" noGrp="1"/>
        </cdr:cNvSpPr>
      </cdr:nvSpPr>
      <cdr:spPr>
        <a:xfrm xmlns:a="http://schemas.openxmlformats.org/drawingml/2006/main">
          <a:off x="0" y="0"/>
          <a:ext cx="2246312" cy="304800"/>
        </a:xfrm>
        <a:prstGeom xmlns:a="http://schemas.openxmlformats.org/drawingml/2006/main" prst="rect">
          <a:avLst/>
        </a:prstGeom>
      </cdr:spPr>
      <cdr:txBody>
        <a:bodyPr xmlns:a="http://schemas.openxmlformats.org/drawingml/2006/main" vert="horz"/>
        <a:lstStyle xmlns:a="http://schemas.openxmlformats.org/drawingml/2006/main">
          <a:lvl1pPr marL="0" indent="0" algn="l" rtl="0" eaLnBrk="0" fontAlgn="base" hangingPunct="0">
            <a:spcBef>
              <a:spcPct val="20000"/>
            </a:spcBef>
            <a:spcAft>
              <a:spcPct val="0"/>
            </a:spcAft>
            <a:buNone/>
            <a:defRPr sz="1400">
              <a:solidFill>
                <a:srgbClr val="003366"/>
              </a:solidFill>
              <a:latin typeface="Arial"/>
              <a:ea typeface="ＭＳ Ｐゴシック" charset="-128"/>
              <a:cs typeface="ＭＳ Ｐゴシック" charset="-128"/>
            </a:defRPr>
          </a:lvl1pPr>
          <a:lvl2pPr marL="457200" indent="0" algn="l" rtl="0" eaLnBrk="0" fontAlgn="base" hangingPunct="0">
            <a:spcBef>
              <a:spcPct val="20000"/>
            </a:spcBef>
            <a:spcAft>
              <a:spcPct val="0"/>
            </a:spcAft>
            <a:buNone/>
            <a:defRPr sz="1200">
              <a:solidFill>
                <a:srgbClr val="003366"/>
              </a:solidFill>
              <a:latin typeface="Arial"/>
              <a:ea typeface="ＭＳ Ｐゴシック" charset="-128"/>
            </a:defRPr>
          </a:lvl2pPr>
          <a:lvl3pPr marL="914400" indent="0" algn="l" rtl="0" eaLnBrk="0" fontAlgn="base" hangingPunct="0">
            <a:spcBef>
              <a:spcPct val="20000"/>
            </a:spcBef>
            <a:spcAft>
              <a:spcPct val="0"/>
            </a:spcAft>
            <a:buNone/>
            <a:defRPr sz="1000">
              <a:solidFill>
                <a:srgbClr val="003366"/>
              </a:solidFill>
              <a:latin typeface="Arial"/>
              <a:ea typeface="ＭＳ Ｐゴシック" charset="-128"/>
            </a:defRPr>
          </a:lvl3pPr>
          <a:lvl4pPr marL="1371600" indent="0" algn="l" rtl="0" eaLnBrk="0" fontAlgn="base" hangingPunct="0">
            <a:spcBef>
              <a:spcPct val="20000"/>
            </a:spcBef>
            <a:spcAft>
              <a:spcPct val="0"/>
            </a:spcAft>
            <a:buNone/>
            <a:defRPr sz="900">
              <a:solidFill>
                <a:srgbClr val="003366"/>
              </a:solidFill>
              <a:latin typeface="Arial"/>
              <a:ea typeface="ＭＳ Ｐゴシック" charset="-128"/>
            </a:defRPr>
          </a:lvl4pPr>
          <a:lvl5pPr marL="1828800" indent="0" algn="l" rtl="0" eaLnBrk="0" fontAlgn="base" hangingPunct="0">
            <a:spcBef>
              <a:spcPct val="20000"/>
            </a:spcBef>
            <a:spcAft>
              <a:spcPct val="0"/>
            </a:spcAft>
            <a:buNone/>
            <a:defRPr sz="900">
              <a:solidFill>
                <a:srgbClr val="003366"/>
              </a:solidFill>
              <a:latin typeface="Arial"/>
              <a:ea typeface="ＭＳ Ｐゴシック" charset="-128"/>
            </a:defRPr>
          </a:lvl5pPr>
          <a:lvl6pPr marL="2286000" indent="0" algn="l" rtl="0" fontAlgn="base">
            <a:spcBef>
              <a:spcPct val="20000"/>
            </a:spcBef>
            <a:spcAft>
              <a:spcPct val="0"/>
            </a:spcAft>
            <a:buNone/>
            <a:defRPr sz="900">
              <a:solidFill>
                <a:srgbClr val="003366"/>
              </a:solidFill>
              <a:latin typeface="Arial"/>
              <a:ea typeface="ＭＳ Ｐゴシック" charset="-128"/>
            </a:defRPr>
          </a:lvl6pPr>
          <a:lvl7pPr marL="2743200" indent="0" algn="l" rtl="0" fontAlgn="base">
            <a:spcBef>
              <a:spcPct val="20000"/>
            </a:spcBef>
            <a:spcAft>
              <a:spcPct val="0"/>
            </a:spcAft>
            <a:buNone/>
            <a:defRPr sz="900">
              <a:solidFill>
                <a:srgbClr val="003366"/>
              </a:solidFill>
              <a:latin typeface="Arial"/>
              <a:ea typeface="ＭＳ Ｐゴシック" charset="-128"/>
            </a:defRPr>
          </a:lvl7pPr>
          <a:lvl8pPr marL="3200400" indent="0" algn="l" rtl="0" fontAlgn="base">
            <a:spcBef>
              <a:spcPct val="20000"/>
            </a:spcBef>
            <a:spcAft>
              <a:spcPct val="0"/>
            </a:spcAft>
            <a:buNone/>
            <a:defRPr sz="900">
              <a:solidFill>
                <a:srgbClr val="003366"/>
              </a:solidFill>
              <a:latin typeface="Arial"/>
              <a:ea typeface="ＭＳ Ｐゴシック" charset="-128"/>
            </a:defRPr>
          </a:lvl8pPr>
          <a:lvl9pPr marL="3657600" indent="0" algn="l" rtl="0" fontAlgn="base">
            <a:spcBef>
              <a:spcPct val="20000"/>
            </a:spcBef>
            <a:spcAft>
              <a:spcPct val="0"/>
            </a:spcAft>
            <a:buNone/>
            <a:defRPr sz="900">
              <a:solidFill>
                <a:srgbClr val="003366"/>
              </a:solidFill>
              <a:latin typeface="Arial"/>
              <a:ea typeface="ＭＳ Ｐゴシック" charset="-128"/>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0.882</cdr:x>
      <cdr:y>0</cdr:y>
    </cdr:from>
    <cdr:to>
      <cdr:x>0.882</cdr:x>
      <cdr:y>0</cdr:y>
    </cdr:to>
    <cdr:sp macro="" textlink="">
      <cdr:nvSpPr>
        <cdr:cNvPr id="3" name="TextBox 1"/>
        <cdr:cNvSpPr txBox="1"/>
      </cdr:nvSpPr>
      <cdr:spPr>
        <a:xfrm xmlns:a="http://schemas.openxmlformats.org/drawingml/2006/main">
          <a:off x="4638675" y="0"/>
          <a:ext cx="809625" cy="293108"/>
        </a:xfrm>
        <a:prstGeom xmlns:a="http://schemas.openxmlformats.org/drawingml/2006/main" prst="rect">
          <a:avLst/>
        </a:prstGeom>
        <a:solidFill xmlns:a="http://schemas.openxmlformats.org/drawingml/2006/main">
          <a:srgbClr val="92D05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Projected</a:t>
          </a:r>
        </a:p>
      </cdr:txBody>
    </cdr:sp>
  </cdr:relSizeAnchor>
  <cdr:relSizeAnchor xmlns:cdr="http://schemas.openxmlformats.org/drawingml/2006/chartDrawing">
    <cdr:from>
      <cdr:x>0.61898</cdr:x>
      <cdr:y>0.03478</cdr:y>
    </cdr:from>
    <cdr:to>
      <cdr:x>0.9708</cdr:x>
      <cdr:y>0.84783</cdr:y>
    </cdr:to>
    <cdr:sp macro="" textlink="">
      <cdr:nvSpPr>
        <cdr:cNvPr id="4" name="TextBox 3"/>
        <cdr:cNvSpPr txBox="1"/>
      </cdr:nvSpPr>
      <cdr:spPr>
        <a:xfrm xmlns:a="http://schemas.openxmlformats.org/drawingml/2006/main">
          <a:off x="4038600" y="152400"/>
          <a:ext cx="2295525" cy="3562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0.65993</cdr:x>
      <cdr:y>0.03551</cdr:y>
    </cdr:from>
    <cdr:to>
      <cdr:x>0.97917</cdr:x>
      <cdr:y>0.82292</cdr:y>
    </cdr:to>
    <cdr:sp macro="" textlink="">
      <cdr:nvSpPr>
        <cdr:cNvPr id="5" name="TextBox 4"/>
        <cdr:cNvSpPr txBox="1"/>
      </cdr:nvSpPr>
      <cdr:spPr>
        <a:xfrm xmlns:a="http://schemas.openxmlformats.org/drawingml/2006/main">
          <a:off x="3046096" y="92811"/>
          <a:ext cx="1473573" cy="2058022"/>
        </a:xfrm>
        <a:prstGeom xmlns:a="http://schemas.openxmlformats.org/drawingml/2006/main" prst="rect">
          <a:avLst/>
        </a:prstGeom>
        <a:solidFill xmlns:a="http://schemas.openxmlformats.org/drawingml/2006/main">
          <a:srgbClr val="CCCC99">
            <a:alpha val="38000"/>
          </a:srgbClr>
        </a:solidFill>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C863F06-7DB4-4357-A45F-19675003C8C4}" type="datetimeFigureOut">
              <a:rPr lang="en-US" smtClean="0"/>
              <a:t>3/11/2019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CDF8AC7-5E42-485F-BB55-0EA256CDC6EA}" type="slidenum">
              <a:rPr lang="en-US" smtClean="0"/>
              <a:t>‹#›</a:t>
            </a:fld>
            <a:endParaRPr lang="en-US"/>
          </a:p>
        </p:txBody>
      </p:sp>
    </p:spTree>
    <p:extLst>
      <p:ext uri="{BB962C8B-B14F-4D97-AF65-F5344CB8AC3E}">
        <p14:creationId xmlns:p14="http://schemas.microsoft.com/office/powerpoint/2010/main" val="1332594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AB7E53-3D12-E74D-8E31-2B267FF8A2AB}" type="datetimeFigureOut">
              <a:rPr lang="en-US" smtClean="0"/>
              <a:t>3/11/2019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18988C-EF3D-9948-9D63-1CA95CB04962}" type="slidenum">
              <a:rPr lang="en-US" smtClean="0"/>
              <a:t>‹#›</a:t>
            </a:fld>
            <a:endParaRPr lang="en-US"/>
          </a:p>
        </p:txBody>
      </p:sp>
    </p:spTree>
    <p:extLst>
      <p:ext uri="{BB962C8B-B14F-4D97-AF65-F5344CB8AC3E}">
        <p14:creationId xmlns:p14="http://schemas.microsoft.com/office/powerpoint/2010/main" val="18404063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a:t>
            </a:fld>
            <a:endParaRPr lang="en-US" dirty="0"/>
          </a:p>
        </p:txBody>
      </p:sp>
    </p:spTree>
    <p:extLst>
      <p:ext uri="{BB962C8B-B14F-4D97-AF65-F5344CB8AC3E}">
        <p14:creationId xmlns:p14="http://schemas.microsoft.com/office/powerpoint/2010/main" val="397981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Employment rate = Employment</a:t>
            </a:r>
            <a:r>
              <a:rPr lang="en-US" baseline="0" dirty="0"/>
              <a:t> as a percent of the civilian non-institutional population</a:t>
            </a:r>
          </a:p>
          <a:p>
            <a:r>
              <a:rPr lang="en-US" baseline="0" dirty="0"/>
              <a:t>Employment rates for both WA and the U.S. dropped sharply during the recession and remained flat from 2010 until 2014.  Since 2014 we have seen the employment rate slowly increasing</a:t>
            </a:r>
            <a:endParaRPr lang="en-US" dirty="0"/>
          </a:p>
          <a:p>
            <a:endParaRPr lang="en-US" dirty="0"/>
          </a:p>
          <a:p>
            <a:r>
              <a:rPr lang="en-US" dirty="0"/>
              <a:t>61.0% of Civilian population employed in WA as of Jan 2019</a:t>
            </a:r>
            <a:r>
              <a:rPr lang="en-US" baseline="0" dirty="0"/>
              <a:t>, 60.7% for the U.S. </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10</a:t>
            </a:fld>
            <a:endParaRPr lang="en-US" dirty="0"/>
          </a:p>
        </p:txBody>
      </p:sp>
    </p:spTree>
    <p:extLst>
      <p:ext uri="{BB962C8B-B14F-4D97-AF65-F5344CB8AC3E}">
        <p14:creationId xmlns:p14="http://schemas.microsoft.com/office/powerpoint/2010/main" val="102502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alternative measures of labor underutilization</a:t>
            </a:r>
            <a:r>
              <a:rPr lang="en-US" baseline="0" dirty="0"/>
              <a:t> – </a:t>
            </a:r>
          </a:p>
          <a:p>
            <a:endParaRPr lang="en-US" dirty="0"/>
          </a:p>
          <a:p>
            <a:r>
              <a:rPr lang="en-US" dirty="0"/>
              <a:t>Definitions for the economic characteristics underlying the three broader measures of labor underutilization are worth mentioning here. Discouraged workers (U-4, U-5, and U-6 measures) are persons who are not in the labor force, want and are available for work, and had looked for a job sometime in the prior 12 months. They are not counted as unemployed because they had not searched for work in the prior 4 weeks, for the specific reason that they believed no jobs were available for them. The marginally attached (U-5 and U-6 measures) are a group that includes discouraged workers. The criteria for the marginally attached are the same as for discouraged workers, with the exception that any reason could have been cited for the lack of job search in the prior 4 weeks. Persons employed part time for economic reasons (U-6 measure) are those working less than 35 hours per week who want to work full time, are available to do so, and gave an economic reason (their hours had been cut back or they were unable to find a full-time job) for working part time. These individuals are sometimes referred to as involuntary part-time workers.</a:t>
            </a:r>
          </a:p>
          <a:p>
            <a:r>
              <a:rPr lang="en-US" dirty="0"/>
              <a:t>Generally, all six measures of labor underutilization move together over time, including across business cycles. Similarly, states that have low unemployment rates tend to have low values for the other five measures; the reverse is true for states with high unemployment rates.</a:t>
            </a:r>
          </a:p>
          <a:p>
            <a:r>
              <a:rPr lang="en-US" dirty="0"/>
              <a:t>U-3 is the official unemployment rate</a:t>
            </a:r>
            <a:r>
              <a:rPr lang="en-US" baseline="0" dirty="0"/>
              <a:t> </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11</a:t>
            </a:fld>
            <a:endParaRPr lang="en-US"/>
          </a:p>
        </p:txBody>
      </p:sp>
    </p:spTree>
    <p:extLst>
      <p:ext uri="{BB962C8B-B14F-4D97-AF65-F5344CB8AC3E}">
        <p14:creationId xmlns:p14="http://schemas.microsoft.com/office/powerpoint/2010/main" val="426759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CD250D3-9D81-4403-AC27-2E4610E3E41E}" type="slidenum">
              <a:rPr lang="en-US" smtClean="0"/>
              <a:pPr>
                <a:defRPr/>
              </a:pPr>
              <a:t>12</a:t>
            </a:fld>
            <a:endParaRPr lang="en-US" dirty="0"/>
          </a:p>
        </p:txBody>
      </p:sp>
    </p:spTree>
    <p:extLst>
      <p:ext uri="{BB962C8B-B14F-4D97-AF65-F5344CB8AC3E}">
        <p14:creationId xmlns:p14="http://schemas.microsoft.com/office/powerpoint/2010/main" val="46566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Monthly</a:t>
            </a:r>
          </a:p>
          <a:p>
            <a:r>
              <a:rPr lang="en-US" baseline="0" dirty="0"/>
              <a:t> Benefits Reports “Benefit Entitlements by County” table, UI Data Warehouse</a:t>
            </a:r>
          </a:p>
          <a:p>
            <a:endParaRPr lang="en-US" baseline="0" dirty="0"/>
          </a:p>
          <a:p>
            <a:r>
              <a:rPr lang="en-US" baseline="0" dirty="0"/>
              <a:t>Peak – 314,473 (Jan-2010)</a:t>
            </a:r>
          </a:p>
          <a:p>
            <a:r>
              <a:rPr lang="en-US" baseline="0" dirty="0"/>
              <a:t>Latest -  73,688 (Feb-2019)</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13</a:t>
            </a:fld>
            <a:endParaRPr lang="en-US" dirty="0"/>
          </a:p>
        </p:txBody>
      </p:sp>
    </p:spTree>
    <p:extLst>
      <p:ext uri="{BB962C8B-B14F-4D97-AF65-F5344CB8AC3E}">
        <p14:creationId xmlns:p14="http://schemas.microsoft.com/office/powerpoint/2010/main" val="151779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Unemployment benefit payments for the 12 months ending Sept 2018 totaled $947 million. </a:t>
            </a:r>
          </a:p>
          <a:p>
            <a:r>
              <a:rPr lang="en-US" sz="1200" dirty="0"/>
              <a:t>Benefit payments for 2019</a:t>
            </a:r>
            <a:r>
              <a:rPr lang="en-US" sz="1200" baseline="0" dirty="0"/>
              <a:t> are projected to be slightly lower than payments in 2018.  </a:t>
            </a:r>
            <a:endParaRPr lang="en-US" sz="1200" dirty="0"/>
          </a:p>
          <a:p>
            <a:endParaRPr lang="en-US" sz="1200"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14</a:t>
            </a:fld>
            <a:endParaRPr lang="en-US" dirty="0"/>
          </a:p>
        </p:txBody>
      </p:sp>
    </p:spTree>
    <p:extLst>
      <p:ext uri="{BB962C8B-B14F-4D97-AF65-F5344CB8AC3E}">
        <p14:creationId xmlns:p14="http://schemas.microsoft.com/office/powerpoint/2010/main" val="290847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baseline="0" dirty="0">
                <a:latin typeface="Arial" pitchFamily="34" charset="0"/>
                <a:ea typeface="ＭＳ Ｐゴシック"/>
                <a:cs typeface="ＭＳ Ｐゴシック"/>
              </a:rPr>
              <a:t>Average duration of benefits is currently at 15.8 weeks (Jan 2019)</a:t>
            </a:r>
          </a:p>
          <a:p>
            <a:r>
              <a:rPr lang="en-US" baseline="0" dirty="0">
                <a:latin typeface="Arial" pitchFamily="34" charset="0"/>
                <a:ea typeface="ＭＳ Ｐゴシック"/>
                <a:cs typeface="ＭＳ Ｐゴシック"/>
              </a:rPr>
              <a:t>During the great recession the average duration of benefits had reached 42.0 weeks for all benefit entitlements</a:t>
            </a:r>
          </a:p>
          <a:p>
            <a:r>
              <a:rPr lang="en-US" baseline="0" dirty="0">
                <a:latin typeface="Arial" pitchFamily="34" charset="0"/>
                <a:ea typeface="ＭＳ Ｐゴシック"/>
                <a:cs typeface="ＭＳ Ｐゴシック"/>
              </a:rPr>
              <a:t>Currently, only regular benefit entitlements are available.  </a:t>
            </a:r>
          </a:p>
        </p:txBody>
      </p:sp>
    </p:spTree>
    <p:extLst>
      <p:ext uri="{BB962C8B-B14F-4D97-AF65-F5344CB8AC3E}">
        <p14:creationId xmlns:p14="http://schemas.microsoft.com/office/powerpoint/2010/main" val="68859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sz="1200" dirty="0"/>
              <a:t>Revenues generated to fund for the 12 months ending September 2018 totaled $1.1 billion</a:t>
            </a:r>
          </a:p>
          <a:p>
            <a:r>
              <a:rPr lang="en-US" sz="1200" dirty="0"/>
              <a:t>Experience tax collections</a:t>
            </a:r>
            <a:r>
              <a:rPr lang="en-US" sz="1200" baseline="0" dirty="0"/>
              <a:t> for 2018 are anticipated to be $870.3 million versus an estimated $163.2 million in Social tax collections.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Experience-rated taxes are directly linked to employer benefit</a:t>
            </a:r>
            <a:r>
              <a:rPr lang="en-US" altLang="en-US" sz="1200" baseline="0" dirty="0"/>
              <a:t> charges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Social taxes are based upon the aggregate level differences between benefit paid and taxes collected and the balance in the UI trust fund.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(i.e. </a:t>
            </a:r>
            <a:r>
              <a:rPr lang="en-US" altLang="en-US" sz="1200" dirty="0"/>
              <a:t>First a “flat social tax” is determined by subtracting total taxes paid by employers for the four consecutive quarters preceding the computation date from total unemployment benefits paid to claimants over those same quarters.</a:t>
            </a:r>
            <a:r>
              <a:rPr lang="en-US" altLang="en-US" sz="1200" baseline="0" dirty="0"/>
              <a:t> </a:t>
            </a:r>
            <a:r>
              <a:rPr lang="en-US" altLang="en-US" sz="1200" dirty="0"/>
              <a:t>This amount is then divided by total taxable payrolls and expressed as a percentage.</a:t>
            </a:r>
            <a:r>
              <a:rPr lang="en-US" altLang="en-US" sz="1200" baseline="0" dirty="0"/>
              <a:t> </a:t>
            </a:r>
            <a:r>
              <a:rPr lang="en-US" altLang="en-US" sz="1200" dirty="0"/>
              <a:t>The flat social tax is then adjusted if the trust fund balance is above a certain level or if the rate is less than the minimum set in law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Months of benefits available in Trust fund versus flat social tax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&lt;=10 months min. rate = .50%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&lt;11 months min. rate =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&lt;12 months min. rate = .40%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&lt;13 months min. rate =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&lt;15 months min. rate =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&lt;17 months min. rate =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&gt;18 months min. rate =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2209484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The simplest solvency measure called the Reserve Ratio is derived by taking the trust fund balance and dividing by the state’s total wages</a:t>
            </a:r>
          </a:p>
          <a:p>
            <a:r>
              <a:rPr lang="en-US" sz="1200" b="0" i="0" u="none" strike="noStrike" kern="1200" baseline="0" dirty="0">
                <a:solidFill>
                  <a:schemeClr val="tx1"/>
                </a:solidFill>
                <a:latin typeface="+mn-lt"/>
                <a:ea typeface="+mn-ea"/>
                <a:cs typeface="+mn-cs"/>
              </a:rPr>
              <a:t>paid for the year . This measure can be compared against the level of benefits paid in the year divided by the same yearly wages- this ratio is referred to as the Benefit Cost Rate. </a:t>
            </a:r>
          </a:p>
          <a:p>
            <a:r>
              <a:rPr lang="en-US" sz="1200" b="0" i="0" u="none" strike="noStrike" kern="1200" baseline="0" dirty="0">
                <a:solidFill>
                  <a:schemeClr val="tx1"/>
                </a:solidFill>
                <a:latin typeface="+mn-lt"/>
                <a:ea typeface="+mn-ea"/>
                <a:cs typeface="+mn-cs"/>
              </a:rPr>
              <a:t>A common comparison is to take the highest Benefit Cost Rate in the state’s history and compare it to the Reserve Ratio, or to take the average of the three highest Benefit Cost Rates in the last twenty years and compare that to the Reserve Ratio (this is called the Average High Cost Multiple).</a:t>
            </a:r>
          </a:p>
          <a:p>
            <a:r>
              <a:rPr lang="en-US" sz="1200" b="0" i="0" u="none" strike="noStrike" kern="1200" baseline="0" dirty="0">
                <a:solidFill>
                  <a:schemeClr val="tx1"/>
                </a:solidFill>
                <a:latin typeface="+mn-lt"/>
                <a:ea typeface="+mn-ea"/>
                <a:cs typeface="+mn-cs"/>
              </a:rPr>
              <a:t>The Months of benefits calculation is the Average High Cost Multiple annualized to months (AHCR * 12)</a:t>
            </a:r>
            <a:endParaRPr lang="en-US" dirty="0">
              <a:latin typeface="Arial" pitchFamily="34" charset="0"/>
              <a:ea typeface="ＭＳ Ｐゴシック"/>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4251432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Source:  U.S. Department of Labor – 2018 State Unemployment Insurance Trust fund Solvency Report (</a:t>
            </a:r>
            <a:r>
              <a:rPr lang="en-US" sz="1200" b="1" i="0" u="none" strike="noStrike" kern="1200" baseline="0" dirty="0">
                <a:solidFill>
                  <a:schemeClr val="tx1"/>
                </a:solidFill>
                <a:latin typeface="+mn-lt"/>
                <a:ea typeface="+mn-ea"/>
                <a:cs typeface="+mn-cs"/>
              </a:rPr>
              <a:t>https://oui.doleta.gov/unemploy/solvency.asp)</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AHCM (Average High cost Multiple) is the Calendar Year Reserve Ratio (or “TF balance as a % of Total Wages for the calendar year”); divided</a:t>
            </a:r>
          </a:p>
          <a:p>
            <a:r>
              <a:rPr lang="en-US" sz="1200" b="0" i="0" u="none" strike="noStrike" kern="1200" baseline="0" dirty="0">
                <a:solidFill>
                  <a:schemeClr val="tx1"/>
                </a:solidFill>
                <a:latin typeface="+mn-lt"/>
                <a:ea typeface="+mn-ea"/>
                <a:cs typeface="+mn-cs"/>
              </a:rPr>
              <a:t>by the Average High Cost Rate.  Average High cost rate is the average of the three highest calendar year benefit cost rates in the last 20 years (or a period including three</a:t>
            </a:r>
          </a:p>
          <a:p>
            <a:r>
              <a:rPr lang="en-US" sz="1200" b="0" i="0" u="none" strike="noStrike" kern="1200" baseline="0" dirty="0">
                <a:solidFill>
                  <a:schemeClr val="tx1"/>
                </a:solidFill>
                <a:latin typeface="+mn-lt"/>
                <a:ea typeface="+mn-ea"/>
                <a:cs typeface="+mn-cs"/>
              </a:rPr>
              <a:t>recessions, if longer).</a:t>
            </a:r>
          </a:p>
          <a:p>
            <a:r>
              <a:rPr lang="en-US" sz="1200" b="0" i="0" u="none" strike="noStrike" kern="1200" baseline="0" dirty="0">
                <a:solidFill>
                  <a:schemeClr val="tx1"/>
                </a:solidFill>
                <a:latin typeface="+mn-lt"/>
                <a:ea typeface="+mn-ea"/>
                <a:cs typeface="+mn-cs"/>
              </a:rPr>
              <a:t>Recommended Minimum Solvency Level - Advisory Council on Unemployment Insurance (1996) recommendation 95-2.</a:t>
            </a:r>
          </a:p>
          <a:p>
            <a:r>
              <a:rPr lang="en-US" dirty="0"/>
              <a:t>WA has a AHCM of 1.28 as of 9/30/2018,</a:t>
            </a:r>
            <a:r>
              <a:rPr lang="en-US" baseline="0" dirty="0"/>
              <a:t> which ranks 13</a:t>
            </a:r>
            <a:r>
              <a:rPr lang="en-US" baseline="30000" dirty="0"/>
              <a:t>th</a:t>
            </a:r>
            <a:r>
              <a:rPr lang="en-US" baseline="0" dirty="0"/>
              <a:t> in the nation.  </a:t>
            </a:r>
            <a:endParaRPr lang="en-US" dirty="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18988C-EF3D-9948-9D63-1CA95CB04962}" type="slidenum">
              <a:rPr lang="en-US" smtClean="0"/>
              <a:t>18</a:t>
            </a:fld>
            <a:endParaRPr lang="en-US"/>
          </a:p>
        </p:txBody>
      </p:sp>
    </p:spTree>
    <p:extLst>
      <p:ext uri="{BB962C8B-B14F-4D97-AF65-F5344CB8AC3E}">
        <p14:creationId xmlns:p14="http://schemas.microsoft.com/office/powerpoint/2010/main" val="357247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360116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150,300 jobs</a:t>
            </a:r>
            <a:r>
              <a:rPr lang="en-US" baseline="0" dirty="0"/>
              <a:t> lost during recession (Dec07-June09)</a:t>
            </a:r>
            <a:r>
              <a:rPr lang="en-US" dirty="0"/>
              <a:t>: – Have regained all the jobs</a:t>
            </a:r>
            <a:r>
              <a:rPr lang="en-US" baseline="0" dirty="0"/>
              <a:t> lost during recession plus 440,800 more through January 2019</a:t>
            </a:r>
          </a:p>
          <a:p>
            <a:pPr marL="171450" indent="-171450">
              <a:buFont typeface="Arial" panose="020B0604020202020204" pitchFamily="34" charset="0"/>
              <a:buChar char="•"/>
            </a:pPr>
            <a:r>
              <a:rPr lang="en-US" baseline="0" dirty="0"/>
              <a:t>Over the year (Jan19/Jan18) nonfarm employment is up 83,700</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Education and health services have added the most jobs since the recovery (Jun2009) – 91,700 followed by:</a:t>
            </a:r>
          </a:p>
          <a:p>
            <a:pPr marL="628650" lvl="1" indent="-171450">
              <a:buFont typeface="Arial" panose="020B0604020202020204" pitchFamily="34" charset="0"/>
              <a:buChar char="•"/>
            </a:pPr>
            <a:r>
              <a:rPr lang="en-US" baseline="0" dirty="0"/>
              <a:t>Leisure and hospitality – 80,200</a:t>
            </a:r>
          </a:p>
          <a:p>
            <a:pPr marL="628650" lvl="1" indent="-171450">
              <a:buFont typeface="Arial" panose="020B0604020202020204" pitchFamily="34" charset="0"/>
              <a:buChar char="•"/>
            </a:pPr>
            <a:r>
              <a:rPr lang="en-US" baseline="0" dirty="0"/>
              <a:t>Retail trade – 80,000</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The King County metro region has experienced less unemployment than all other areas of the state during the recovery period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CD250D3-9D81-4403-AC27-2E4610E3E41E}" type="slidenum">
              <a:rPr lang="en-US" smtClean="0"/>
              <a:pPr>
                <a:defRPr/>
              </a:pPr>
              <a:t>2</a:t>
            </a:fld>
            <a:endParaRPr lang="en-US" dirty="0"/>
          </a:p>
        </p:txBody>
      </p:sp>
    </p:spTree>
    <p:extLst>
      <p:ext uri="{BB962C8B-B14F-4D97-AF65-F5344CB8AC3E}">
        <p14:creationId xmlns:p14="http://schemas.microsoft.com/office/powerpoint/2010/main" val="3409954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20</a:t>
            </a:fld>
            <a:endParaRPr lang="en-US"/>
          </a:p>
        </p:txBody>
      </p:sp>
    </p:spTree>
    <p:extLst>
      <p:ext uri="{BB962C8B-B14F-4D97-AF65-F5344CB8AC3E}">
        <p14:creationId xmlns:p14="http://schemas.microsoft.com/office/powerpoint/2010/main" val="317939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primary measure of state economic conditions is the number of jobs across the state in businesses and government. </a:t>
            </a:r>
          </a:p>
          <a:p>
            <a:endParaRPr lang="en-US" dirty="0"/>
          </a:p>
          <a:p>
            <a:r>
              <a:rPr lang="en-US" dirty="0"/>
              <a:t>On a monthly basis, business establishments and governments are surveyed to generate these estimates.</a:t>
            </a:r>
          </a:p>
          <a:p>
            <a:r>
              <a:rPr lang="en-US" dirty="0"/>
              <a:t> </a:t>
            </a:r>
          </a:p>
          <a:p>
            <a:r>
              <a:rPr lang="en-US" dirty="0"/>
              <a:t>On several charts you will see the words seasonally adjusted. This is done to account for events that regularly occur that influence employment, such as holidays, schools in session and weather.</a:t>
            </a:r>
          </a:p>
          <a:p>
            <a:endParaRPr lang="en-US" dirty="0"/>
          </a:p>
          <a:p>
            <a:r>
              <a:rPr lang="en-US" dirty="0"/>
              <a:t>Several key points to be gathered from the chart.</a:t>
            </a:r>
          </a:p>
          <a:p>
            <a:endParaRPr lang="en-US" dirty="0"/>
          </a:p>
          <a:p>
            <a:r>
              <a:rPr lang="en-US" dirty="0"/>
              <a:t>The jobs recession started later in Washington relative to rest of nation.</a:t>
            </a:r>
          </a:p>
          <a:p>
            <a:r>
              <a:rPr lang="en-US" dirty="0"/>
              <a:t>Peak Employment – 3,008,000 (March 2008)</a:t>
            </a:r>
          </a:p>
          <a:p>
            <a:endParaRPr lang="en-US" dirty="0"/>
          </a:p>
          <a:p>
            <a:r>
              <a:rPr lang="en-US" dirty="0"/>
              <a:t>The number of jobs during official recession (Dec07-Jun09) was 150,300,</a:t>
            </a:r>
            <a:r>
              <a:rPr lang="en-US" baseline="0" dirty="0"/>
              <a:t> compared with Peak to trough </a:t>
            </a:r>
            <a:r>
              <a:rPr lang="en-US" dirty="0"/>
              <a:t>(</a:t>
            </a:r>
            <a:r>
              <a:rPr lang="en-US" baseline="0" dirty="0"/>
              <a:t>Mar08 – Feb10) e</a:t>
            </a:r>
            <a:r>
              <a:rPr lang="en-US" dirty="0"/>
              <a:t>mployment losses of 183,900.  </a:t>
            </a:r>
          </a:p>
          <a:p>
            <a:endParaRPr lang="en-US" b="0" dirty="0">
              <a:solidFill>
                <a:srgbClr val="FF0000"/>
              </a:solidFill>
            </a:endParaRPr>
          </a:p>
          <a:p>
            <a:r>
              <a:rPr lang="en-US" b="0" dirty="0">
                <a:solidFill>
                  <a:srgbClr val="FF0000"/>
                </a:solidFill>
              </a:rPr>
              <a:t>Number of nonfarm</a:t>
            </a:r>
            <a:r>
              <a:rPr lang="en-US" b="0" baseline="0" dirty="0">
                <a:solidFill>
                  <a:srgbClr val="FF0000"/>
                </a:solidFill>
              </a:rPr>
              <a:t> jobs stands at 3,448,100 as of January 2019</a:t>
            </a:r>
            <a:endParaRPr lang="en-US" dirty="0"/>
          </a:p>
          <a:p>
            <a:r>
              <a:rPr lang="en-US" b="1" dirty="0"/>
              <a:t>Source: Seasonally adjusted CES</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3</a:t>
            </a:fld>
            <a:endParaRPr lang="en-US"/>
          </a:p>
        </p:txBody>
      </p:sp>
    </p:spTree>
    <p:extLst>
      <p:ext uri="{BB962C8B-B14F-4D97-AF65-F5344CB8AC3E}">
        <p14:creationId xmlns:p14="http://schemas.microsoft.com/office/powerpoint/2010/main" val="20261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CES nonfarm employment information is released every month. Y/Y = January 2019 to January 2018</a:t>
            </a:r>
          </a:p>
          <a:p>
            <a:endParaRPr lang="en-US" baseline="0" dirty="0"/>
          </a:p>
          <a:p>
            <a:r>
              <a:rPr lang="en-US" baseline="0" dirty="0"/>
              <a:t>Over the year Health services and social assistance has created the most jobs (+16,700 y/y) followed by Construction (+13,500) and Manufacturing (+11,400)</a:t>
            </a:r>
          </a:p>
          <a:p>
            <a:endParaRPr lang="en-US" baseline="0" dirty="0"/>
          </a:p>
          <a:p>
            <a:r>
              <a:rPr lang="en-US" baseline="0" dirty="0"/>
              <a:t>Government is down -8,800 over the year with the bulk of job losses occurring in State Government Education Services (-8,300)</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4</a:t>
            </a:fld>
            <a:endParaRPr lang="en-US"/>
          </a:p>
        </p:txBody>
      </p:sp>
    </p:spTree>
    <p:extLst>
      <p:ext uri="{BB962C8B-B14F-4D97-AF65-F5344CB8AC3E}">
        <p14:creationId xmlns:p14="http://schemas.microsoft.com/office/powerpoint/2010/main" val="233228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5</a:t>
            </a:fld>
            <a:endParaRPr lang="en-US"/>
          </a:p>
        </p:txBody>
      </p:sp>
    </p:spTree>
    <p:extLst>
      <p:ext uri="{BB962C8B-B14F-4D97-AF65-F5344CB8AC3E}">
        <p14:creationId xmlns:p14="http://schemas.microsoft.com/office/powerpoint/2010/main" val="229397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shows:</a:t>
            </a:r>
            <a:r>
              <a:rPr lang="en-US" baseline="0" dirty="0"/>
              <a:t> </a:t>
            </a:r>
          </a:p>
          <a:p>
            <a:pPr marL="171450" indent="-171450">
              <a:buFont typeface="Arial" panose="020B0604020202020204" pitchFamily="34" charset="0"/>
              <a:buChar char="•"/>
            </a:pPr>
            <a:r>
              <a:rPr lang="en-US" baseline="0" dirty="0"/>
              <a:t>historical average annual area covered employment levels from 2007 to 2017</a:t>
            </a:r>
          </a:p>
          <a:p>
            <a:pPr marL="171450" indent="-171450">
              <a:buFont typeface="Arial" panose="020B0604020202020204" pitchFamily="34" charset="0"/>
              <a:buChar char="•"/>
            </a:pPr>
            <a:r>
              <a:rPr lang="en-US" baseline="0" dirty="0"/>
              <a:t>Agricultural reporting area employment aggregates to the statewide total.</a:t>
            </a:r>
          </a:p>
          <a:p>
            <a:pPr marL="171450" indent="-171450">
              <a:buFont typeface="Arial" panose="020B0604020202020204" pitchFamily="34" charset="0"/>
              <a:buChar char="•"/>
            </a:pPr>
            <a:r>
              <a:rPr lang="en-US" baseline="0" dirty="0"/>
              <a:t>Average annual agricultural employment has a very slight linear trend.</a:t>
            </a:r>
            <a:endParaRPr lang="en-US" dirty="0"/>
          </a:p>
          <a:p>
            <a:endParaRPr lang="en-US" dirty="0"/>
          </a:p>
          <a:p>
            <a:r>
              <a:rPr lang="en-US" dirty="0"/>
              <a:t>Since 2007, total average annual agricultural covered employment in Washington state has grown</a:t>
            </a:r>
            <a:r>
              <a:rPr lang="en-US" baseline="0" dirty="0"/>
              <a:t> from 75,763 to 97,810 in 2017.</a:t>
            </a:r>
          </a:p>
          <a:p>
            <a:endParaRPr lang="en-US" dirty="0"/>
          </a:p>
          <a:p>
            <a:r>
              <a:rPr lang="en-US" dirty="0"/>
              <a:t>Beginning</a:t>
            </a:r>
            <a:r>
              <a:rPr lang="en-US" baseline="0" dirty="0"/>
              <a:t> in 2011, a</a:t>
            </a:r>
            <a:r>
              <a:rPr lang="en-US" dirty="0"/>
              <a:t>gricultural</a:t>
            </a:r>
            <a:r>
              <a:rPr lang="en-US" baseline="0" dirty="0"/>
              <a:t> r</a:t>
            </a:r>
            <a:r>
              <a:rPr lang="en-US" dirty="0"/>
              <a:t>eporting</a:t>
            </a:r>
            <a:r>
              <a:rPr lang="en-US" baseline="0" dirty="0"/>
              <a:t> area 2 (an aggregation of Yakima and Klickitat counties) has increased the magnitude of it’s employment share of the statewide agricultural sector over time, while the other reporting area’s agricultural employment shares have remained relatively constant.</a:t>
            </a:r>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a:t>
            </a:fld>
            <a:endParaRPr lang="en-US"/>
          </a:p>
        </p:txBody>
      </p:sp>
    </p:spTree>
    <p:extLst>
      <p:ext uri="{BB962C8B-B14F-4D97-AF65-F5344CB8AC3E}">
        <p14:creationId xmlns:p14="http://schemas.microsoft.com/office/powerpoint/2010/main" val="207132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shows:</a:t>
            </a:r>
          </a:p>
          <a:p>
            <a:pPr marL="171450" indent="-171450">
              <a:buFont typeface="Arial" panose="020B0604020202020204" pitchFamily="34" charset="0"/>
              <a:buChar char="•"/>
            </a:pPr>
            <a:r>
              <a:rPr lang="en-US" baseline="0" dirty="0"/>
              <a:t>Historical statewide covered average annual industry employment of the top five largest agricultural industries in Washington state with regard to 2017 employment levels.</a:t>
            </a:r>
            <a:endParaRPr lang="en-US" dirty="0"/>
          </a:p>
          <a:p>
            <a:endParaRPr lang="en-US" dirty="0"/>
          </a:p>
          <a:p>
            <a:r>
              <a:rPr lang="en-US" dirty="0"/>
              <a:t>All of the industries presented have seen as least some</a:t>
            </a:r>
            <a:r>
              <a:rPr lang="en-US" baseline="0" dirty="0"/>
              <a:t> historical growth with Apple Orchards having the largest historical level of employment, however, Other non-citrus fruit farming (mainly houses cherry orchards, pear orchards and stone fruit orchards), in 2017, reached it’s lowest level of employment since 2008.</a:t>
            </a:r>
            <a:endParaRPr lang="en-US" dirty="0"/>
          </a:p>
          <a:p>
            <a:endParaRPr lang="en-US" dirty="0"/>
          </a:p>
          <a:p>
            <a:r>
              <a:rPr lang="en-US" dirty="0"/>
              <a:t>Other food crops grown under</a:t>
            </a:r>
            <a:r>
              <a:rPr lang="en-US" baseline="0" dirty="0"/>
              <a:t> cover shows a steep rise in average annual employment beginning in 2014. This rise could be due to the legalization of recreational marijuana use, which occurred during 2012. The market most likely reacted two years later after regulations and infrastructure for recreational marijuana were implemented.</a:t>
            </a:r>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7</a:t>
            </a:fld>
            <a:endParaRPr lang="en-US"/>
          </a:p>
        </p:txBody>
      </p:sp>
    </p:spTree>
    <p:extLst>
      <p:ext uri="{BB962C8B-B14F-4D97-AF65-F5344CB8AC3E}">
        <p14:creationId xmlns:p14="http://schemas.microsoft.com/office/powerpoint/2010/main" val="98484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data in this chart compare the unemployment rates for the U.S., the state of Washington</a:t>
            </a:r>
            <a:r>
              <a:rPr lang="en-US" baseline="0" dirty="0"/>
              <a:t> and </a:t>
            </a:r>
            <a:r>
              <a:rPr lang="en-US" dirty="0"/>
              <a:t>the Seattle-Bellevue-Everett MSA</a:t>
            </a:r>
          </a:p>
          <a:p>
            <a:r>
              <a:rPr lang="en-US" dirty="0"/>
              <a:t>The unemployment rate more than doubled during the recession, peaking at 10.4% (Dec09). </a:t>
            </a:r>
          </a:p>
          <a:p>
            <a:endParaRPr lang="en-US" dirty="0"/>
          </a:p>
          <a:p>
            <a:r>
              <a:rPr lang="en-US" dirty="0"/>
              <a:t>Since then the unemployment rate for the state has tracked that with the U.S.</a:t>
            </a:r>
          </a:p>
          <a:p>
            <a:r>
              <a:rPr lang="en-US" dirty="0"/>
              <a:t>The decline has not been uniform across the state.</a:t>
            </a:r>
          </a:p>
          <a:p>
            <a:endParaRPr lang="en-US" dirty="0"/>
          </a:p>
          <a:p>
            <a:r>
              <a:rPr lang="en-US" dirty="0"/>
              <a:t>The Seattle-Bellevue-Everett MSA unemployment</a:t>
            </a:r>
            <a:r>
              <a:rPr lang="en-US" baseline="0" dirty="0"/>
              <a:t> rates dropped</a:t>
            </a:r>
            <a:r>
              <a:rPr lang="en-US" dirty="0"/>
              <a:t> more quickly</a:t>
            </a:r>
            <a:r>
              <a:rPr lang="en-US" baseline="0" dirty="0"/>
              <a:t> than overall state total</a:t>
            </a:r>
            <a:r>
              <a:rPr lang="en-US" dirty="0"/>
              <a:t>.</a:t>
            </a:r>
          </a:p>
          <a:p>
            <a:r>
              <a:rPr lang="en-US" dirty="0"/>
              <a:t>State</a:t>
            </a:r>
            <a:r>
              <a:rPr lang="en-US" baseline="0" dirty="0"/>
              <a:t> Unemployment Rate (Jan19) = 4.5%</a:t>
            </a:r>
          </a:p>
          <a:p>
            <a:r>
              <a:rPr lang="en-US" baseline="0" dirty="0"/>
              <a:t>Seattle MSA (Jan19) = 3.4%</a:t>
            </a:r>
          </a:p>
          <a:p>
            <a:r>
              <a:rPr lang="en-US" baseline="0" dirty="0"/>
              <a:t>U.S. (Jan19) = 4.0%</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8</a:t>
            </a:fld>
            <a:endParaRPr lang="en-US" dirty="0"/>
          </a:p>
        </p:txBody>
      </p:sp>
    </p:spTree>
    <p:extLst>
      <p:ext uri="{BB962C8B-B14F-4D97-AF65-F5344CB8AC3E}">
        <p14:creationId xmlns:p14="http://schemas.microsoft.com/office/powerpoint/2010/main" val="362855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January 2019, there were 3 counties (King, Snohomish, Whitman) with a UI rate below 5% (not seasonally adjusted), and 36 counties with UI rate above 5%.</a:t>
            </a:r>
          </a:p>
          <a:p>
            <a:r>
              <a:rPr lang="en-US" baseline="0" dirty="0"/>
              <a:t>King county had the lowest rate (3.7%)</a:t>
            </a:r>
          </a:p>
          <a:p>
            <a:r>
              <a:rPr lang="en-US" baseline="0" dirty="0"/>
              <a:t>Ferry county had the highest rate (15.3%)</a:t>
            </a:r>
            <a:endParaRPr lang="en-US" dirty="0"/>
          </a:p>
        </p:txBody>
      </p:sp>
      <p:sp>
        <p:nvSpPr>
          <p:cNvPr id="5" name="Slide Number Placeholder 4"/>
          <p:cNvSpPr>
            <a:spLocks noGrp="1"/>
          </p:cNvSpPr>
          <p:nvPr>
            <p:ph type="sldNum" sz="quarter" idx="10"/>
          </p:nvPr>
        </p:nvSpPr>
        <p:spPr/>
        <p:txBody>
          <a:bodyPr/>
          <a:lstStyle/>
          <a:p>
            <a:fld id="{4BC27833-4EA7-47EF-B851-468675FED348}" type="slidenum">
              <a:rPr lang="en-US" smtClean="0"/>
              <a:t>9</a:t>
            </a:fld>
            <a:endParaRPr lang="en-US"/>
          </a:p>
        </p:txBody>
      </p:sp>
    </p:spTree>
    <p:extLst>
      <p:ext uri="{BB962C8B-B14F-4D97-AF65-F5344CB8AC3E}">
        <p14:creationId xmlns:p14="http://schemas.microsoft.com/office/powerpoint/2010/main" val="35669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116152-5411-4E99-8901-53F8A43DE66C}" type="datetime1">
              <a:rPr lang="en-US" smtClean="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9EAD0-D77A-4D26-A26D-58BE9A0A0913}" type="datetime1">
              <a:rPr lang="en-US" smtClean="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96C22-75B9-4955-9A49-C8A1126208BD}" type="datetime1">
              <a:rPr lang="en-US" smtClean="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953477" y="1755649"/>
            <a:ext cx="105664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0723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59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8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02A02CC-32CC-4261-B1D0-D053B8891399}" type="datetime1">
              <a:rPr lang="en-US" smtClean="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D71DA-C7EE-45C3-816E-EF9A4C548574}" type="datetime1">
              <a:rPr lang="en-US" smtClean="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39240A-6C36-490C-9C03-81EE5D3A2B0E}" type="datetime1">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ED4A14-8816-4EEA-9272-B3E29BC8C12A}" type="datetime1">
              <a:rPr lang="en-US" smtClean="0"/>
              <a:t>3/11/2019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46FF5-513D-40D8-8C2A-E0412E2FBCA6}" type="datetime1">
              <a:rPr lang="en-US" smtClean="0"/>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72401-248F-4E6A-864B-E9B4766D3216}" type="datetime1">
              <a:rPr lang="en-US" smtClean="0"/>
              <a:t>3/11/2019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47A8DC-9564-46FE-B337-5B71D580E38B}" type="datetime1">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C5A25A-92F7-4EF6-823C-9E65EF8C3755}" type="datetime1">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63B63-0CE8-465B-AB9A-228011F45B62}" type="datetime1">
              <a:rPr lang="en-US" smtClean="0"/>
              <a:t>3/11/2019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id="{915AE970-E8F6-4A74-9C23-69F7E4D0DD56}"/>
              </a:ext>
            </a:extLst>
          </p:cNvPr>
          <p:cNvPicPr>
            <a:picLocks noChangeAspect="1"/>
          </p:cNvPicPr>
          <p:nvPr userDrawn="1"/>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70172" y="232630"/>
            <a:ext cx="2814869" cy="251613"/>
          </a:xfrm>
          <a:prstGeom prst="rect">
            <a:avLst/>
          </a:prstGeom>
        </p:spPr>
      </p:pic>
    </p:spTree>
    <p:extLst>
      <p:ext uri="{BB962C8B-B14F-4D97-AF65-F5344CB8AC3E}">
        <p14:creationId xmlns:p14="http://schemas.microsoft.com/office/powerpoint/2010/main" val="132637575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rgbClr val="A246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86470"/>
        </a:buClr>
        <a:buFont typeface="Century Gothic" panose="020B0502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86470"/>
        </a:buClr>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86470"/>
        </a:buClr>
        <a:buFont typeface="Century Gothic" panose="020B0502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86470"/>
        </a:buClr>
        <a:buFont typeface="Century Gothic" panose="020B0502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86470"/>
        </a:buClr>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Steven.ross@ESD.WA.GOV"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18037" y="4104616"/>
            <a:ext cx="5273964" cy="707886"/>
          </a:xfrm>
          <a:prstGeom prst="rect">
            <a:avLst/>
          </a:prstGeom>
          <a:noFill/>
        </p:spPr>
        <p:txBody>
          <a:bodyPr wrap="square" rtlCol="0">
            <a:spAutoFit/>
          </a:bodyPr>
          <a:lstStyle/>
          <a:p>
            <a:pPr algn="r"/>
            <a:r>
              <a:rPr lang="en-US" sz="2000" dirty="0">
                <a:solidFill>
                  <a:schemeClr val="tx2">
                    <a:lumMod val="75000"/>
                  </a:schemeClr>
                </a:solidFill>
                <a:latin typeface="+mj-lt"/>
              </a:rPr>
              <a:t>March 14, 2019</a:t>
            </a:r>
          </a:p>
          <a:p>
            <a:pPr algn="r"/>
            <a:r>
              <a:rPr lang="en-US" sz="2000" dirty="0">
                <a:solidFill>
                  <a:schemeClr val="tx2">
                    <a:lumMod val="75000"/>
                  </a:schemeClr>
                </a:solidFill>
                <a:latin typeface="+mj-lt"/>
              </a:rPr>
              <a:t>Employment Services Advisory Committee</a:t>
            </a:r>
          </a:p>
        </p:txBody>
      </p:sp>
      <p:sp>
        <p:nvSpPr>
          <p:cNvPr id="2" name="Rectangle 1"/>
          <p:cNvSpPr/>
          <p:nvPr/>
        </p:nvSpPr>
        <p:spPr>
          <a:xfrm>
            <a:off x="1074847" y="2090061"/>
            <a:ext cx="10189058" cy="1169551"/>
          </a:xfrm>
          <a:prstGeom prst="rect">
            <a:avLst/>
          </a:prstGeom>
        </p:spPr>
        <p:txBody>
          <a:bodyPr wrap="square">
            <a:spAutoFit/>
          </a:bodyPr>
          <a:lstStyle/>
          <a:p>
            <a:pPr algn="r"/>
            <a:r>
              <a:rPr lang="en-US" sz="3500" b="1" dirty="0">
                <a:solidFill>
                  <a:srgbClr val="003A3F"/>
                </a:solidFill>
                <a:latin typeface="+mj-lt"/>
                <a:ea typeface="+mj-ea"/>
                <a:cs typeface="+mj-cs"/>
              </a:rPr>
              <a:t>Washington’s labor market</a:t>
            </a:r>
          </a:p>
          <a:p>
            <a:pPr algn="r"/>
            <a:r>
              <a:rPr lang="en-US" sz="3500" b="1" dirty="0">
                <a:solidFill>
                  <a:srgbClr val="003A3F"/>
                </a:solidFill>
                <a:latin typeface="+mj-lt"/>
                <a:ea typeface="+mj-ea"/>
                <a:cs typeface="+mj-cs"/>
              </a:rPr>
              <a:t>&amp; Unemployment Insurance Trust fund </a:t>
            </a:r>
          </a:p>
        </p:txBody>
      </p:sp>
      <p:cxnSp>
        <p:nvCxnSpPr>
          <p:cNvPr id="4" name="Straight Connector 3"/>
          <p:cNvCxnSpPr/>
          <p:nvPr/>
        </p:nvCxnSpPr>
        <p:spPr>
          <a:xfrm>
            <a:off x="0" y="3259612"/>
            <a:ext cx="1159844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73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9306" y="0"/>
            <a:ext cx="8229600" cy="1447800"/>
          </a:xfrm>
          <a:prstGeom prst="rect">
            <a:avLst/>
          </a:prstGeom>
        </p:spPr>
        <p:txBody>
          <a:bodyPr anchor="ctr">
            <a:normAutofit/>
          </a:bodyPr>
          <a:lstStyle/>
          <a:p>
            <a:pPr algn="ctr"/>
            <a:r>
              <a:rPr lang="en-US" sz="3600" b="1" dirty="0"/>
              <a:t>Employment rates</a:t>
            </a:r>
          </a:p>
        </p:txBody>
      </p:sp>
      <p:sp>
        <p:nvSpPr>
          <p:cNvPr id="5" name="TextBox 4"/>
          <p:cNvSpPr txBox="1"/>
          <p:nvPr/>
        </p:nvSpPr>
        <p:spPr>
          <a:xfrm>
            <a:off x="2143380" y="1117153"/>
            <a:ext cx="8229600" cy="836126"/>
          </a:xfrm>
          <a:prstGeom prst="rect">
            <a:avLst/>
          </a:prstGeom>
          <a:noFill/>
        </p:spPr>
        <p:txBody>
          <a:bodyPr wrap="square" rtlCol="0">
            <a:spAutoFit/>
          </a:bodyPr>
          <a:lstStyle/>
          <a:p>
            <a:pPr algn="ctr">
              <a:lnSpc>
                <a:spcPts val="2900"/>
              </a:lnSpc>
              <a:spcAft>
                <a:spcPts val="400"/>
              </a:spcAft>
            </a:pPr>
            <a:r>
              <a:rPr lang="en-US" sz="2800" b="1" dirty="0">
                <a:solidFill>
                  <a:srgbClr val="003A3F"/>
                </a:solidFill>
                <a:latin typeface="+mj-lt"/>
                <a:ea typeface="+mj-ea"/>
                <a:cs typeface="+mj-cs"/>
              </a:rPr>
              <a:t>Employment rates have been increasing slowly since 2014</a:t>
            </a:r>
          </a:p>
        </p:txBody>
      </p:sp>
      <p:sp>
        <p:nvSpPr>
          <p:cNvPr id="11" name="Rectangle 10"/>
          <p:cNvSpPr/>
          <p:nvPr/>
        </p:nvSpPr>
        <p:spPr>
          <a:xfrm>
            <a:off x="2590800" y="6290102"/>
            <a:ext cx="5715000" cy="415498"/>
          </a:xfrm>
          <a:prstGeom prst="rect">
            <a:avLst/>
          </a:prstGeom>
        </p:spPr>
        <p:txBody>
          <a:bodyPr wrap="square">
            <a:spAutoFit/>
          </a:bodyPr>
          <a:lstStyle/>
          <a:p>
            <a:r>
              <a:rPr lang="en-US" sz="1050" i="1" dirty="0"/>
              <a:t>Source: Employment Security Department/LMPA; U.S. Bureau of Labor Statistics, Local Area Unemployment Statistics – Seasonally Adjusted. U.S. recessions are shaded in gray.</a:t>
            </a:r>
          </a:p>
        </p:txBody>
      </p:sp>
      <p:graphicFrame>
        <p:nvGraphicFramePr>
          <p:cNvPr id="6" name="Chart 5">
            <a:extLst>
              <a:ext uri="{FF2B5EF4-FFF2-40B4-BE49-F238E27FC236}">
                <a16:creationId xmlns:a16="http://schemas.microsoft.com/office/drawing/2014/main" id="{00000000-0008-0000-0B00-000006000000}"/>
              </a:ext>
            </a:extLst>
          </p:cNvPr>
          <p:cNvGraphicFramePr>
            <a:graphicFrameLocks/>
          </p:cNvGraphicFramePr>
          <p:nvPr>
            <p:extLst>
              <p:ext uri="{D42A27DB-BD31-4B8C-83A1-F6EECF244321}">
                <p14:modId xmlns:p14="http://schemas.microsoft.com/office/powerpoint/2010/main" val="891620261"/>
              </p:ext>
            </p:extLst>
          </p:nvPr>
        </p:nvGraphicFramePr>
        <p:xfrm>
          <a:off x="1527349" y="1748413"/>
          <a:ext cx="9083710" cy="4355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28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Beyond the unemployment rate</a:t>
            </a:r>
            <a:br>
              <a:rPr lang="en-US" dirty="0"/>
            </a:br>
            <a:r>
              <a:rPr lang="en-US" sz="3100" b="1" dirty="0">
                <a:solidFill>
                  <a:srgbClr val="003A3F"/>
                </a:solidFill>
              </a:rPr>
              <a:t>Alternative measures of labor underutilization</a:t>
            </a:r>
            <a:endParaRPr lang="en-US" sz="3100" dirty="0"/>
          </a:p>
        </p:txBody>
      </p:sp>
      <p:sp>
        <p:nvSpPr>
          <p:cNvPr id="10" name="TextBox 9"/>
          <p:cNvSpPr txBox="1"/>
          <p:nvPr/>
        </p:nvSpPr>
        <p:spPr>
          <a:xfrm>
            <a:off x="1533246" y="6492240"/>
            <a:ext cx="10113666" cy="253916"/>
          </a:xfrm>
          <a:prstGeom prst="rect">
            <a:avLst/>
          </a:prstGeom>
          <a:noFill/>
        </p:spPr>
        <p:txBody>
          <a:bodyPr wrap="none" rtlCol="0">
            <a:spAutoFit/>
          </a:bodyPr>
          <a:lstStyle/>
          <a:p>
            <a:r>
              <a:rPr lang="en-US" sz="1050" i="1" dirty="0"/>
              <a:t>Source: Employment Security Department/LMPA; U.S. Bureau of Labor Statistics, Alternative measures of labor underutilization by state, 2017 and 2018 annual averages.</a:t>
            </a:r>
          </a:p>
        </p:txBody>
      </p:sp>
      <p:pic>
        <p:nvPicPr>
          <p:cNvPr id="3" name="Picture 2">
            <a:extLst>
              <a:ext uri="{FF2B5EF4-FFF2-40B4-BE49-F238E27FC236}">
                <a16:creationId xmlns:a16="http://schemas.microsoft.com/office/drawing/2014/main" id="{CF6EBB4F-57FC-4366-98C1-1B9936432C99}"/>
              </a:ext>
            </a:extLst>
          </p:cNvPr>
          <p:cNvPicPr>
            <a:picLocks noChangeAspect="1"/>
          </p:cNvPicPr>
          <p:nvPr/>
        </p:nvPicPr>
        <p:blipFill>
          <a:blip r:embed="rId3"/>
          <a:stretch>
            <a:fillRect/>
          </a:stretch>
        </p:blipFill>
        <p:spPr>
          <a:xfrm>
            <a:off x="1427584" y="1810139"/>
            <a:ext cx="8313574" cy="4281742"/>
          </a:xfrm>
          <a:prstGeom prst="rect">
            <a:avLst/>
          </a:prstGeom>
        </p:spPr>
      </p:pic>
    </p:spTree>
    <p:extLst>
      <p:ext uri="{BB962C8B-B14F-4D97-AF65-F5344CB8AC3E}">
        <p14:creationId xmlns:p14="http://schemas.microsoft.com/office/powerpoint/2010/main" val="2921593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782" y="249382"/>
            <a:ext cx="8996218" cy="1417638"/>
          </a:xfrm>
        </p:spPr>
        <p:txBody>
          <a:bodyPr>
            <a:normAutofit/>
          </a:bodyPr>
          <a:lstStyle/>
          <a:p>
            <a:pPr algn="ctr"/>
            <a:r>
              <a:rPr lang="en-US" sz="4000" b="1" dirty="0">
                <a:solidFill>
                  <a:srgbClr val="A24600"/>
                </a:solidFill>
              </a:rPr>
              <a:t>Washington’s Unemployment Insurance Trust fund</a:t>
            </a:r>
          </a:p>
        </p:txBody>
      </p:sp>
      <p:sp>
        <p:nvSpPr>
          <p:cNvPr id="3" name="Content Placeholder 2"/>
          <p:cNvSpPr>
            <a:spLocks noGrp="1"/>
          </p:cNvSpPr>
          <p:nvPr>
            <p:ph idx="1"/>
          </p:nvPr>
        </p:nvSpPr>
        <p:spPr>
          <a:xfrm>
            <a:off x="2239108" y="1755649"/>
            <a:ext cx="7666892" cy="4340352"/>
          </a:xfrm>
        </p:spPr>
        <p:txBody>
          <a:bodyPr>
            <a:normAutofit lnSpcReduction="10000"/>
          </a:bodyPr>
          <a:lstStyle/>
          <a:p>
            <a:r>
              <a:rPr lang="en-US" sz="2400" dirty="0"/>
              <a:t>As of February 28, 2019, the Washington state Unemployment Insurance (UI) trust fund ending balance was $4.56 billion. </a:t>
            </a:r>
          </a:p>
          <a:p>
            <a:r>
              <a:rPr lang="en-US" sz="2400" dirty="0"/>
              <a:t>Unemployment benefit payments for the 12 months ending September 2018 totaled $947 million. </a:t>
            </a:r>
          </a:p>
          <a:p>
            <a:r>
              <a:rPr lang="en-US" sz="2400" dirty="0"/>
              <a:t>Revenues generated to fund for the 12 months ending September 2018 totaled $1.1 billion. </a:t>
            </a:r>
          </a:p>
          <a:p>
            <a:r>
              <a:rPr lang="en-US" sz="2400" dirty="0"/>
              <a:t>Based upon current economic conditions, it is projected that the UI trust balance will remain solvent, with the months of benefits available in the fund projected to be between 15.7 and 16.4 months of benefits.</a:t>
            </a:r>
          </a:p>
          <a:p>
            <a:endParaRPr lang="en-US" sz="2800" dirty="0"/>
          </a:p>
          <a:p>
            <a:endParaRPr lang="en-US" sz="2800" dirty="0"/>
          </a:p>
          <a:p>
            <a:endParaRPr lang="en-US" dirty="0"/>
          </a:p>
          <a:p>
            <a:pPr lvl="1"/>
            <a:endParaRPr lang="en-US" dirty="0"/>
          </a:p>
          <a:p>
            <a:endParaRPr lang="en-US" dirty="0"/>
          </a:p>
        </p:txBody>
      </p:sp>
    </p:spTree>
    <p:extLst>
      <p:ext uri="{BB962C8B-B14F-4D97-AF65-F5344CB8AC3E}">
        <p14:creationId xmlns:p14="http://schemas.microsoft.com/office/powerpoint/2010/main" val="342710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1789"/>
            <a:ext cx="8916237" cy="1147747"/>
          </a:xfrm>
        </p:spPr>
        <p:txBody>
          <a:bodyPr anchor="ctr"/>
          <a:lstStyle/>
          <a:p>
            <a:pPr algn="ctr"/>
            <a:r>
              <a:rPr lang="en-US" sz="3800" b="1" dirty="0"/>
              <a:t>Unemployed Beneficiaries</a:t>
            </a:r>
            <a:endParaRPr lang="en-US" sz="3800" b="1" dirty="0">
              <a:solidFill>
                <a:schemeClr val="accent6">
                  <a:lumMod val="75000"/>
                </a:schemeClr>
              </a:solidFill>
            </a:endParaRPr>
          </a:p>
        </p:txBody>
      </p:sp>
      <p:sp>
        <p:nvSpPr>
          <p:cNvPr id="5" name="TextBox 4"/>
          <p:cNvSpPr txBox="1"/>
          <p:nvPr/>
        </p:nvSpPr>
        <p:spPr>
          <a:xfrm>
            <a:off x="2121877" y="1614354"/>
            <a:ext cx="8686800" cy="369332"/>
          </a:xfrm>
          <a:prstGeom prst="rect">
            <a:avLst/>
          </a:prstGeom>
          <a:noFill/>
        </p:spPr>
        <p:txBody>
          <a:bodyPr wrap="square" rtlCol="0">
            <a:spAutoFit/>
          </a:bodyPr>
          <a:lstStyle/>
          <a:p>
            <a:pPr algn="ctr"/>
            <a:r>
              <a:rPr lang="en-US" b="1" dirty="0">
                <a:solidFill>
                  <a:srgbClr val="003A3F"/>
                </a:solidFill>
                <a:latin typeface="+mj-lt"/>
                <a:ea typeface="+mj-ea"/>
                <a:cs typeface="+mj-cs"/>
              </a:rPr>
              <a:t>Unemployment recipients down to historical low</a:t>
            </a:r>
          </a:p>
        </p:txBody>
      </p:sp>
      <p:sp>
        <p:nvSpPr>
          <p:cNvPr id="6" name="TextBox 5"/>
          <p:cNvSpPr txBox="1"/>
          <p:nvPr/>
        </p:nvSpPr>
        <p:spPr>
          <a:xfrm>
            <a:off x="2401824" y="6451684"/>
            <a:ext cx="6019800" cy="253916"/>
          </a:xfrm>
          <a:prstGeom prst="rect">
            <a:avLst/>
          </a:prstGeom>
          <a:noFill/>
        </p:spPr>
        <p:txBody>
          <a:bodyPr wrap="square" rtlCol="0">
            <a:spAutoFit/>
          </a:bodyPr>
          <a:lstStyle/>
          <a:p>
            <a:r>
              <a:rPr lang="en-US" sz="1050" i="1" dirty="0"/>
              <a:t>Source: Employment Security Department/LMPA; Unemployment Insurance Data Warehouse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734532463"/>
              </p:ext>
            </p:extLst>
          </p:nvPr>
        </p:nvGraphicFramePr>
        <p:xfrm>
          <a:off x="2362201" y="1981200"/>
          <a:ext cx="8148375"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0676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4376" y="637309"/>
            <a:ext cx="8043960" cy="1026721"/>
          </a:xfrm>
        </p:spPr>
        <p:txBody>
          <a:bodyPr>
            <a:noAutofit/>
          </a:bodyPr>
          <a:lstStyle/>
          <a:p>
            <a:r>
              <a:rPr lang="en-US" sz="3600" b="1" dirty="0">
                <a:ea typeface="ＭＳ Ｐゴシック"/>
                <a:cs typeface="ＭＳ Ｐゴシック"/>
              </a:rPr>
              <a:t>Unemployment benefit payments</a:t>
            </a:r>
          </a:p>
        </p:txBody>
      </p:sp>
      <p:sp>
        <p:nvSpPr>
          <p:cNvPr id="9" name="Rectangle 8"/>
          <p:cNvSpPr/>
          <p:nvPr/>
        </p:nvSpPr>
        <p:spPr>
          <a:xfrm>
            <a:off x="2890549" y="6412373"/>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November 2018 UI Trust Fund Forecast</a:t>
            </a:r>
            <a:endParaRPr lang="en-US" sz="1100" dirty="0"/>
          </a:p>
        </p:txBody>
      </p:sp>
      <p:graphicFrame>
        <p:nvGraphicFramePr>
          <p:cNvPr id="12" name="Chart 1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134873140"/>
              </p:ext>
            </p:extLst>
          </p:nvPr>
        </p:nvGraphicFramePr>
        <p:xfrm>
          <a:off x="2170386" y="1557494"/>
          <a:ext cx="7707144" cy="455190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4FC60F44-AA77-4ECA-9120-79A14E35D30C}"/>
              </a:ext>
            </a:extLst>
          </p:cNvPr>
          <p:cNvSpPr txBox="1"/>
          <p:nvPr/>
        </p:nvSpPr>
        <p:spPr>
          <a:xfrm>
            <a:off x="6792686" y="1848897"/>
            <a:ext cx="2220685" cy="3225520"/>
          </a:xfrm>
          <a:prstGeom prst="rect">
            <a:avLst/>
          </a:prstGeom>
          <a:solidFill>
            <a:srgbClr val="CCCC99">
              <a:alpha val="3800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a:p>
        </p:txBody>
      </p:sp>
      <p:sp>
        <p:nvSpPr>
          <p:cNvPr id="14" name="TextBox 1">
            <a:extLst>
              <a:ext uri="{FF2B5EF4-FFF2-40B4-BE49-F238E27FC236}">
                <a16:creationId xmlns:a16="http://schemas.microsoft.com/office/drawing/2014/main" id="{883776AB-6DC1-4DD0-8692-528364CACC81}"/>
              </a:ext>
            </a:extLst>
          </p:cNvPr>
          <p:cNvSpPr txBox="1"/>
          <p:nvPr/>
        </p:nvSpPr>
        <p:spPr>
          <a:xfrm>
            <a:off x="7115381" y="1988587"/>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Projected</a:t>
            </a:r>
          </a:p>
        </p:txBody>
      </p:sp>
    </p:spTree>
    <p:extLst>
      <p:ext uri="{BB962C8B-B14F-4D97-AF65-F5344CB8AC3E}">
        <p14:creationId xmlns:p14="http://schemas.microsoft.com/office/powerpoint/2010/main" val="596738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1524000" y="641866"/>
            <a:ext cx="9710057" cy="831166"/>
          </a:xfrm>
          <a:noFill/>
          <a:ln>
            <a:miter lim="800000"/>
            <a:headEnd/>
            <a:tailEnd/>
          </a:ln>
        </p:spPr>
        <p:txBody>
          <a:bodyPr vert="horz" wrap="square" lIns="91440" tIns="45720" rIns="91440" bIns="45720" numCol="1" rtlCol="0" anchor="ctr" anchorCtr="0" compatLnSpc="1">
            <a:prstTxWarp prst="textNoShape">
              <a:avLst/>
            </a:prstTxWarp>
            <a:noAutofit/>
          </a:bodyPr>
          <a:lstStyle/>
          <a:p>
            <a:pPr algn="ctr"/>
            <a:r>
              <a:rPr lang="en-US" sz="3600" b="1" dirty="0">
                <a:ea typeface="ＭＳ Ｐゴシック"/>
                <a:cs typeface="ＭＳ Ｐゴシック"/>
              </a:rPr>
              <a:t>Average duration of benefits</a:t>
            </a:r>
          </a:p>
        </p:txBody>
      </p:sp>
      <p:sp>
        <p:nvSpPr>
          <p:cNvPr id="12292" name="Rectangle 4"/>
          <p:cNvSpPr>
            <a:spLocks noChangeArrowheads="1"/>
          </p:cNvSpPr>
          <p:nvPr/>
        </p:nvSpPr>
        <p:spPr bwMode="auto">
          <a:xfrm>
            <a:off x="1524000" y="90101"/>
            <a:ext cx="110799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sz="1200" dirty="0">
                <a:latin typeface="Arial" pitchFamily="34" charset="0"/>
                <a:ea typeface="Times New Roman" pitchFamily="18" charset="0"/>
              </a:rPr>
              <a:t> 	</a:t>
            </a:r>
            <a:endParaRPr lang="en-US" dirty="0">
              <a:latin typeface="Arial" pitchFamily="34" charset="0"/>
            </a:endParaRPr>
          </a:p>
        </p:txBody>
      </p:sp>
      <p:sp>
        <p:nvSpPr>
          <p:cNvPr id="10243"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44" name="Rectangle 4"/>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221" name="Rectangle 17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31" name="Rectangle 28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2383509" y="6589260"/>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U.S. Department of Labor, ETA 5159</a:t>
            </a:r>
            <a:endParaRPr lang="en-US" sz="1100" dirty="0"/>
          </a:p>
        </p:txBody>
      </p:sp>
      <p:graphicFrame>
        <p:nvGraphicFramePr>
          <p:cNvPr id="10" name="Chart 9">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577376142"/>
              </p:ext>
            </p:extLst>
          </p:nvPr>
        </p:nvGraphicFramePr>
        <p:xfrm>
          <a:off x="1195754" y="1473032"/>
          <a:ext cx="9096395" cy="483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631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3137445" y="404698"/>
            <a:ext cx="6948055" cy="1325563"/>
          </a:xfrm>
          <a:noFill/>
          <a:ln>
            <a:miter lim="800000"/>
            <a:headEnd/>
            <a:tailEnd/>
          </a:ln>
        </p:spPr>
        <p:txBody>
          <a:bodyPr vert="horz" wrap="square" lIns="91440" tIns="45720" rIns="91440" bIns="45720" numCol="1" rtlCol="0" anchor="ctr" anchorCtr="0" compatLnSpc="1">
            <a:prstTxWarp prst="textNoShape">
              <a:avLst/>
            </a:prstTxWarp>
            <a:noAutofit/>
          </a:bodyPr>
          <a:lstStyle/>
          <a:p>
            <a:r>
              <a:rPr lang="en-US" sz="3600" b="1" dirty="0">
                <a:ea typeface="ＭＳ Ｐゴシック"/>
                <a:cs typeface="ＭＳ Ｐゴシック"/>
              </a:rPr>
              <a:t>Unemployment taxes</a:t>
            </a:r>
          </a:p>
        </p:txBody>
      </p:sp>
      <p:sp>
        <p:nvSpPr>
          <p:cNvPr id="12292" name="Rectangle 4"/>
          <p:cNvSpPr>
            <a:spLocks noChangeArrowheads="1"/>
          </p:cNvSpPr>
          <p:nvPr/>
        </p:nvSpPr>
        <p:spPr bwMode="auto">
          <a:xfrm>
            <a:off x="1524000" y="90101"/>
            <a:ext cx="110799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sz="1200" dirty="0">
                <a:latin typeface="Arial" pitchFamily="34" charset="0"/>
                <a:ea typeface="Times New Roman" pitchFamily="18" charset="0"/>
              </a:rPr>
              <a:t> 	</a:t>
            </a:r>
            <a:endParaRPr lang="en-US" dirty="0">
              <a:latin typeface="Arial" pitchFamily="34" charset="0"/>
            </a:endParaRPr>
          </a:p>
        </p:txBody>
      </p:sp>
      <p:sp>
        <p:nvSpPr>
          <p:cNvPr id="10243"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44" name="Rectangle 4"/>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221" name="Rectangle 17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31" name="Rectangle 28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2982628" y="6333601"/>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November 2018 UI Trust Fund Forecast</a:t>
            </a:r>
            <a:endParaRPr lang="en-US" sz="1100" dirty="0"/>
          </a:p>
        </p:txBody>
      </p:sp>
      <p:sp>
        <p:nvSpPr>
          <p:cNvPr id="13" name="TextBox 1"/>
          <p:cNvSpPr txBox="1"/>
          <p:nvPr/>
        </p:nvSpPr>
        <p:spPr>
          <a:xfrm>
            <a:off x="8341280" y="1730261"/>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Projected</a:t>
            </a:r>
          </a:p>
        </p:txBody>
      </p:sp>
      <p:graphicFrame>
        <p:nvGraphicFramePr>
          <p:cNvPr id="14" name="Chart 1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07349469"/>
              </p:ext>
            </p:extLst>
          </p:nvPr>
        </p:nvGraphicFramePr>
        <p:xfrm>
          <a:off x="2467251" y="1607735"/>
          <a:ext cx="6948054" cy="4129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3383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052639" y="406400"/>
            <a:ext cx="8098125" cy="1041400"/>
          </a:xfrm>
          <a:prstGeom prst="rect">
            <a:avLst/>
          </a:prstGeom>
          <a:noFill/>
          <a:ln w="9525">
            <a:noFill/>
            <a:miter lim="800000"/>
            <a:headEnd/>
            <a:tailEnd/>
          </a:ln>
        </p:spPr>
        <p:txBody>
          <a:bodyPr anchor="ctr"/>
          <a:lstStyle/>
          <a:p>
            <a:pPr algn="ctr"/>
            <a:r>
              <a:rPr lang="en-US" sz="3600" dirty="0">
                <a:solidFill>
                  <a:srgbClr val="A24600"/>
                </a:solidFill>
                <a:latin typeface="+mj-lt"/>
                <a:ea typeface="+mj-ea"/>
                <a:cs typeface="+mj-cs"/>
              </a:rPr>
              <a:t>Unemployment trust fund balance &amp; months of benefits</a:t>
            </a:r>
          </a:p>
        </p:txBody>
      </p:sp>
      <p:sp>
        <p:nvSpPr>
          <p:cNvPr id="7" name="Rectangle 6"/>
          <p:cNvSpPr/>
          <p:nvPr/>
        </p:nvSpPr>
        <p:spPr>
          <a:xfrm>
            <a:off x="1980964" y="6387151"/>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November 2018 UI Trust Fund Forecast</a:t>
            </a:r>
            <a:endParaRPr lang="en-US" sz="1100" dirty="0"/>
          </a:p>
        </p:txBody>
      </p:sp>
      <p:sp>
        <p:nvSpPr>
          <p:cNvPr id="3" name="TextBox 2"/>
          <p:cNvSpPr txBox="1"/>
          <p:nvPr/>
        </p:nvSpPr>
        <p:spPr>
          <a:xfrm>
            <a:off x="6692202" y="1778978"/>
            <a:ext cx="2291026" cy="3205004"/>
          </a:xfrm>
          <a:prstGeom prst="rect">
            <a:avLst/>
          </a:prstGeom>
          <a:solidFill>
            <a:srgbClr val="CCCC99">
              <a:alpha val="35000"/>
            </a:srgbClr>
          </a:solidFill>
        </p:spPr>
        <p:txBody>
          <a:bodyPr wrap="square" rtlCol="0">
            <a:spAutoFit/>
          </a:bodyPr>
          <a:lstStyle/>
          <a:p>
            <a:endParaRPr lang="en-US" dirty="0"/>
          </a:p>
        </p:txBody>
      </p:sp>
      <p:sp>
        <p:nvSpPr>
          <p:cNvPr id="9" name="TextBox 1"/>
          <p:cNvSpPr txBox="1"/>
          <p:nvPr/>
        </p:nvSpPr>
        <p:spPr>
          <a:xfrm>
            <a:off x="6984753" y="1782381"/>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Projected</a:t>
            </a:r>
          </a:p>
        </p:txBody>
      </p:sp>
      <p:graphicFrame>
        <p:nvGraphicFramePr>
          <p:cNvPr id="8" name="Chart 7">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498725399"/>
              </p:ext>
            </p:extLst>
          </p:nvPr>
        </p:nvGraphicFramePr>
        <p:xfrm>
          <a:off x="2052640" y="1151667"/>
          <a:ext cx="8347404" cy="4505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7919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415954" cy="864158"/>
          </a:xfrm>
        </p:spPr>
        <p:txBody>
          <a:bodyPr>
            <a:noAutofit/>
          </a:bodyPr>
          <a:lstStyle/>
          <a:p>
            <a:pPr algn="ctr"/>
            <a:r>
              <a:rPr lang="en-US" sz="3000" dirty="0"/>
              <a:t>Summary of State Trust Fund Status</a:t>
            </a:r>
            <a:br>
              <a:rPr lang="en-US" sz="3000" dirty="0"/>
            </a:br>
            <a:r>
              <a:rPr lang="en-US" sz="3000" dirty="0"/>
              <a:t>Average High Cost Multiple as of 9/30/2018</a:t>
            </a:r>
          </a:p>
        </p:txBody>
      </p:sp>
      <p:pic>
        <p:nvPicPr>
          <p:cNvPr id="10" name="Picture 9">
            <a:extLst>
              <a:ext uri="{FF2B5EF4-FFF2-40B4-BE49-F238E27FC236}">
                <a16:creationId xmlns:a16="http://schemas.microsoft.com/office/drawing/2014/main" id="{E0CDDC4E-2927-478B-B71E-34AEB90C692E}"/>
              </a:ext>
            </a:extLst>
          </p:cNvPr>
          <p:cNvPicPr>
            <a:picLocks noChangeAspect="1"/>
          </p:cNvPicPr>
          <p:nvPr/>
        </p:nvPicPr>
        <p:blipFill>
          <a:blip r:embed="rId3"/>
          <a:stretch>
            <a:fillRect/>
          </a:stretch>
        </p:blipFill>
        <p:spPr>
          <a:xfrm>
            <a:off x="2351314" y="1004835"/>
            <a:ext cx="7526216" cy="5712488"/>
          </a:xfrm>
          <a:prstGeom prst="rect">
            <a:avLst/>
          </a:prstGeom>
        </p:spPr>
      </p:pic>
    </p:spTree>
    <p:extLst>
      <p:ext uri="{BB962C8B-B14F-4D97-AF65-F5344CB8AC3E}">
        <p14:creationId xmlns:p14="http://schemas.microsoft.com/office/powerpoint/2010/main" val="3479041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052640" y="544944"/>
            <a:ext cx="7737906" cy="902855"/>
          </a:xfrm>
          <a:prstGeom prst="rect">
            <a:avLst/>
          </a:prstGeom>
          <a:noFill/>
          <a:ln w="9525">
            <a:noFill/>
            <a:miter lim="800000"/>
            <a:headEnd/>
            <a:tailEnd/>
          </a:ln>
        </p:spPr>
        <p:txBody>
          <a:bodyPr anchor="ctr"/>
          <a:lstStyle/>
          <a:p>
            <a:pPr algn="ctr"/>
            <a:r>
              <a:rPr lang="en-US" sz="3600" dirty="0">
                <a:solidFill>
                  <a:srgbClr val="A24600"/>
                </a:solidFill>
                <a:latin typeface="+mj-lt"/>
                <a:ea typeface="+mj-ea"/>
                <a:cs typeface="+mj-cs"/>
              </a:rPr>
              <a:t>UI trust fund solvency</a:t>
            </a:r>
          </a:p>
        </p:txBody>
      </p:sp>
      <p:sp>
        <p:nvSpPr>
          <p:cNvPr id="7" name="Rectangle 6"/>
          <p:cNvSpPr/>
          <p:nvPr/>
        </p:nvSpPr>
        <p:spPr>
          <a:xfrm>
            <a:off x="1980964" y="6387151"/>
            <a:ext cx="6211614" cy="261610"/>
          </a:xfrm>
          <a:prstGeom prst="rect">
            <a:avLst/>
          </a:prstGeom>
          <a:solidFill>
            <a:schemeClr val="bg1"/>
          </a:solidFill>
        </p:spPr>
        <p:txBody>
          <a:bodyPr wrap="square">
            <a:spAutoFit/>
          </a:bodyPr>
          <a:lstStyle/>
          <a:p>
            <a:pPr lvl="0"/>
            <a:endParaRPr lang="en-US" sz="1100" dirty="0"/>
          </a:p>
        </p:txBody>
      </p:sp>
      <p:sp>
        <p:nvSpPr>
          <p:cNvPr id="8" name="Text Placeholder 2"/>
          <p:cNvSpPr txBox="1">
            <a:spLocks/>
          </p:cNvSpPr>
          <p:nvPr/>
        </p:nvSpPr>
        <p:spPr>
          <a:xfrm>
            <a:off x="2032002" y="1618407"/>
            <a:ext cx="8571263" cy="50303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Great Recession posed most serious challenge to UI financing in the system’s history</a:t>
            </a:r>
          </a:p>
          <a:p>
            <a:r>
              <a:rPr lang="en-US" sz="2400" dirty="0"/>
              <a:t>36 states borrowed from the U.S. Treasury during the Great Recession to pay UI benefits from 2009 through 2013, totaling $93 billion</a:t>
            </a:r>
          </a:p>
          <a:p>
            <a:r>
              <a:rPr lang="en-US" sz="2400" dirty="0"/>
              <a:t>Employers in states with federal loans were faced with risk of increased federal FUTA taxes</a:t>
            </a:r>
          </a:p>
          <a:p>
            <a:r>
              <a:rPr lang="en-US" sz="2400" dirty="0"/>
              <a:t>A large amount of states have not rebuild their trust funds from the last recessions and are unprepared for a recession</a:t>
            </a:r>
          </a:p>
          <a:p>
            <a:endParaRPr lang="en-US" sz="2400" dirty="0"/>
          </a:p>
          <a:p>
            <a:endParaRPr lang="en-US" kern="0" dirty="0"/>
          </a:p>
        </p:txBody>
      </p:sp>
    </p:spTree>
    <p:extLst>
      <p:ext uri="{BB962C8B-B14F-4D97-AF65-F5344CB8AC3E}">
        <p14:creationId xmlns:p14="http://schemas.microsoft.com/office/powerpoint/2010/main" val="3294829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782" y="249382"/>
            <a:ext cx="8996218" cy="1417638"/>
          </a:xfrm>
        </p:spPr>
        <p:txBody>
          <a:bodyPr>
            <a:normAutofit/>
          </a:bodyPr>
          <a:lstStyle/>
          <a:p>
            <a:pPr algn="ctr"/>
            <a:r>
              <a:rPr lang="en-US" sz="4000" b="1" dirty="0">
                <a:solidFill>
                  <a:srgbClr val="A24600"/>
                </a:solidFill>
              </a:rPr>
              <a:t>Washington’s Labor market</a:t>
            </a:r>
          </a:p>
        </p:txBody>
      </p:sp>
      <p:sp>
        <p:nvSpPr>
          <p:cNvPr id="3" name="Content Placeholder 2"/>
          <p:cNvSpPr>
            <a:spLocks noGrp="1"/>
          </p:cNvSpPr>
          <p:nvPr>
            <p:ph idx="1"/>
          </p:nvPr>
        </p:nvSpPr>
        <p:spPr>
          <a:xfrm>
            <a:off x="2239108" y="1755649"/>
            <a:ext cx="7666892" cy="4340352"/>
          </a:xfrm>
        </p:spPr>
        <p:txBody>
          <a:bodyPr>
            <a:normAutofit/>
          </a:bodyPr>
          <a:lstStyle/>
          <a:p>
            <a:pPr>
              <a:spcAft>
                <a:spcPts val="500"/>
              </a:spcAft>
              <a:buSzPct val="125000"/>
            </a:pPr>
            <a:r>
              <a:rPr lang="en-US" sz="2800" dirty="0"/>
              <a:t>Washington has gained over 591,100 jobs since the end of the recession.</a:t>
            </a:r>
          </a:p>
          <a:p>
            <a:pPr>
              <a:spcAft>
                <a:spcPts val="500"/>
              </a:spcAft>
              <a:buSzPct val="125000"/>
            </a:pPr>
            <a:r>
              <a:rPr lang="en-US" sz="2800" dirty="0"/>
              <a:t>Health services have created the most jobs since the recovery.</a:t>
            </a:r>
          </a:p>
          <a:p>
            <a:pPr>
              <a:spcAft>
                <a:spcPts val="500"/>
              </a:spcAft>
              <a:buSzPct val="125000"/>
            </a:pPr>
            <a:r>
              <a:rPr lang="en-US" sz="2800" dirty="0"/>
              <a:t>Divergent unemployment trends across the state.</a:t>
            </a:r>
          </a:p>
          <a:p>
            <a:pPr>
              <a:spcAft>
                <a:spcPts val="500"/>
              </a:spcAft>
              <a:buSzPct val="125000"/>
            </a:pPr>
            <a:r>
              <a:rPr lang="en-US" sz="2800" dirty="0"/>
              <a:t>Unemployment rate tracking with U.S.</a:t>
            </a:r>
          </a:p>
          <a:p>
            <a:endParaRPr lang="en-US" sz="2800" dirty="0"/>
          </a:p>
          <a:p>
            <a:endParaRPr lang="en-US" sz="2800" dirty="0"/>
          </a:p>
          <a:p>
            <a:endParaRPr lang="en-US" dirty="0"/>
          </a:p>
          <a:p>
            <a:pPr lvl="1"/>
            <a:endParaRPr lang="en-US" dirty="0"/>
          </a:p>
          <a:p>
            <a:endParaRPr lang="en-US" dirty="0"/>
          </a:p>
        </p:txBody>
      </p:sp>
    </p:spTree>
    <p:extLst>
      <p:ext uri="{BB962C8B-B14F-4D97-AF65-F5344CB8AC3E}">
        <p14:creationId xmlns:p14="http://schemas.microsoft.com/office/powerpoint/2010/main" val="217217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28AC-AB16-4306-92E7-2D82640DCDBC}"/>
              </a:ext>
            </a:extLst>
          </p:cNvPr>
          <p:cNvSpPr>
            <a:spLocks noGrp="1"/>
          </p:cNvSpPr>
          <p:nvPr>
            <p:ph type="title"/>
          </p:nvPr>
        </p:nvSpPr>
        <p:spPr>
          <a:xfrm>
            <a:off x="2364509" y="461818"/>
            <a:ext cx="6964217" cy="1600200"/>
          </a:xfrm>
        </p:spPr>
        <p:txBody>
          <a:bodyPr>
            <a:normAutofit/>
          </a:bodyPr>
          <a:lstStyle/>
          <a:p>
            <a:r>
              <a:rPr lang="en-US" sz="4000" dirty="0"/>
              <a:t>Continue the Conversation</a:t>
            </a:r>
          </a:p>
        </p:txBody>
      </p:sp>
      <p:sp>
        <p:nvSpPr>
          <p:cNvPr id="4" name="Text Placeholder 3">
            <a:extLst>
              <a:ext uri="{FF2B5EF4-FFF2-40B4-BE49-F238E27FC236}">
                <a16:creationId xmlns:a16="http://schemas.microsoft.com/office/drawing/2014/main" id="{C2ADA65A-33B7-46F8-B287-13A2F283EBA8}"/>
              </a:ext>
            </a:extLst>
          </p:cNvPr>
          <p:cNvSpPr>
            <a:spLocks noGrp="1"/>
          </p:cNvSpPr>
          <p:nvPr>
            <p:ph type="body" sz="half" idx="2"/>
          </p:nvPr>
        </p:nvSpPr>
        <p:spPr>
          <a:xfrm>
            <a:off x="2625422" y="2343509"/>
            <a:ext cx="5553937" cy="1736122"/>
          </a:xfrm>
        </p:spPr>
        <p:txBody>
          <a:bodyPr>
            <a:normAutofit/>
          </a:bodyPr>
          <a:lstStyle/>
          <a:p>
            <a:pPr>
              <a:lnSpc>
                <a:spcPct val="100000"/>
              </a:lnSpc>
              <a:spcBef>
                <a:spcPts val="0"/>
              </a:spcBef>
            </a:pPr>
            <a:r>
              <a:rPr lang="en-US" sz="2400" dirty="0"/>
              <a:t>Labor Market Information Director Steven Ross</a:t>
            </a:r>
          </a:p>
          <a:p>
            <a:pPr>
              <a:lnSpc>
                <a:spcPct val="100000"/>
              </a:lnSpc>
              <a:spcBef>
                <a:spcPts val="0"/>
              </a:spcBef>
            </a:pPr>
            <a:r>
              <a:rPr lang="en-US" sz="2400" dirty="0">
                <a:hlinkClick r:id="rId3"/>
              </a:rPr>
              <a:t>Steven.ross@ESD.WA.GOV</a:t>
            </a:r>
            <a:r>
              <a:rPr lang="en-US" sz="2400" dirty="0"/>
              <a:t>  </a:t>
            </a:r>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p:txBody>
      </p:sp>
    </p:spTree>
    <p:extLst>
      <p:ext uri="{BB962C8B-B14F-4D97-AF65-F5344CB8AC3E}">
        <p14:creationId xmlns:p14="http://schemas.microsoft.com/office/powerpoint/2010/main" val="6347434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312" y="592853"/>
            <a:ext cx="9622134" cy="1117932"/>
          </a:xfrm>
        </p:spPr>
        <p:txBody>
          <a:bodyPr>
            <a:normAutofit/>
          </a:bodyPr>
          <a:lstStyle/>
          <a:p>
            <a:r>
              <a:rPr lang="en-US" sz="4000" b="1" dirty="0"/>
              <a:t>Nonfarm employment in Washington</a:t>
            </a:r>
            <a:endParaRPr lang="en-US" sz="3100" b="1" dirty="0">
              <a:solidFill>
                <a:srgbClr val="003A3F"/>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2280642"/>
              </p:ext>
            </p:extLst>
          </p:nvPr>
        </p:nvGraphicFramePr>
        <p:xfrm>
          <a:off x="979466" y="1643011"/>
          <a:ext cx="9984097" cy="48761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701331" y="6474156"/>
            <a:ext cx="7829341" cy="253916"/>
          </a:xfrm>
          <a:prstGeom prst="rect">
            <a:avLst/>
          </a:prstGeom>
        </p:spPr>
        <p:txBody>
          <a:bodyPr wrap="square">
            <a:spAutoFit/>
          </a:bodyPr>
          <a:lstStyle/>
          <a:p>
            <a:r>
              <a:rPr lang="en-US" sz="1050" i="1" dirty="0"/>
              <a:t>Source: Employment Security Department/WITS, U.S. Bureau of Labor Statistics, Current Employment Statistics, Seasonally Adjusted</a:t>
            </a:r>
          </a:p>
        </p:txBody>
      </p:sp>
    </p:spTree>
    <p:extLst>
      <p:ext uri="{BB962C8B-B14F-4D97-AF65-F5344CB8AC3E}">
        <p14:creationId xmlns:p14="http://schemas.microsoft.com/office/powerpoint/2010/main" val="37528459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933" y="572756"/>
            <a:ext cx="9622134" cy="1117932"/>
          </a:xfrm>
        </p:spPr>
        <p:txBody>
          <a:bodyPr>
            <a:normAutofit/>
          </a:bodyPr>
          <a:lstStyle/>
          <a:p>
            <a:pPr algn="ctr"/>
            <a:r>
              <a:rPr lang="en-US" sz="4000" b="1" dirty="0"/>
              <a:t>Current Employment Statistics </a:t>
            </a:r>
            <a:br>
              <a:rPr lang="en-US" sz="4000" b="1" dirty="0"/>
            </a:br>
            <a:r>
              <a:rPr lang="en-US" sz="2000" b="1" dirty="0">
                <a:solidFill>
                  <a:srgbClr val="003A3F"/>
                </a:solidFill>
              </a:rPr>
              <a:t>Year over year employment change by industry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8677227"/>
              </p:ext>
            </p:extLst>
          </p:nvPr>
        </p:nvGraphicFramePr>
        <p:xfrm>
          <a:off x="838200" y="1825625"/>
          <a:ext cx="10515600" cy="459527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701331" y="6474156"/>
            <a:ext cx="7829341" cy="253916"/>
          </a:xfrm>
          <a:prstGeom prst="rect">
            <a:avLst/>
          </a:prstGeom>
        </p:spPr>
        <p:txBody>
          <a:bodyPr wrap="square">
            <a:spAutoFit/>
          </a:bodyPr>
          <a:lstStyle/>
          <a:p>
            <a:r>
              <a:rPr lang="en-US" sz="1050" i="1" dirty="0"/>
              <a:t>Source: Employment Security Department/WITS, U.S. Bureau of Labor Statistics, Current Employment Statistics, Seasonally Adjusted</a:t>
            </a:r>
          </a:p>
        </p:txBody>
      </p:sp>
    </p:spTree>
    <p:extLst>
      <p:ext uri="{BB962C8B-B14F-4D97-AF65-F5344CB8AC3E}">
        <p14:creationId xmlns:p14="http://schemas.microsoft.com/office/powerpoint/2010/main" val="1155981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10AB-1CA1-4883-8973-62201B92BAE4}"/>
              </a:ext>
            </a:extLst>
          </p:cNvPr>
          <p:cNvSpPr>
            <a:spLocks noGrp="1"/>
          </p:cNvSpPr>
          <p:nvPr>
            <p:ph type="title"/>
          </p:nvPr>
        </p:nvSpPr>
        <p:spPr/>
        <p:txBody>
          <a:bodyPr>
            <a:normAutofit/>
          </a:bodyPr>
          <a:lstStyle/>
          <a:p>
            <a:r>
              <a:rPr lang="en-US" sz="3200" b="1" dirty="0"/>
              <a:t>Washington state agricultural reporting areas</a:t>
            </a:r>
          </a:p>
        </p:txBody>
      </p:sp>
      <p:pic>
        <p:nvPicPr>
          <p:cNvPr id="4" name="Content Placeholder 4" descr="\\esd1floly\teams\2213LMPAProgramEvaluationResearchAnalysis\Ag - Annual report\2017 Ag report\2016-Ag-Rptg-Area-Map_WorkSource-Ofcs_W.png">
            <a:extLst>
              <a:ext uri="{FF2B5EF4-FFF2-40B4-BE49-F238E27FC236}">
                <a16:creationId xmlns:a16="http://schemas.microsoft.com/office/drawing/2014/main" id="{20BC92B5-B3DB-4E34-ACD2-6A2E44EC7F9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3169" y="1784141"/>
            <a:ext cx="8648083" cy="4013758"/>
          </a:xfrm>
          <a:prstGeom prst="rect">
            <a:avLst/>
          </a:prstGeom>
          <a:noFill/>
          <a:ln>
            <a:noFill/>
          </a:ln>
        </p:spPr>
      </p:pic>
    </p:spTree>
    <p:extLst>
      <p:ext uri="{BB962C8B-B14F-4D97-AF65-F5344CB8AC3E}">
        <p14:creationId xmlns:p14="http://schemas.microsoft.com/office/powerpoint/2010/main" val="3781289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Agricultural employment in Washington state and reporting areas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
        <p:nvSpPr>
          <p:cNvPr id="10"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Clr>
                <a:srgbClr val="CC6600"/>
              </a:buClr>
              <a:buNone/>
            </a:pPr>
            <a:r>
              <a:rPr lang="en-US" sz="1100" b="0" dirty="0">
                <a:solidFill>
                  <a:schemeClr val="bg1"/>
                </a:solidFill>
                <a:cs typeface="Arial" panose="020B0604020202020204" pitchFamily="34" charset="0"/>
              </a:rPr>
              <a:t>Source: Employment Security Department/LMEA; U.S. Bureau of Labor Statistics, QCEW</a:t>
            </a:r>
          </a:p>
          <a:p>
            <a:endParaRPr lang="en-US" sz="2400" b="0" dirty="0"/>
          </a:p>
          <a:p>
            <a:endParaRPr lang="en-US" b="0" kern="0" dirty="0"/>
          </a:p>
        </p:txBody>
      </p:sp>
      <p:graphicFrame>
        <p:nvGraphicFramePr>
          <p:cNvPr id="11" name="Content Placeholder 8">
            <a:extLst>
              <a:ext uri="{FF2B5EF4-FFF2-40B4-BE49-F238E27FC236}">
                <a16:creationId xmlns:a16="http://schemas.microsoft.com/office/drawing/2014/main" id="{103AC8D7-840D-4D3E-AEB3-40A3B9873453}"/>
              </a:ext>
            </a:extLst>
          </p:cNvPr>
          <p:cNvGraphicFramePr>
            <a:graphicFrameLocks noGrp="1"/>
          </p:cNvGraphicFramePr>
          <p:nvPr>
            <p:ph idx="1"/>
            <p:extLst>
              <p:ext uri="{D42A27DB-BD31-4B8C-83A1-F6EECF244321}">
                <p14:modId xmlns:p14="http://schemas.microsoft.com/office/powerpoint/2010/main" val="1963579290"/>
              </p:ext>
            </p:extLst>
          </p:nvPr>
        </p:nvGraphicFramePr>
        <p:xfrm>
          <a:off x="681037" y="1587640"/>
          <a:ext cx="10864519"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B193A02-F31B-42E2-BA13-BD7B50F3A1EE}"/>
              </a:ext>
            </a:extLst>
          </p:cNvPr>
          <p:cNvSpPr txBox="1"/>
          <p:nvPr/>
        </p:nvSpPr>
        <p:spPr>
          <a:xfrm>
            <a:off x="1326382" y="6424032"/>
            <a:ext cx="5887777" cy="261610"/>
          </a:xfrm>
          <a:prstGeom prst="rect">
            <a:avLst/>
          </a:prstGeom>
          <a:noFill/>
        </p:spPr>
        <p:txBody>
          <a:bodyPr wrap="square" rtlCol="0">
            <a:spAutoFit/>
          </a:bodyPr>
          <a:lstStyle/>
          <a:p>
            <a:pPr>
              <a:buClr>
                <a:srgbClr val="CC6600"/>
              </a:buClr>
            </a:pPr>
            <a:r>
              <a:rPr lang="en-US" sz="1050" dirty="0">
                <a:cs typeface="Arial" panose="020B0604020202020204" pitchFamily="34" charset="0"/>
              </a:rPr>
              <a:t>Source: Employment Security Department/LMEA; U.S. Bureau of Labor Statistics, QCEW</a:t>
            </a:r>
          </a:p>
        </p:txBody>
      </p:sp>
    </p:spTree>
    <p:extLst>
      <p:ext uri="{BB962C8B-B14F-4D97-AF65-F5344CB8AC3E}">
        <p14:creationId xmlns:p14="http://schemas.microsoft.com/office/powerpoint/2010/main" val="1795706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256-DC9F-440D-B0EB-A5B998D65877}"/>
              </a:ext>
            </a:extLst>
          </p:cNvPr>
          <p:cNvSpPr>
            <a:spLocks noGrp="1"/>
          </p:cNvSpPr>
          <p:nvPr>
            <p:ph type="title"/>
          </p:nvPr>
        </p:nvSpPr>
        <p:spPr/>
        <p:txBody>
          <a:bodyPr/>
          <a:lstStyle/>
          <a:p>
            <a:r>
              <a:rPr lang="en-US" dirty="0"/>
              <a:t>Agricultural industry employment in Washington state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12856777"/>
              </p:ext>
            </p:extLst>
          </p:nvPr>
        </p:nvGraphicFramePr>
        <p:xfrm>
          <a:off x="680320" y="1939332"/>
          <a:ext cx="9890545" cy="412987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1CD56E5-6DC1-4027-A982-60C4C5DCD468}"/>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
        <p:nvSpPr>
          <p:cNvPr id="9"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Clr>
                <a:srgbClr val="CC6600"/>
              </a:buClr>
              <a:buNone/>
            </a:pPr>
            <a:r>
              <a:rPr lang="en-US" sz="1100" dirty="0">
                <a:solidFill>
                  <a:schemeClr val="bg1"/>
                </a:solidFill>
                <a:ea typeface="+mn-ea"/>
                <a:cs typeface="+mn-cs"/>
              </a:rPr>
              <a:t>Source: Employment Security Department/LMEA; U.S. Bureau of Labor Statistics, QCEW</a:t>
            </a:r>
          </a:p>
          <a:p>
            <a:endParaRPr lang="en-US" sz="2400" b="0" dirty="0"/>
          </a:p>
          <a:p>
            <a:endParaRPr lang="en-US" b="0" kern="0" dirty="0"/>
          </a:p>
        </p:txBody>
      </p:sp>
      <p:sp>
        <p:nvSpPr>
          <p:cNvPr id="6" name="TextBox 5">
            <a:extLst>
              <a:ext uri="{FF2B5EF4-FFF2-40B4-BE49-F238E27FC236}">
                <a16:creationId xmlns:a16="http://schemas.microsoft.com/office/drawing/2014/main" id="{AE340773-B88D-475F-A315-136D981D6C7A}"/>
              </a:ext>
            </a:extLst>
          </p:cNvPr>
          <p:cNvSpPr txBox="1"/>
          <p:nvPr/>
        </p:nvSpPr>
        <p:spPr>
          <a:xfrm>
            <a:off x="1326382" y="6424032"/>
            <a:ext cx="5887777" cy="261610"/>
          </a:xfrm>
          <a:prstGeom prst="rect">
            <a:avLst/>
          </a:prstGeom>
          <a:noFill/>
        </p:spPr>
        <p:txBody>
          <a:bodyPr wrap="square" rtlCol="0">
            <a:spAutoFit/>
          </a:bodyPr>
          <a:lstStyle/>
          <a:p>
            <a:pPr>
              <a:buClr>
                <a:srgbClr val="CC6600"/>
              </a:buClr>
            </a:pPr>
            <a:r>
              <a:rPr lang="en-US" sz="1050" dirty="0">
                <a:cs typeface="Arial" panose="020B0604020202020204" pitchFamily="34" charset="0"/>
              </a:rPr>
              <a:t>Source: Employment Security Department/LMEA; U.S. Bureau of Labor Statistics, QCEW</a:t>
            </a:r>
          </a:p>
        </p:txBody>
      </p:sp>
    </p:spTree>
    <p:extLst>
      <p:ext uri="{BB962C8B-B14F-4D97-AF65-F5344CB8AC3E}">
        <p14:creationId xmlns:p14="http://schemas.microsoft.com/office/powerpoint/2010/main" val="3982518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0"/>
            <a:ext cx="8686800" cy="1447800"/>
          </a:xfrm>
          <a:prstGeom prst="rect">
            <a:avLst/>
          </a:prstGeom>
        </p:spPr>
        <p:txBody>
          <a:bodyPr anchor="ctr">
            <a:normAutofit/>
          </a:bodyPr>
          <a:lstStyle/>
          <a:p>
            <a:pPr algn="ctr"/>
            <a:r>
              <a:rPr lang="en-US" sz="4000" b="1" dirty="0"/>
              <a:t>Unemployment rates</a:t>
            </a:r>
          </a:p>
        </p:txBody>
      </p:sp>
      <p:sp>
        <p:nvSpPr>
          <p:cNvPr id="6" name="TextBox 5"/>
          <p:cNvSpPr txBox="1"/>
          <p:nvPr/>
        </p:nvSpPr>
        <p:spPr>
          <a:xfrm>
            <a:off x="2590800" y="6324600"/>
            <a:ext cx="6178296" cy="415498"/>
          </a:xfrm>
          <a:prstGeom prst="rect">
            <a:avLst/>
          </a:prstGeom>
          <a:noFill/>
        </p:spPr>
        <p:txBody>
          <a:bodyPr wrap="square" rtlCol="0">
            <a:spAutoFit/>
          </a:bodyPr>
          <a:lstStyle/>
          <a:p>
            <a:r>
              <a:rPr lang="en-US" sz="1050" i="1" dirty="0"/>
              <a:t>Source: Employment Security Department/LMPA; U.S. Bureau of  Labor Statistics, Local Area Unemployment Statistics, Current Population Survey. U.S. recessions are shaded in gray.</a:t>
            </a:r>
          </a:p>
        </p:txBody>
      </p:sp>
      <p:graphicFrame>
        <p:nvGraphicFramePr>
          <p:cNvPr id="3" name="Chart 2"/>
          <p:cNvGraphicFramePr/>
          <p:nvPr>
            <p:extLst>
              <p:ext uri="{D42A27DB-BD31-4B8C-83A1-F6EECF244321}">
                <p14:modId xmlns:p14="http://schemas.microsoft.com/office/powerpoint/2010/main" val="2485482934"/>
              </p:ext>
            </p:extLst>
          </p:nvPr>
        </p:nvGraphicFramePr>
        <p:xfrm>
          <a:off x="984738" y="1286189"/>
          <a:ext cx="10158883" cy="5038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63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77" y="321547"/>
            <a:ext cx="8896944" cy="1035800"/>
          </a:xfrm>
        </p:spPr>
        <p:txBody>
          <a:bodyPr>
            <a:normAutofit/>
          </a:bodyPr>
          <a:lstStyle/>
          <a:p>
            <a:r>
              <a:rPr lang="en-US" sz="4000" b="1" dirty="0">
                <a:solidFill>
                  <a:srgbClr val="A24600"/>
                </a:solidFill>
              </a:rPr>
              <a:t>Unemployment around the state</a:t>
            </a:r>
            <a:endParaRPr lang="en-US" sz="3400" b="1" dirty="0">
              <a:solidFill>
                <a:srgbClr val="003A3F"/>
              </a:solidFill>
            </a:endParaRPr>
          </a:p>
        </p:txBody>
      </p:sp>
      <p:sp>
        <p:nvSpPr>
          <p:cNvPr id="5" name="TextBox 4"/>
          <p:cNvSpPr txBox="1"/>
          <p:nvPr/>
        </p:nvSpPr>
        <p:spPr>
          <a:xfrm>
            <a:off x="1533246" y="6492240"/>
            <a:ext cx="6668813" cy="253916"/>
          </a:xfrm>
          <a:prstGeom prst="rect">
            <a:avLst/>
          </a:prstGeom>
          <a:noFill/>
        </p:spPr>
        <p:txBody>
          <a:bodyPr wrap="none" rtlCol="0">
            <a:spAutoFit/>
          </a:bodyPr>
          <a:lstStyle/>
          <a:p>
            <a:r>
              <a:rPr lang="en-US" sz="1050" i="1" dirty="0"/>
              <a:t>Source: Employment Security Department/LMPA; U.S. Bureau of Labor Statistics, LAUS not seasonally adjusted.</a:t>
            </a:r>
          </a:p>
        </p:txBody>
      </p:sp>
      <p:pic>
        <p:nvPicPr>
          <p:cNvPr id="6" name="Picture 5">
            <a:extLst>
              <a:ext uri="{FF2B5EF4-FFF2-40B4-BE49-F238E27FC236}">
                <a16:creationId xmlns:a16="http://schemas.microsoft.com/office/drawing/2014/main" id="{A2880E19-B7B8-45FA-B922-3EEBBA35C10D}"/>
              </a:ext>
            </a:extLst>
          </p:cNvPr>
          <p:cNvPicPr>
            <a:picLocks noChangeAspect="1"/>
          </p:cNvPicPr>
          <p:nvPr/>
        </p:nvPicPr>
        <p:blipFill>
          <a:blip r:embed="rId3"/>
          <a:stretch>
            <a:fillRect/>
          </a:stretch>
        </p:blipFill>
        <p:spPr>
          <a:xfrm>
            <a:off x="1670756" y="1230489"/>
            <a:ext cx="6807199" cy="4639733"/>
          </a:xfrm>
          <a:prstGeom prst="rect">
            <a:avLst/>
          </a:prstGeom>
        </p:spPr>
      </p:pic>
    </p:spTree>
    <p:extLst>
      <p:ext uri="{BB962C8B-B14F-4D97-AF65-F5344CB8AC3E}">
        <p14:creationId xmlns:p14="http://schemas.microsoft.com/office/powerpoint/2010/main" val="1940575726"/>
      </p:ext>
    </p:extLst>
  </p:cSld>
  <p:clrMapOvr>
    <a:masterClrMapping/>
  </p:clrMapOvr>
</p:sld>
</file>

<file path=ppt/theme/theme1.xml><?xml version="1.0" encoding="utf-8"?>
<a:theme xmlns:a="http://schemas.openxmlformats.org/drawingml/2006/main" name="Office Theme">
  <a:themeElements>
    <a:clrScheme name="PFML - Default Colors">
      <a:dk1>
        <a:sysClr val="windowText" lastClr="000000"/>
      </a:dk1>
      <a:lt1>
        <a:sysClr val="window" lastClr="FFFFFF"/>
      </a:lt1>
      <a:dk2>
        <a:srgbClr val="086470"/>
      </a:dk2>
      <a:lt2>
        <a:srgbClr val="F0F3F3"/>
      </a:lt2>
      <a:accent1>
        <a:srgbClr val="086470"/>
      </a:accent1>
      <a:accent2>
        <a:srgbClr val="B0D0D5"/>
      </a:accent2>
      <a:accent3>
        <a:srgbClr val="658F41"/>
      </a:accent3>
      <a:accent4>
        <a:srgbClr val="C9E7B1"/>
      </a:accent4>
      <a:accent5>
        <a:srgbClr val="525353"/>
      </a:accent5>
      <a:accent6>
        <a:srgbClr val="A24600"/>
      </a:accent6>
      <a:hlink>
        <a:srgbClr val="07515B"/>
      </a:hlink>
      <a:folHlink>
        <a:srgbClr val="07515B"/>
      </a:folHlink>
    </a:clrScheme>
    <a:fontScheme name="PFML - 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EAF1D6C29764AA9A15994C9C7267C" ma:contentTypeVersion="1" ma:contentTypeDescription="Create a new document." ma:contentTypeScope="" ma:versionID="c219e6234b40fcdcdd701aefc94d7747">
  <xsd:schema xmlns:xsd="http://www.w3.org/2001/XMLSchema" xmlns:xs="http://www.w3.org/2001/XMLSchema" xmlns:p="http://schemas.microsoft.com/office/2006/metadata/properties" xmlns:ns2="89bd54b3-51f3-4e08-a5a0-6e29086e6533" targetNamespace="http://schemas.microsoft.com/office/2006/metadata/properties" ma:root="true" ma:fieldsID="424038372e1daaec7bd5fcaeffc911eb" ns2:_="">
    <xsd:import namespace="89bd54b3-51f3-4e08-a5a0-6e29086e653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d54b3-51f3-4e08-a5a0-6e29086e65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637818-C32F-448A-A5E7-A77031456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d54b3-51f3-4e08-a5a0-6e29086e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92821-906D-40C9-B773-9FB054259DC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9bd54b3-51f3-4e08-a5a0-6e29086e6533"/>
    <ds:schemaRef ds:uri="http://www.w3.org/XML/1998/namespace"/>
  </ds:schemaRefs>
</ds:datastoreItem>
</file>

<file path=customXml/itemProps3.xml><?xml version="1.0" encoding="utf-8"?>
<ds:datastoreItem xmlns:ds="http://schemas.openxmlformats.org/officeDocument/2006/customXml" ds:itemID="{71DF182F-5C03-4625-A2A6-C60ED00E1C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13852</TotalTime>
  <Words>2361</Words>
  <Application>Microsoft Office PowerPoint</Application>
  <PresentationFormat>Widescreen</PresentationFormat>
  <Paragraphs>206</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MS PGothic</vt:lpstr>
      <vt:lpstr>Times New Roman</vt:lpstr>
      <vt:lpstr>Calibri</vt:lpstr>
      <vt:lpstr>Century Gothic</vt:lpstr>
      <vt:lpstr>Open Sans</vt:lpstr>
      <vt:lpstr>Wingdings</vt:lpstr>
      <vt:lpstr>Arial</vt:lpstr>
      <vt:lpstr>Garamond</vt:lpstr>
      <vt:lpstr>Arial Narrow</vt:lpstr>
      <vt:lpstr>Office Theme</vt:lpstr>
      <vt:lpstr>PowerPoint Presentation</vt:lpstr>
      <vt:lpstr>Washington’s Labor market</vt:lpstr>
      <vt:lpstr>Nonfarm employment in Washington</vt:lpstr>
      <vt:lpstr>Current Employment Statistics  Year over year employment change by industry</vt:lpstr>
      <vt:lpstr>Washington state agricultural reporting areas</vt:lpstr>
      <vt:lpstr>Agricultural employment in Washington state and reporting areas</vt:lpstr>
      <vt:lpstr>Agricultural industry employment in Washington state</vt:lpstr>
      <vt:lpstr>Unemployment rates</vt:lpstr>
      <vt:lpstr>Unemployment around the state</vt:lpstr>
      <vt:lpstr>Employment rates</vt:lpstr>
      <vt:lpstr>Beyond the unemployment rate Alternative measures of labor underutilization</vt:lpstr>
      <vt:lpstr>Washington’s Unemployment Insurance Trust fund</vt:lpstr>
      <vt:lpstr>Unemployed Beneficiaries</vt:lpstr>
      <vt:lpstr>Unemployment benefit payments</vt:lpstr>
      <vt:lpstr>Average duration of benefits</vt:lpstr>
      <vt:lpstr>Unemployment taxes</vt:lpstr>
      <vt:lpstr>PowerPoint Presentation</vt:lpstr>
      <vt:lpstr>Summary of State Trust Fund Status Average High Cost Multiple as of 9/30/2018</vt:lpstr>
      <vt:lpstr>PowerPoint Presentation</vt:lpstr>
      <vt:lpstr>Continue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&amp;  Medical Leave</dc:title>
  <dc:creator>Clare DeLong</dc:creator>
  <cp:lastModifiedBy>Robinson, Jeff (ESD)</cp:lastModifiedBy>
  <cp:revision>1315</cp:revision>
  <cp:lastPrinted>2018-10-23T14:37:49Z</cp:lastPrinted>
  <dcterms:created xsi:type="dcterms:W3CDTF">2017-10-27T03:45:57Z</dcterms:created>
  <dcterms:modified xsi:type="dcterms:W3CDTF">2019-03-11T19:57:40Z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0x01010085FEAF1D6C29764AA9A15994C9C7267C</vt:lpwstr>
  </property>
</Properties>
</file>