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28" r:id="rId2"/>
    <p:sldId id="540" r:id="rId3"/>
    <p:sldId id="489" r:id="rId4"/>
    <p:sldId id="529" r:id="rId5"/>
    <p:sldId id="530" r:id="rId6"/>
    <p:sldId id="531" r:id="rId7"/>
    <p:sldId id="532" r:id="rId8"/>
    <p:sldId id="525" r:id="rId9"/>
    <p:sldId id="539" r:id="rId10"/>
  </p:sldIdLst>
  <p:sldSz cx="9144000" cy="6858000" type="screen4x3"/>
  <p:notesSz cx="7010400" cy="9296400"/>
  <p:custDataLst>
    <p:tags r:id="rId13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3600" b="1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3600" b="1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3600" b="1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3600" b="1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9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Smailes" initials="C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CC6600"/>
    <a:srgbClr val="003366"/>
    <a:srgbClr val="92D050"/>
    <a:srgbClr val="0070C0"/>
    <a:srgbClr val="33CCFF"/>
    <a:srgbClr val="BE4B48"/>
    <a:srgbClr val="CCCC99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239" autoAdjust="0"/>
    <p:restoredTop sz="76659" autoAdjust="0"/>
  </p:normalViewPr>
  <p:slideViewPr>
    <p:cSldViewPr snapToGrid="0">
      <p:cViewPr varScale="1">
        <p:scale>
          <a:sx n="72" d="100"/>
          <a:sy n="72" d="100"/>
        </p:scale>
        <p:origin x="1368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5" d="100"/>
          <a:sy n="55" d="100"/>
        </p:scale>
        <p:origin x="-2490" y="-102"/>
      </p:cViewPr>
      <p:guideLst>
        <p:guide orient="horz" pos="2928"/>
        <p:guide pos="22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2" y="2"/>
            <a:ext cx="3039109" cy="46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99" tIns="45700" rIns="91399" bIns="45700" numCol="1" anchor="t" anchorCtr="0" compatLnSpc="1">
            <a:prstTxWarp prst="textNoShape">
              <a:avLst/>
            </a:prstTxWarp>
          </a:bodyPr>
          <a:lstStyle>
            <a:lvl1pPr defTabSz="914665">
              <a:defRPr sz="1200" b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969708" y="2"/>
            <a:ext cx="3039109" cy="46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99" tIns="45700" rIns="91399" bIns="45700" numCol="1" anchor="t" anchorCtr="0" compatLnSpc="1">
            <a:prstTxWarp prst="textNoShape">
              <a:avLst/>
            </a:prstTxWarp>
          </a:bodyPr>
          <a:lstStyle>
            <a:lvl1pPr algn="r" defTabSz="914665">
              <a:defRPr sz="1200" b="0"/>
            </a:lvl1pPr>
          </a:lstStyle>
          <a:p>
            <a:pPr>
              <a:defRPr/>
            </a:pPr>
            <a:fld id="{ED2E91FE-D30B-4B34-916D-514791CB453E}" type="datetime1">
              <a:rPr lang="en-US"/>
              <a:pPr>
                <a:defRPr/>
              </a:pPr>
              <a:t>5/9/2019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2" y="8830154"/>
            <a:ext cx="3039109" cy="46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99" tIns="45700" rIns="91399" bIns="45700" numCol="1" anchor="b" anchorCtr="0" compatLnSpc="1">
            <a:prstTxWarp prst="textNoShape">
              <a:avLst/>
            </a:prstTxWarp>
          </a:bodyPr>
          <a:lstStyle>
            <a:lvl1pPr defTabSz="914665">
              <a:defRPr sz="1200" b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969708" y="8830154"/>
            <a:ext cx="3039109" cy="46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99" tIns="45700" rIns="91399" bIns="45700" numCol="1" anchor="b" anchorCtr="0" compatLnSpc="1">
            <a:prstTxWarp prst="textNoShape">
              <a:avLst/>
            </a:prstTxWarp>
          </a:bodyPr>
          <a:lstStyle>
            <a:lvl1pPr algn="r" defTabSz="914665">
              <a:defRPr sz="1200" b="0"/>
            </a:lvl1pPr>
          </a:lstStyle>
          <a:p>
            <a:pPr>
              <a:defRPr/>
            </a:pPr>
            <a:fld id="{DDE870A8-5F2C-4552-9F2C-91ABA85E5FA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039549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3039109" cy="46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99" tIns="45700" rIns="91399" bIns="45700" numCol="1" anchor="t" anchorCtr="0" compatLnSpc="1">
            <a:prstTxWarp prst="textNoShape">
              <a:avLst/>
            </a:prstTxWarp>
          </a:bodyPr>
          <a:lstStyle>
            <a:lvl1pPr defTabSz="914665">
              <a:defRPr sz="1200" b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9708" y="2"/>
            <a:ext cx="3039109" cy="46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99" tIns="45700" rIns="91399" bIns="45700" numCol="1" anchor="t" anchorCtr="0" compatLnSpc="1">
            <a:prstTxWarp prst="textNoShape">
              <a:avLst/>
            </a:prstTxWarp>
          </a:bodyPr>
          <a:lstStyle>
            <a:lvl1pPr algn="r" defTabSz="914665">
              <a:defRPr sz="1200" b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5325"/>
            <a:ext cx="4648200" cy="34877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54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2310" y="4416664"/>
            <a:ext cx="5605784" cy="4183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99" tIns="45700" rIns="91399" bIns="457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54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8830154"/>
            <a:ext cx="3039109" cy="46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99" tIns="45700" rIns="91399" bIns="45700" numCol="1" anchor="b" anchorCtr="0" compatLnSpc="1">
            <a:prstTxWarp prst="textNoShape">
              <a:avLst/>
            </a:prstTxWarp>
          </a:bodyPr>
          <a:lstStyle>
            <a:lvl1pPr defTabSz="914665">
              <a:defRPr sz="1200" b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54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9708" y="8830154"/>
            <a:ext cx="3039109" cy="46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99" tIns="45700" rIns="91399" bIns="45700" numCol="1" anchor="b" anchorCtr="0" compatLnSpc="1">
            <a:prstTxWarp prst="textNoShape">
              <a:avLst/>
            </a:prstTxWarp>
          </a:bodyPr>
          <a:lstStyle>
            <a:lvl1pPr algn="r" defTabSz="914665">
              <a:defRPr sz="1200" b="0"/>
            </a:lvl1pPr>
          </a:lstStyle>
          <a:p>
            <a:pPr>
              <a:defRPr/>
            </a:pPr>
            <a:fld id="{ACD250D3-9D81-4403-AC27-2E4610E3E41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132752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D3DB95A-F7B6-4C10-8ABD-4D5B1028D07B}" type="slidenum">
              <a:rPr lang="en-US" smtClean="0"/>
              <a:pPr/>
              <a:t>1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211925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3026"/>
            <a:fld id="{6D9FD37A-2FC4-4D2A-A395-31872391C047}" type="slidenum">
              <a:rPr lang="en-US" smtClean="0">
                <a:latin typeface="Arial" pitchFamily="34" charset="0"/>
                <a:ea typeface="ＭＳ Ｐゴシック"/>
                <a:cs typeface="ＭＳ Ｐゴシック"/>
              </a:rPr>
              <a:pPr defTabSz="913026"/>
              <a:t>2</a:t>
            </a:fld>
            <a:endParaRPr lang="en-US" dirty="0" smtClean="0">
              <a:latin typeface="Arial" pitchFamily="34" charset="0"/>
              <a:ea typeface="ＭＳ Ｐゴシック"/>
              <a:cs typeface="ＭＳ Ｐゴシック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3168033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3026"/>
            <a:fld id="{6D9FD37A-2FC4-4D2A-A395-31872391C047}" type="slidenum">
              <a:rPr lang="en-US" smtClean="0">
                <a:latin typeface="Arial" pitchFamily="34" charset="0"/>
                <a:ea typeface="ＭＳ Ｐゴシック"/>
                <a:cs typeface="ＭＳ Ｐゴシック"/>
              </a:rPr>
              <a:pPr defTabSz="913026"/>
              <a:t>3</a:t>
            </a:fld>
            <a:endParaRPr lang="en-US" dirty="0" smtClean="0">
              <a:latin typeface="Arial" pitchFamily="34" charset="0"/>
              <a:ea typeface="ＭＳ Ｐゴシック"/>
              <a:cs typeface="ＭＳ Ｐゴシック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16644524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 txBox="1">
            <a:spLocks noGrp="1" noChangeArrowheads="1"/>
          </p:cNvSpPr>
          <p:nvPr/>
        </p:nvSpPr>
        <p:spPr bwMode="auto">
          <a:xfrm>
            <a:off x="3969707" y="8830154"/>
            <a:ext cx="3039109" cy="46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9" tIns="45694" rIns="91389" bIns="45694" anchor="b"/>
          <a:lstStyle/>
          <a:p>
            <a:pPr algn="r"/>
            <a:fld id="{996BCB61-F8C5-4950-8143-43B9D89C6343}" type="slidenum">
              <a:rPr lang="en-US" sz="1200" b="0">
                <a:solidFill>
                  <a:srgbClr val="000000"/>
                </a:solidFill>
              </a:rPr>
              <a:pPr algn="r"/>
              <a:t>4</a:t>
            </a:fld>
            <a:endParaRPr lang="en-US" sz="1200" b="0" dirty="0">
              <a:solidFill>
                <a:srgbClr val="000000"/>
              </a:solidFill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41790555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 txBox="1">
            <a:spLocks noGrp="1" noChangeArrowheads="1"/>
          </p:cNvSpPr>
          <p:nvPr/>
        </p:nvSpPr>
        <p:spPr bwMode="auto">
          <a:xfrm>
            <a:off x="3969707" y="8830154"/>
            <a:ext cx="3039109" cy="46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9" tIns="45694" rIns="91389" bIns="45694" anchor="b"/>
          <a:lstStyle/>
          <a:p>
            <a:pPr algn="r"/>
            <a:fld id="{996BCB61-F8C5-4950-8143-43B9D89C6343}" type="slidenum">
              <a:rPr lang="en-US" sz="1200" b="0">
                <a:solidFill>
                  <a:srgbClr val="000000"/>
                </a:solidFill>
              </a:rPr>
              <a:pPr algn="r"/>
              <a:t>5</a:t>
            </a:fld>
            <a:endParaRPr lang="en-US" sz="1200" b="0" dirty="0">
              <a:solidFill>
                <a:srgbClr val="000000"/>
              </a:solidFill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baseline="0" dirty="0" smtClean="0">
              <a:latin typeface="Arial" pitchFamily="34" charset="0"/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32908776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 txBox="1">
            <a:spLocks noGrp="1" noChangeArrowheads="1"/>
          </p:cNvSpPr>
          <p:nvPr/>
        </p:nvSpPr>
        <p:spPr bwMode="auto">
          <a:xfrm>
            <a:off x="3969707" y="8830154"/>
            <a:ext cx="3039109" cy="46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9" tIns="45694" rIns="91389" bIns="45694" anchor="b"/>
          <a:lstStyle/>
          <a:p>
            <a:pPr algn="r"/>
            <a:fld id="{996BCB61-F8C5-4950-8143-43B9D89C6343}" type="slidenum">
              <a:rPr lang="en-US" sz="1200" b="0">
                <a:solidFill>
                  <a:srgbClr val="000000"/>
                </a:solidFill>
              </a:rPr>
              <a:pPr algn="r"/>
              <a:t>6</a:t>
            </a:fld>
            <a:endParaRPr lang="en-US" sz="1200" b="0" dirty="0">
              <a:solidFill>
                <a:srgbClr val="000000"/>
              </a:solidFill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baseline="0" dirty="0" smtClean="0">
              <a:latin typeface="Arial" pitchFamily="34" charset="0"/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39684868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 txBox="1">
            <a:spLocks noGrp="1" noChangeArrowheads="1"/>
          </p:cNvSpPr>
          <p:nvPr/>
        </p:nvSpPr>
        <p:spPr bwMode="auto">
          <a:xfrm>
            <a:off x="3969707" y="8830154"/>
            <a:ext cx="3039109" cy="46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9" tIns="45694" rIns="91389" bIns="45694" anchor="b"/>
          <a:lstStyle/>
          <a:p>
            <a:pPr algn="r"/>
            <a:fld id="{996BCB61-F8C5-4950-8143-43B9D89C6343}" type="slidenum">
              <a:rPr lang="en-US" sz="1200" b="0">
                <a:solidFill>
                  <a:srgbClr val="000000"/>
                </a:solidFill>
              </a:rPr>
              <a:pPr algn="r"/>
              <a:t>7</a:t>
            </a:fld>
            <a:endParaRPr lang="en-US" sz="1200" b="0" dirty="0">
              <a:solidFill>
                <a:srgbClr val="000000"/>
              </a:solidFill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baseline="0" dirty="0" smtClean="0">
              <a:latin typeface="Arial" pitchFamily="34" charset="0"/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984372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 txBox="1">
            <a:spLocks noGrp="1" noChangeArrowheads="1"/>
          </p:cNvSpPr>
          <p:nvPr/>
        </p:nvSpPr>
        <p:spPr bwMode="auto">
          <a:xfrm>
            <a:off x="3969707" y="8830154"/>
            <a:ext cx="3039109" cy="46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9" tIns="45694" rIns="91389" bIns="45694" anchor="b"/>
          <a:lstStyle/>
          <a:p>
            <a:pPr algn="r"/>
            <a:fld id="{996BCB61-F8C5-4950-8143-43B9D89C6343}" type="slidenum">
              <a:rPr lang="en-US" sz="1200" b="0">
                <a:solidFill>
                  <a:srgbClr val="000000"/>
                </a:solidFill>
              </a:rPr>
              <a:pPr algn="r"/>
              <a:t>8</a:t>
            </a:fld>
            <a:endParaRPr lang="en-US" sz="1200" b="0" dirty="0">
              <a:solidFill>
                <a:srgbClr val="000000"/>
              </a:solidFill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baseline="0" dirty="0" smtClean="0">
              <a:latin typeface="Arial" pitchFamily="34" charset="0"/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82067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 txBox="1">
            <a:spLocks noGrp="1" noChangeArrowheads="1"/>
          </p:cNvSpPr>
          <p:nvPr/>
        </p:nvSpPr>
        <p:spPr bwMode="auto">
          <a:xfrm>
            <a:off x="3969707" y="8830154"/>
            <a:ext cx="3039109" cy="46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9" tIns="45694" rIns="91389" bIns="45694" anchor="b"/>
          <a:lstStyle/>
          <a:p>
            <a:pPr algn="r"/>
            <a:fld id="{996BCB61-F8C5-4950-8143-43B9D89C6343}" type="slidenum">
              <a:rPr lang="en-US" sz="1200" b="0">
                <a:solidFill>
                  <a:srgbClr val="000000"/>
                </a:solidFill>
              </a:rPr>
              <a:pPr algn="r"/>
              <a:t>9</a:t>
            </a:fld>
            <a:endParaRPr lang="en-US" sz="1200" b="0" dirty="0">
              <a:solidFill>
                <a:srgbClr val="000000"/>
              </a:solidFill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baseline="0" dirty="0" smtClean="0">
              <a:latin typeface="Arial" pitchFamily="34" charset="0"/>
              <a:ea typeface="ＭＳ Ｐゴシック"/>
              <a:cs typeface="ＭＳ Ｐゴシック"/>
            </a:endParaRPr>
          </a:p>
          <a:p>
            <a:pPr eaLnBrk="1" hangingPunct="1"/>
            <a:endParaRPr lang="en-US" baseline="0" dirty="0" smtClean="0">
              <a:latin typeface="Arial" pitchFamily="34" charset="0"/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7322181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  <a:prstGeom prst="rect">
            <a:avLst/>
          </a:prstGeom>
        </p:spPr>
        <p:txBody>
          <a:bodyPr vert="horz" anchor="ctr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5108" y="1755649"/>
            <a:ext cx="7924800" cy="4340352"/>
          </a:xfrm>
          <a:prstGeom prst="rect">
            <a:avLst/>
          </a:prstGeom>
        </p:spPr>
        <p:txBody>
          <a:bodyPr vert="horz"/>
          <a:lstStyle>
            <a:lvl1pPr>
              <a:buClr>
                <a:schemeClr val="tx2"/>
              </a:buClr>
              <a:buFont typeface="Wingdings" charset="2"/>
              <a:buChar char="§"/>
              <a:defRPr sz="2800"/>
            </a:lvl1pPr>
            <a:lvl2pPr>
              <a:buClr>
                <a:schemeClr val="accent2"/>
              </a:buClr>
              <a:buFont typeface="Wingdings" charset="2"/>
              <a:buChar char="§"/>
              <a:defRPr sz="2400"/>
            </a:lvl2pPr>
            <a:lvl3pPr>
              <a:buFont typeface="Wingdings" charset="2"/>
              <a:buChar char="§"/>
              <a:defRPr sz="2200"/>
            </a:lvl3pPr>
            <a:lvl4pPr>
              <a:buFont typeface="Wingdings" charset="2"/>
              <a:buChar char="§"/>
              <a:defRPr/>
            </a:lvl4pPr>
            <a:lvl5pPr>
              <a:buFont typeface="Wingdings" charset="2"/>
              <a:buChar char="§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ChangeArrowheads="1"/>
          </p:cNvSpPr>
          <p:nvPr userDrawn="1"/>
        </p:nvSpPr>
        <p:spPr bwMode="gray">
          <a:xfrm>
            <a:off x="0" y="457200"/>
            <a:ext cx="438150" cy="40386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 b="0" dirty="0">
              <a:ea typeface="+mn-ea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0" y="0"/>
            <a:ext cx="9144000" cy="1447800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endParaRPr lang="en-US" sz="4400" b="0" dirty="0">
              <a:solidFill>
                <a:schemeClr val="tx2"/>
              </a:solidFill>
              <a:ea typeface="+mn-ea"/>
            </a:endParaRPr>
          </a:p>
        </p:txBody>
      </p:sp>
      <p:sp>
        <p:nvSpPr>
          <p:cNvPr id="5" name="Rectangle 7"/>
          <p:cNvSpPr>
            <a:spLocks noChangeArrowheads="1"/>
          </p:cNvSpPr>
          <p:nvPr userDrawn="1"/>
        </p:nvSpPr>
        <p:spPr bwMode="gray">
          <a:xfrm>
            <a:off x="0" y="4572000"/>
            <a:ext cx="438150" cy="22860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 b="0" dirty="0">
              <a:ea typeface="+mn-ea"/>
            </a:endParaRPr>
          </a:p>
        </p:txBody>
      </p:sp>
      <p:sp>
        <p:nvSpPr>
          <p:cNvPr id="6" name="Rectangle 7"/>
          <p:cNvSpPr>
            <a:spLocks noChangeArrowheads="1"/>
          </p:cNvSpPr>
          <p:nvPr userDrawn="1"/>
        </p:nvSpPr>
        <p:spPr bwMode="gray">
          <a:xfrm rot="5400000">
            <a:off x="4533900" y="-3086100"/>
            <a:ext cx="76200" cy="91440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 b="0" dirty="0">
              <a:ea typeface="+mn-ea"/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609600" y="6400800"/>
            <a:ext cx="609600" cy="3365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fld id="{395E0962-DFCE-4486-A216-9471CA7FD80A}" type="slidenum">
              <a:rPr lang="en-US" sz="1600"/>
              <a:pPr>
                <a:defRPr/>
              </a:pPr>
              <a:t>‹#›</a:t>
            </a:fld>
            <a:endParaRPr lang="en-US" sz="1600" dirty="0"/>
          </a:p>
        </p:txBody>
      </p:sp>
      <p:pic>
        <p:nvPicPr>
          <p:cNvPr id="3079" name="Picture 8" descr="2color_hori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7696200" y="6169025"/>
            <a:ext cx="114300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itle Placeholder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2"/>
          <p:cNvSpPr>
            <a:spLocks noGrp="1"/>
          </p:cNvSpPr>
          <p:nvPr>
            <p:ph idx="1"/>
          </p:nvPr>
        </p:nvSpPr>
        <p:spPr bwMode="auto">
          <a:xfrm>
            <a:off x="1096963" y="1755775"/>
            <a:ext cx="6904037" cy="43402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 typeface="Wingdings" pitchFamily="2" charset="2"/>
              <a:buChar char="§"/>
            </a:pP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9144000" cy="5257800"/>
          </a:xfrm>
          <a:prstGeom prst="rect">
            <a:avLst/>
          </a:prstGeom>
          <a:solidFill>
            <a:schemeClr val="tx1"/>
          </a:solidFill>
          <a:ln w="9525">
            <a:solidFill>
              <a:srgbClr val="342D62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sz="1800" b="0" dirty="0" smtClean="0">
              <a:solidFill>
                <a:schemeClr val="lt1"/>
              </a:solidFill>
              <a:latin typeface="+mn-lt"/>
              <a:ea typeface="+mn-ea"/>
            </a:endParaRPr>
          </a:p>
          <a:p>
            <a:pPr algn="ctr">
              <a:defRPr/>
            </a:pPr>
            <a:endParaRPr lang="en-US" sz="1800" b="0" dirty="0" smtClean="0">
              <a:solidFill>
                <a:schemeClr val="lt1"/>
              </a:solidFill>
              <a:latin typeface="+mn-lt"/>
              <a:ea typeface="+mn-ea"/>
            </a:endParaRPr>
          </a:p>
          <a:p>
            <a:pPr>
              <a:defRPr/>
            </a:pPr>
            <a:endParaRPr lang="en-US" sz="1800" b="0" dirty="0" smtClean="0">
              <a:solidFill>
                <a:schemeClr val="lt1"/>
              </a:solidFill>
              <a:latin typeface="+mn-lt"/>
              <a:ea typeface="+mn-ea"/>
            </a:endParaRPr>
          </a:p>
          <a:p>
            <a:pPr>
              <a:defRPr/>
            </a:pPr>
            <a:r>
              <a:rPr lang="en-US" sz="1800" b="0" dirty="0" smtClean="0">
                <a:solidFill>
                  <a:schemeClr val="lt1"/>
                </a:solidFill>
                <a:latin typeface="+mn-lt"/>
                <a:ea typeface="+mn-ea"/>
              </a:rPr>
              <a:t>    </a:t>
            </a:r>
          </a:p>
          <a:p>
            <a:pPr>
              <a:defRPr/>
            </a:pPr>
            <a:endParaRPr lang="en-US" sz="1800" b="0" dirty="0" smtClean="0">
              <a:solidFill>
                <a:schemeClr val="lt1"/>
              </a:solidFill>
              <a:latin typeface="+mn-lt"/>
              <a:ea typeface="+mn-ea"/>
            </a:endParaRPr>
          </a:p>
          <a:p>
            <a:pPr>
              <a:defRPr/>
            </a:pPr>
            <a:endParaRPr lang="en-US" sz="1800" b="0" dirty="0" smtClean="0">
              <a:solidFill>
                <a:schemeClr val="lt1"/>
              </a:solidFill>
              <a:latin typeface="+mn-lt"/>
              <a:ea typeface="+mn-ea"/>
            </a:endParaRPr>
          </a:p>
          <a:p>
            <a:pPr>
              <a:defRPr/>
            </a:pPr>
            <a:endParaRPr lang="en-US" sz="1800" b="0" dirty="0" smtClean="0">
              <a:solidFill>
                <a:schemeClr val="lt1"/>
              </a:solidFill>
              <a:latin typeface="+mn-lt"/>
              <a:ea typeface="+mn-ea"/>
            </a:endParaRPr>
          </a:p>
          <a:p>
            <a:pPr>
              <a:defRPr/>
            </a:pPr>
            <a:endParaRPr lang="en-US" sz="1800" b="0" dirty="0" smtClean="0">
              <a:solidFill>
                <a:schemeClr val="lt1"/>
              </a:solidFill>
              <a:latin typeface="+mn-lt"/>
              <a:ea typeface="+mn-ea"/>
            </a:endParaRPr>
          </a:p>
          <a:p>
            <a:pPr>
              <a:defRPr/>
            </a:pPr>
            <a:endParaRPr lang="en-US" sz="1800" b="0" dirty="0" smtClean="0">
              <a:solidFill>
                <a:schemeClr val="lt1"/>
              </a:solidFill>
              <a:latin typeface="+mn-lt"/>
              <a:ea typeface="+mn-ea"/>
            </a:endParaRPr>
          </a:p>
          <a:p>
            <a:pPr>
              <a:defRPr/>
            </a:pPr>
            <a:endParaRPr lang="en-US" sz="1800" b="0" dirty="0" smtClean="0">
              <a:solidFill>
                <a:schemeClr val="lt1"/>
              </a:solidFill>
              <a:latin typeface="+mn-lt"/>
              <a:ea typeface="+mn-ea"/>
            </a:endParaRPr>
          </a:p>
        </p:txBody>
      </p:sp>
      <p:cxnSp>
        <p:nvCxnSpPr>
          <p:cNvPr id="7" name="Straight Connector 6"/>
          <p:cNvCxnSpPr>
            <a:cxnSpLocks noChangeShapeType="1"/>
          </p:cNvCxnSpPr>
          <p:nvPr/>
        </p:nvCxnSpPr>
        <p:spPr bwMode="auto">
          <a:xfrm>
            <a:off x="0" y="5257800"/>
            <a:ext cx="9144000" cy="1588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0" y="5270500"/>
            <a:ext cx="9144000" cy="15875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sz="1800" b="0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pic>
        <p:nvPicPr>
          <p:cNvPr id="4102" name="Picture 16" descr="2color_hori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82988" y="5562600"/>
            <a:ext cx="2001837" cy="728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3" name="Title 1"/>
          <p:cNvSpPr>
            <a:spLocks/>
          </p:cNvSpPr>
          <p:nvPr/>
        </p:nvSpPr>
        <p:spPr bwMode="auto">
          <a:xfrm>
            <a:off x="280219" y="333373"/>
            <a:ext cx="8657304" cy="49595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en-US" sz="4000" b="0" dirty="0" smtClean="0">
              <a:solidFill>
                <a:schemeClr val="bg1"/>
              </a:solidFill>
            </a:endParaRPr>
          </a:p>
          <a:p>
            <a:pPr eaLnBrk="0" hangingPunct="0"/>
            <a:r>
              <a:rPr lang="en-US" sz="3800" i="1" dirty="0" smtClean="0">
                <a:solidFill>
                  <a:schemeClr val="bg1"/>
                </a:solidFill>
              </a:rPr>
              <a:t>2019 Legislative Session:</a:t>
            </a:r>
          </a:p>
          <a:p>
            <a:pPr eaLnBrk="0" hangingPunct="0"/>
            <a:r>
              <a:rPr lang="en-US" sz="3800" i="1" dirty="0" smtClean="0">
                <a:solidFill>
                  <a:schemeClr val="bg1"/>
                </a:solidFill>
              </a:rPr>
              <a:t>ESD Impact</a:t>
            </a:r>
          </a:p>
          <a:p>
            <a:pPr eaLnBrk="0" hangingPunct="0"/>
            <a:endParaRPr lang="en-US" sz="2000" b="0" i="1" dirty="0" smtClean="0">
              <a:solidFill>
                <a:schemeClr val="bg1"/>
              </a:solidFill>
            </a:endParaRPr>
          </a:p>
          <a:p>
            <a:pPr eaLnBrk="0" hangingPunct="0"/>
            <a:endParaRPr lang="en-US" sz="1200" b="0" i="1" dirty="0" smtClean="0">
              <a:solidFill>
                <a:schemeClr val="bg1"/>
              </a:solidFill>
            </a:endParaRPr>
          </a:p>
          <a:p>
            <a:pPr eaLnBrk="0" hangingPunct="0"/>
            <a:r>
              <a:rPr lang="en-US" sz="2500" b="0" i="1" dirty="0" smtClean="0">
                <a:solidFill>
                  <a:schemeClr val="bg1"/>
                </a:solidFill>
              </a:rPr>
              <a:t>Employment Security Advisory Committee </a:t>
            </a:r>
          </a:p>
          <a:p>
            <a:pPr eaLnBrk="0" hangingPunct="0"/>
            <a:r>
              <a:rPr lang="en-US" sz="2500" b="0" i="1" dirty="0" smtClean="0">
                <a:solidFill>
                  <a:schemeClr val="bg1"/>
                </a:solidFill>
              </a:rPr>
              <a:t>May 13, 2019</a:t>
            </a:r>
            <a:r>
              <a:rPr lang="en-US" sz="3200" i="1" dirty="0" smtClean="0">
                <a:solidFill>
                  <a:schemeClr val="bg1"/>
                </a:solidFill>
              </a:rPr>
              <a:t/>
            </a:r>
            <a:br>
              <a:rPr lang="en-US" sz="3200" i="1" dirty="0" smtClean="0">
                <a:solidFill>
                  <a:schemeClr val="bg1"/>
                </a:solidFill>
              </a:rPr>
            </a:br>
            <a:endParaRPr lang="en-US" sz="3200" i="1" dirty="0" smtClean="0">
              <a:solidFill>
                <a:schemeClr val="bg1"/>
              </a:solidFill>
            </a:endParaRPr>
          </a:p>
          <a:p>
            <a:pPr eaLnBrk="0" hangingPunct="0"/>
            <a:r>
              <a:rPr lang="en-US" sz="3200" i="1" dirty="0" smtClean="0">
                <a:solidFill>
                  <a:schemeClr val="bg1"/>
                </a:solidFill>
              </a:rPr>
              <a:t>Nick Streuli</a:t>
            </a:r>
          </a:p>
          <a:p>
            <a:pPr eaLnBrk="0" hangingPunct="0"/>
            <a:r>
              <a:rPr lang="en-US" sz="2000" b="0" i="1" dirty="0" smtClean="0">
                <a:solidFill>
                  <a:schemeClr val="bg1"/>
                </a:solidFill>
              </a:rPr>
              <a:t>Legislative and Executive Operations Director</a:t>
            </a:r>
            <a:endParaRPr lang="en-US" sz="2000" b="0" i="1" dirty="0">
              <a:solidFill>
                <a:schemeClr val="bg1"/>
              </a:solidFill>
            </a:endParaRPr>
          </a:p>
          <a:p>
            <a:pPr eaLnBrk="0" hangingPunct="0"/>
            <a:r>
              <a:rPr lang="en-US" sz="2000" b="0" i="1" dirty="0" smtClean="0">
                <a:solidFill>
                  <a:schemeClr val="bg1"/>
                </a:solidFill>
              </a:rPr>
              <a:t>Washington State Employment Security Department			</a:t>
            </a:r>
          </a:p>
          <a:p>
            <a:pPr eaLnBrk="0" hangingPunct="0"/>
            <a:endParaRPr lang="en-US" sz="4000" b="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4"/>
          <p:cNvSpPr>
            <a:spLocks noGrp="1"/>
          </p:cNvSpPr>
          <p:nvPr>
            <p:ph idx="1"/>
          </p:nvPr>
        </p:nvSpPr>
        <p:spPr bwMode="auto">
          <a:xfrm>
            <a:off x="714375" y="1755775"/>
            <a:ext cx="8272871" cy="43402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Clr>
                <a:srgbClr val="CC6600"/>
              </a:buClr>
              <a:buSzPct val="125000"/>
              <a:buNone/>
            </a:pPr>
            <a:r>
              <a:rPr lang="en-US" sz="2400" b="1" dirty="0" smtClean="0"/>
              <a:t>Several bills passed that will require significant implementation work:</a:t>
            </a:r>
            <a:br>
              <a:rPr lang="en-US" sz="2400" b="1" dirty="0" smtClean="0"/>
            </a:br>
            <a:endParaRPr lang="en-US" sz="2400" dirty="0"/>
          </a:p>
          <a:p>
            <a:pPr>
              <a:buClr>
                <a:srgbClr val="CC6600"/>
              </a:buClr>
              <a:buSzPct val="125000"/>
            </a:pPr>
            <a:r>
              <a:rPr lang="en-US" sz="2400" dirty="0" smtClean="0">
                <a:solidFill>
                  <a:schemeClr val="tx2"/>
                </a:solidFill>
              </a:rPr>
              <a:t>ESD’s request bills:</a:t>
            </a:r>
          </a:p>
          <a:p>
            <a:pPr lvl="1">
              <a:buClr>
                <a:srgbClr val="CC6600"/>
              </a:buClr>
              <a:buSzPct val="125000"/>
              <a:buFont typeface="Wingdings" panose="05000000000000000000" pitchFamily="2" charset="2"/>
              <a:buChar char="Ø"/>
            </a:pPr>
            <a:r>
              <a:rPr lang="en-US" dirty="0" smtClean="0"/>
              <a:t>Data Privacy, H-2A, PFML</a:t>
            </a:r>
            <a:endParaRPr lang="en-US" dirty="0"/>
          </a:p>
          <a:p>
            <a:pPr marL="0" indent="0">
              <a:buClr>
                <a:srgbClr val="CC6600"/>
              </a:buClr>
              <a:buSzPct val="125000"/>
              <a:buNone/>
            </a:pPr>
            <a:endParaRPr lang="en-US" sz="2400" dirty="0" smtClean="0">
              <a:solidFill>
                <a:schemeClr val="tx2"/>
              </a:solidFill>
            </a:endParaRPr>
          </a:p>
          <a:p>
            <a:pPr>
              <a:buClr>
                <a:srgbClr val="CC6600"/>
              </a:buClr>
              <a:buSzPct val="125000"/>
            </a:pPr>
            <a:r>
              <a:rPr lang="en-US" sz="2400" dirty="0" smtClean="0">
                <a:solidFill>
                  <a:schemeClr val="tx2"/>
                </a:solidFill>
              </a:rPr>
              <a:t>Other bills:</a:t>
            </a:r>
          </a:p>
          <a:p>
            <a:pPr lvl="1">
              <a:buClr>
                <a:srgbClr val="CC6600"/>
              </a:buClr>
              <a:buSzPct val="125000"/>
              <a:buFont typeface="Wingdings" panose="05000000000000000000" pitchFamily="2" charset="2"/>
              <a:buChar char="Ø"/>
            </a:pPr>
            <a:r>
              <a:rPr lang="en-US" dirty="0" smtClean="0"/>
              <a:t>Long-Term Care (2SHB 1087)</a:t>
            </a:r>
          </a:p>
          <a:p>
            <a:pPr lvl="1">
              <a:buClr>
                <a:srgbClr val="CC6600"/>
              </a:buClr>
              <a:buSzPct val="125000"/>
              <a:buFont typeface="Wingdings" panose="05000000000000000000" pitchFamily="2" charset="2"/>
              <a:buChar char="Ø"/>
            </a:pPr>
            <a:r>
              <a:rPr lang="en-US" dirty="0" smtClean="0"/>
              <a:t>Non-Union Apprentice Work Search (SB 5398)</a:t>
            </a:r>
          </a:p>
          <a:p>
            <a:pPr lvl="1">
              <a:buClr>
                <a:srgbClr val="CC6600"/>
              </a:buClr>
              <a:buSzPct val="125000"/>
              <a:buFont typeface="Wingdings" panose="05000000000000000000" pitchFamily="2" charset="2"/>
              <a:buChar char="Ø"/>
            </a:pPr>
            <a:r>
              <a:rPr lang="en-US" dirty="0" smtClean="0"/>
              <a:t>Limited Cooperative Associations (SB 5002)</a:t>
            </a:r>
          </a:p>
          <a:p>
            <a:pPr>
              <a:buClr>
                <a:srgbClr val="CC6600"/>
              </a:buClr>
              <a:buSzPct val="125000"/>
            </a:pPr>
            <a:endParaRPr lang="en-US" sz="2400" dirty="0">
              <a:solidFill>
                <a:schemeClr val="tx2"/>
              </a:solidFill>
            </a:endParaRPr>
          </a:p>
          <a:p>
            <a:pPr marL="0" indent="0">
              <a:buClr>
                <a:srgbClr val="CC6600"/>
              </a:buClr>
              <a:buSzPct val="125000"/>
              <a:buNone/>
            </a:pPr>
            <a:endParaRPr lang="en-US" sz="2400" b="1" dirty="0"/>
          </a:p>
          <a:p>
            <a:pPr marL="0" indent="0">
              <a:buClr>
                <a:srgbClr val="CC6600"/>
              </a:buClr>
              <a:buSzPct val="125000"/>
              <a:buNone/>
            </a:pPr>
            <a:endParaRPr lang="en-US" sz="2400" b="1" dirty="0" smtClean="0">
              <a:solidFill>
                <a:schemeClr val="tx2"/>
              </a:solidFill>
            </a:endParaRPr>
          </a:p>
          <a:p>
            <a:pPr marL="0" indent="0">
              <a:buClr>
                <a:srgbClr val="CC6600"/>
              </a:buClr>
              <a:buSzPct val="125000"/>
              <a:buNone/>
            </a:pPr>
            <a:endParaRPr lang="en-US" sz="2400" b="1" dirty="0" smtClean="0"/>
          </a:p>
          <a:p>
            <a:pPr marL="0" indent="0">
              <a:buClr>
                <a:srgbClr val="CC6600"/>
              </a:buClr>
              <a:buSzPct val="125000"/>
              <a:buNone/>
            </a:pPr>
            <a:endParaRPr lang="en-US" sz="2400" b="1" dirty="0"/>
          </a:p>
          <a:p>
            <a:pPr marL="0" indent="0">
              <a:buClr>
                <a:srgbClr val="CC6600"/>
              </a:buClr>
              <a:buSzPct val="125000"/>
              <a:buNone/>
            </a:pPr>
            <a:endParaRPr lang="en-US" sz="2400" b="1" dirty="0" smtClean="0"/>
          </a:p>
          <a:p>
            <a:pPr>
              <a:buClr>
                <a:srgbClr val="CC6600"/>
              </a:buClr>
              <a:buSzPct val="125000"/>
              <a:buFont typeface="Wingdings" pitchFamily="2" charset="2"/>
              <a:buChar char="§"/>
            </a:pPr>
            <a:endParaRPr lang="en-US" sz="1600" b="1" dirty="0" smtClean="0"/>
          </a:p>
          <a:p>
            <a:pPr>
              <a:buNone/>
            </a:pPr>
            <a:endParaRPr lang="en-US" sz="2800" dirty="0" smtClean="0">
              <a:ea typeface="ＭＳ Ｐゴシック"/>
              <a:cs typeface="ＭＳ Ｐゴシック"/>
            </a:endParaRPr>
          </a:p>
        </p:txBody>
      </p:sp>
      <p:sp>
        <p:nvSpPr>
          <p:cNvPr id="4099" name="Rectangle 2"/>
          <p:cNvSpPr>
            <a:spLocks noChangeArrowheads="1"/>
          </p:cNvSpPr>
          <p:nvPr/>
        </p:nvSpPr>
        <p:spPr bwMode="auto">
          <a:xfrm>
            <a:off x="533400" y="0"/>
            <a:ext cx="82296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4100" name="Title 3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r>
              <a:rPr lang="en-US" sz="2900" b="1" dirty="0" smtClean="0">
                <a:ea typeface="ＭＳ Ｐゴシック"/>
                <a:cs typeface="ＭＳ Ｐゴシック"/>
              </a:rPr>
              <a:t>General Overview</a:t>
            </a:r>
          </a:p>
        </p:txBody>
      </p:sp>
    </p:spTree>
    <p:extLst>
      <p:ext uri="{BB962C8B-B14F-4D97-AF65-F5344CB8AC3E}">
        <p14:creationId xmlns:p14="http://schemas.microsoft.com/office/powerpoint/2010/main" val="58592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4"/>
          <p:cNvSpPr>
            <a:spLocks noGrp="1"/>
          </p:cNvSpPr>
          <p:nvPr>
            <p:ph idx="1"/>
          </p:nvPr>
        </p:nvSpPr>
        <p:spPr bwMode="auto">
          <a:xfrm>
            <a:off x="714375" y="1755775"/>
            <a:ext cx="8272871" cy="43402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Clr>
                <a:srgbClr val="CC6600"/>
              </a:buClr>
              <a:buSzPct val="125000"/>
              <a:buNone/>
            </a:pPr>
            <a:r>
              <a:rPr lang="en-US" sz="2400" b="1" dirty="0" smtClean="0">
                <a:solidFill>
                  <a:schemeClr val="tx2"/>
                </a:solidFill>
              </a:rPr>
              <a:t>Makes </a:t>
            </a:r>
            <a:r>
              <a:rPr lang="en-US" sz="2400" b="1" dirty="0">
                <a:solidFill>
                  <a:schemeClr val="tx2"/>
                </a:solidFill>
              </a:rPr>
              <a:t>technical changes to existing ESD data </a:t>
            </a:r>
            <a:br>
              <a:rPr lang="en-US" sz="2400" b="1" dirty="0">
                <a:solidFill>
                  <a:schemeClr val="tx2"/>
                </a:solidFill>
              </a:rPr>
            </a:br>
            <a:r>
              <a:rPr lang="en-US" sz="2400" b="1" dirty="0" smtClean="0">
                <a:solidFill>
                  <a:schemeClr val="tx2"/>
                </a:solidFill>
              </a:rPr>
              <a:t>privacy </a:t>
            </a:r>
            <a:r>
              <a:rPr lang="en-US" sz="2400" b="1" dirty="0">
                <a:solidFill>
                  <a:schemeClr val="tx2"/>
                </a:solidFill>
              </a:rPr>
              <a:t>laws. </a:t>
            </a:r>
            <a:r>
              <a:rPr lang="en-US" sz="2400" b="1" dirty="0" smtClean="0">
                <a:solidFill>
                  <a:schemeClr val="tx2"/>
                </a:solidFill>
              </a:rPr>
              <a:t/>
            </a:r>
            <a:br>
              <a:rPr lang="en-US" sz="2400" b="1" dirty="0" smtClean="0">
                <a:solidFill>
                  <a:schemeClr val="tx2"/>
                </a:solidFill>
              </a:rPr>
            </a:br>
            <a:endParaRPr lang="en-US" sz="2400" b="1" dirty="0" smtClean="0">
              <a:solidFill>
                <a:schemeClr val="tx2"/>
              </a:solidFill>
            </a:endParaRPr>
          </a:p>
          <a:p>
            <a:pPr marL="0" indent="0">
              <a:buClr>
                <a:srgbClr val="CC6600"/>
              </a:buClr>
              <a:buSzPct val="125000"/>
              <a:buNone/>
            </a:pPr>
            <a:r>
              <a:rPr lang="en-US" sz="2400" b="1" dirty="0" smtClean="0">
                <a:solidFill>
                  <a:schemeClr val="tx2"/>
                </a:solidFill>
              </a:rPr>
              <a:t>ESD implementation:</a:t>
            </a:r>
            <a:endParaRPr lang="en-US" sz="2400" dirty="0" smtClean="0"/>
          </a:p>
          <a:p>
            <a:pPr>
              <a:buClr>
                <a:srgbClr val="CC6600"/>
              </a:buClr>
              <a:buSzPct val="125000"/>
            </a:pPr>
            <a:r>
              <a:rPr lang="en-US" sz="2400" dirty="0" smtClean="0"/>
              <a:t>Update manuals.</a:t>
            </a:r>
          </a:p>
          <a:p>
            <a:pPr>
              <a:buClr>
                <a:srgbClr val="CC6600"/>
              </a:buClr>
              <a:buSzPct val="125000"/>
            </a:pPr>
            <a:r>
              <a:rPr lang="en-US" sz="2400" dirty="0" smtClean="0"/>
              <a:t>Do </a:t>
            </a:r>
            <a:r>
              <a:rPr lang="en-US" sz="2400" dirty="0"/>
              <a:t>major rulemaking. </a:t>
            </a:r>
            <a:endParaRPr lang="en-US" sz="2400" dirty="0" smtClean="0"/>
          </a:p>
          <a:p>
            <a:pPr>
              <a:buClr>
                <a:srgbClr val="CC6600"/>
              </a:buClr>
              <a:buSzPct val="125000"/>
            </a:pPr>
            <a:r>
              <a:rPr lang="en-US" sz="2400" dirty="0" smtClean="0"/>
              <a:t>Update Public Records Unit processes.</a:t>
            </a:r>
          </a:p>
          <a:p>
            <a:pPr>
              <a:buClr>
                <a:srgbClr val="CC6600"/>
              </a:buClr>
              <a:buSzPct val="125000"/>
            </a:pPr>
            <a:r>
              <a:rPr lang="en-US" sz="2400" dirty="0" smtClean="0"/>
              <a:t>Hire </a:t>
            </a:r>
            <a:r>
              <a:rPr lang="en-US" sz="2400" dirty="0"/>
              <a:t>or designate an official agency privacy officer</a:t>
            </a:r>
            <a:r>
              <a:rPr lang="en-US" sz="2400" dirty="0" smtClean="0"/>
              <a:t>.</a:t>
            </a:r>
          </a:p>
          <a:p>
            <a:pPr>
              <a:buClr>
                <a:srgbClr val="CC6600"/>
              </a:buClr>
              <a:buSzPct val="125000"/>
            </a:pPr>
            <a:r>
              <a:rPr lang="en-US" sz="2400" dirty="0" smtClean="0"/>
              <a:t>Submit biennial report to Legislature.</a:t>
            </a:r>
            <a:endParaRPr lang="en-US" sz="2400" dirty="0"/>
          </a:p>
          <a:p>
            <a:pPr marL="0" indent="0">
              <a:buClr>
                <a:srgbClr val="CC6600"/>
              </a:buClr>
              <a:buSzPct val="125000"/>
              <a:buNone/>
            </a:pPr>
            <a:endParaRPr lang="en-US" sz="2400" b="1" dirty="0" smtClean="0"/>
          </a:p>
          <a:p>
            <a:pPr marL="0" indent="0">
              <a:buClr>
                <a:srgbClr val="CC6600"/>
              </a:buClr>
              <a:buSzPct val="125000"/>
              <a:buNone/>
            </a:pPr>
            <a:endParaRPr lang="en-US" sz="2400" b="1" dirty="0"/>
          </a:p>
          <a:p>
            <a:pPr marL="0" indent="0">
              <a:buClr>
                <a:srgbClr val="CC6600"/>
              </a:buClr>
              <a:buSzPct val="125000"/>
              <a:buNone/>
            </a:pPr>
            <a:endParaRPr lang="en-US" sz="2400" b="1" dirty="0" smtClean="0"/>
          </a:p>
          <a:p>
            <a:pPr>
              <a:buClr>
                <a:srgbClr val="CC6600"/>
              </a:buClr>
              <a:buSzPct val="125000"/>
              <a:buFont typeface="Wingdings" pitchFamily="2" charset="2"/>
              <a:buChar char="§"/>
            </a:pPr>
            <a:endParaRPr lang="en-US" sz="1600" b="1" dirty="0" smtClean="0"/>
          </a:p>
          <a:p>
            <a:pPr>
              <a:buNone/>
            </a:pPr>
            <a:endParaRPr lang="en-US" sz="2800" dirty="0" smtClean="0">
              <a:ea typeface="ＭＳ Ｐゴシック"/>
              <a:cs typeface="ＭＳ Ｐゴシック"/>
            </a:endParaRPr>
          </a:p>
        </p:txBody>
      </p:sp>
      <p:sp>
        <p:nvSpPr>
          <p:cNvPr id="4099" name="Rectangle 2"/>
          <p:cNvSpPr>
            <a:spLocks noChangeArrowheads="1"/>
          </p:cNvSpPr>
          <p:nvPr/>
        </p:nvSpPr>
        <p:spPr bwMode="auto">
          <a:xfrm>
            <a:off x="533400" y="0"/>
            <a:ext cx="82296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4100" name="Title 3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r>
              <a:rPr lang="en-US" sz="2900" b="1" dirty="0" smtClean="0">
                <a:ea typeface="ＭＳ Ｐゴシック"/>
                <a:cs typeface="ＭＳ Ｐゴシック"/>
              </a:rPr>
              <a:t>Data Privacy Bill (ESB 5439)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7"/>
          <p:cNvSpPr>
            <a:spLocks noChangeArrowheads="1"/>
          </p:cNvSpPr>
          <p:nvPr/>
        </p:nvSpPr>
        <p:spPr bwMode="auto">
          <a:xfrm>
            <a:off x="457200" y="0"/>
            <a:ext cx="8229600" cy="1447800"/>
          </a:xfrm>
          <a:prstGeom prst="rect">
            <a:avLst/>
          </a:prstGeom>
          <a:solidFill>
            <a:srgbClr val="003366"/>
          </a:solidFill>
          <a:ln w="0">
            <a:solidFill>
              <a:srgbClr val="003366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4400" b="0" dirty="0">
              <a:solidFill>
                <a:prstClr val="white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900" b="1" dirty="0" smtClean="0"/>
              <a:t>H-2A Bill (E2SSB 5438)</a:t>
            </a:r>
            <a:endParaRPr lang="en-US" sz="29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15107" y="1755648"/>
            <a:ext cx="8076195" cy="4684341"/>
          </a:xfrm>
        </p:spPr>
        <p:txBody>
          <a:bodyPr/>
          <a:lstStyle/>
          <a:p>
            <a:pPr marL="0" indent="0">
              <a:spcBef>
                <a:spcPts val="0"/>
              </a:spcBef>
              <a:buSzPct val="125000"/>
              <a:buNone/>
            </a:pPr>
            <a:r>
              <a:rPr lang="en-US" sz="2400" b="1" dirty="0" smtClean="0"/>
              <a:t>ESD will establish an Office of Agricultural and Seasonal Workforce Services that will:</a:t>
            </a:r>
            <a:br>
              <a:rPr lang="en-US" sz="2400" b="1" dirty="0" smtClean="0"/>
            </a:br>
            <a:endParaRPr lang="en-US" sz="2400" dirty="0" smtClean="0">
              <a:solidFill>
                <a:schemeClr val="tx2"/>
              </a:solidFill>
            </a:endParaRPr>
          </a:p>
          <a:p>
            <a:pPr>
              <a:spcBef>
                <a:spcPts val="0"/>
              </a:spcBef>
              <a:buSzPct val="125000"/>
            </a:pPr>
            <a:r>
              <a:rPr lang="en-US" sz="2400" dirty="0" smtClean="0">
                <a:solidFill>
                  <a:schemeClr val="tx2"/>
                </a:solidFill>
              </a:rPr>
              <a:t>Process H-2A applications.</a:t>
            </a:r>
          </a:p>
          <a:p>
            <a:pPr>
              <a:spcBef>
                <a:spcPts val="0"/>
              </a:spcBef>
              <a:buSzPct val="125000"/>
            </a:pPr>
            <a:r>
              <a:rPr lang="en-US" sz="2400" dirty="0" smtClean="0">
                <a:solidFill>
                  <a:schemeClr val="tx2"/>
                </a:solidFill>
              </a:rPr>
              <a:t>Conduct field checks and field visits to meet U.S. Department of Labor (USDOL) requirements.</a:t>
            </a:r>
            <a:br>
              <a:rPr lang="en-US" sz="2400" dirty="0" smtClean="0">
                <a:solidFill>
                  <a:schemeClr val="tx2"/>
                </a:solidFill>
              </a:rPr>
            </a:br>
            <a:endParaRPr lang="en-US" sz="2400" dirty="0" smtClean="0">
              <a:solidFill>
                <a:schemeClr val="tx2"/>
              </a:solidFill>
            </a:endParaRPr>
          </a:p>
          <a:p>
            <a:pPr marL="0" indent="0">
              <a:spcBef>
                <a:spcPts val="0"/>
              </a:spcBef>
              <a:buSzPct val="125000"/>
              <a:buNone/>
            </a:pPr>
            <a:r>
              <a:rPr lang="en-US" sz="2400" b="1" dirty="0" smtClean="0"/>
              <a:t>ESD will convene and run an advisory committee </a:t>
            </a:r>
          </a:p>
          <a:p>
            <a:pPr marL="0" indent="0">
              <a:spcBef>
                <a:spcPts val="0"/>
              </a:spcBef>
              <a:buSzPct val="125000"/>
              <a:buNone/>
            </a:pPr>
            <a:r>
              <a:rPr lang="en-US" sz="2400" b="1" dirty="0" smtClean="0"/>
              <a:t>that will:</a:t>
            </a:r>
            <a:br>
              <a:rPr lang="en-US" sz="2400" b="1" dirty="0" smtClean="0"/>
            </a:br>
            <a:endParaRPr lang="en-US" sz="2400" dirty="0">
              <a:solidFill>
                <a:schemeClr val="tx2"/>
              </a:solidFill>
            </a:endParaRPr>
          </a:p>
          <a:p>
            <a:pPr>
              <a:spcBef>
                <a:spcPts val="0"/>
              </a:spcBef>
              <a:buSzPct val="125000"/>
            </a:pPr>
            <a:r>
              <a:rPr lang="en-US" sz="2400" dirty="0" smtClean="0">
                <a:solidFill>
                  <a:schemeClr val="tx2"/>
                </a:solidFill>
              </a:rPr>
              <a:t>Discuss issues related to the bill.</a:t>
            </a:r>
            <a:endParaRPr lang="en-US" sz="2400" dirty="0">
              <a:solidFill>
                <a:schemeClr val="tx2"/>
              </a:solidFill>
            </a:endParaRPr>
          </a:p>
          <a:p>
            <a:pPr>
              <a:spcBef>
                <a:spcPts val="0"/>
              </a:spcBef>
              <a:buSzPct val="125000"/>
            </a:pPr>
            <a:r>
              <a:rPr lang="en-US" sz="2400" dirty="0" smtClean="0">
                <a:solidFill>
                  <a:schemeClr val="tx2"/>
                </a:solidFill>
              </a:rPr>
              <a:t>Comment on ESD rulemaking.</a:t>
            </a:r>
            <a:endParaRPr lang="en-US" sz="2400" dirty="0">
              <a:solidFill>
                <a:schemeClr val="tx2"/>
              </a:solidFill>
            </a:endParaRPr>
          </a:p>
          <a:p>
            <a:pPr>
              <a:spcBef>
                <a:spcPts val="0"/>
              </a:spcBef>
              <a:buSzPct val="125000"/>
            </a:pPr>
            <a:r>
              <a:rPr lang="en-US" sz="2400" dirty="0" smtClean="0">
                <a:solidFill>
                  <a:schemeClr val="tx2"/>
                </a:solidFill>
              </a:rPr>
              <a:t>Submit a biennial report to the Legislature.</a:t>
            </a:r>
          </a:p>
          <a:p>
            <a:pPr lvl="1">
              <a:spcBef>
                <a:spcPts val="0"/>
              </a:spcBef>
              <a:buSzPct val="125000"/>
            </a:pPr>
            <a:endParaRPr lang="en-US" b="1" dirty="0"/>
          </a:p>
          <a:p>
            <a:pPr marL="457200" lvl="1" indent="0">
              <a:spcBef>
                <a:spcPts val="0"/>
              </a:spcBef>
              <a:buSzPct val="125000"/>
              <a:buNone/>
            </a:pPr>
            <a:endParaRPr lang="en-US" sz="2600" b="1" dirty="0" smtClean="0">
              <a:solidFill>
                <a:srgbClr val="CC6600"/>
              </a:solidFill>
            </a:endParaRPr>
          </a:p>
          <a:p>
            <a:pPr marL="457200" lvl="1" indent="0">
              <a:spcBef>
                <a:spcPts val="0"/>
              </a:spcBef>
              <a:buSzPct val="125000"/>
              <a:buNone/>
            </a:pPr>
            <a:endParaRPr lang="en-US" sz="2600" b="1" dirty="0">
              <a:solidFill>
                <a:srgbClr val="CC6600"/>
              </a:solidFill>
            </a:endParaRP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endParaRPr lang="en-US" sz="2800" dirty="0" smtClean="0">
              <a:cs typeface="ＭＳ Ｐゴシック" charset="-128"/>
            </a:endParaRPr>
          </a:p>
          <a:p>
            <a:pPr marL="457200" lvl="1" indent="0">
              <a:buNone/>
            </a:pPr>
            <a:endParaRPr lang="en-US" sz="2800" dirty="0" smtClean="0">
              <a:cs typeface="ＭＳ Ｐゴシック" charset="-128"/>
            </a:endParaRPr>
          </a:p>
          <a:p>
            <a:pPr marL="457200" lvl="1" indent="0">
              <a:buNone/>
            </a:pPr>
            <a:endParaRPr lang="en-US" sz="2800" dirty="0">
              <a:cs typeface="ＭＳ Ｐゴシック" charset="-128"/>
            </a:endParaRPr>
          </a:p>
          <a:p>
            <a:pPr>
              <a:spcBef>
                <a:spcPts val="0"/>
              </a:spcBef>
              <a:buSzPct val="125000"/>
            </a:pPr>
            <a:endParaRPr lang="en-US" sz="2800" b="1" dirty="0" smtClean="0"/>
          </a:p>
          <a:p>
            <a:pPr marL="806450" lvl="2" indent="0">
              <a:spcBef>
                <a:spcPts val="0"/>
              </a:spcBef>
              <a:spcAft>
                <a:spcPts val="400"/>
              </a:spcAft>
              <a:buNone/>
            </a:pPr>
            <a:endParaRPr lang="en-US" sz="2500" dirty="0" smtClean="0">
              <a:cs typeface="ＭＳ Ｐゴシック" charset="-128"/>
            </a:endParaRPr>
          </a:p>
          <a:p>
            <a:pPr lvl="2"/>
            <a:endParaRPr lang="en-US" sz="1800" dirty="0" smtClean="0">
              <a:cs typeface="ＭＳ Ｐゴシック" charset="-128"/>
            </a:endParaRPr>
          </a:p>
          <a:p>
            <a:endParaRPr lang="en-US" sz="28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3210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7"/>
          <p:cNvSpPr>
            <a:spLocks noChangeArrowheads="1"/>
          </p:cNvSpPr>
          <p:nvPr/>
        </p:nvSpPr>
        <p:spPr bwMode="auto">
          <a:xfrm>
            <a:off x="287079" y="0"/>
            <a:ext cx="8229600" cy="1447800"/>
          </a:xfrm>
          <a:prstGeom prst="rect">
            <a:avLst/>
          </a:prstGeom>
          <a:solidFill>
            <a:srgbClr val="003366"/>
          </a:solidFill>
          <a:ln w="0">
            <a:solidFill>
              <a:srgbClr val="003366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4400" b="0" dirty="0">
              <a:solidFill>
                <a:prstClr val="white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900" b="1" dirty="0" smtClean="0"/>
              <a:t>PFML Bill (SHB 1399)</a:t>
            </a:r>
            <a:endParaRPr lang="en-US" sz="29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15108" y="1755649"/>
            <a:ext cx="8219886" cy="4841094"/>
          </a:xfrm>
        </p:spPr>
        <p:txBody>
          <a:bodyPr/>
          <a:lstStyle/>
          <a:p>
            <a:pPr marL="0" indent="0">
              <a:spcBef>
                <a:spcPts val="0"/>
              </a:spcBef>
              <a:buSzPct val="125000"/>
              <a:buNone/>
            </a:pPr>
            <a:r>
              <a:rPr lang="en-US" sz="2400" b="1" dirty="0" smtClean="0">
                <a:solidFill>
                  <a:schemeClr val="tx2"/>
                </a:solidFill>
              </a:rPr>
              <a:t>Makes numerous technical changes </a:t>
            </a:r>
            <a:r>
              <a:rPr lang="en-US" sz="2400" b="1" dirty="0">
                <a:solidFill>
                  <a:schemeClr val="tx2"/>
                </a:solidFill>
              </a:rPr>
              <a:t>to existing state </a:t>
            </a:r>
            <a:r>
              <a:rPr lang="en-US" sz="2400" b="1" dirty="0" smtClean="0">
                <a:solidFill>
                  <a:schemeClr val="tx2"/>
                </a:solidFill>
              </a:rPr>
              <a:t>law in areas such as: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>
              <a:solidFill>
                <a:schemeClr val="tx2"/>
              </a:solidFill>
            </a:endParaRPr>
          </a:p>
          <a:p>
            <a:pPr>
              <a:spcBef>
                <a:spcPts val="0"/>
              </a:spcBef>
              <a:buSzPct val="125000"/>
            </a:pPr>
            <a:r>
              <a:rPr lang="en-US" sz="2400" dirty="0" smtClean="0"/>
              <a:t>Employment benefits</a:t>
            </a:r>
            <a:r>
              <a:rPr lang="en-US" sz="2400" dirty="0" smtClean="0"/>
              <a:t>.</a:t>
            </a:r>
            <a:br>
              <a:rPr lang="en-US" sz="2400" dirty="0" smtClean="0"/>
            </a:br>
            <a:endParaRPr lang="en-US" sz="2400" dirty="0"/>
          </a:p>
          <a:p>
            <a:pPr>
              <a:spcBef>
                <a:spcPts val="0"/>
              </a:spcBef>
              <a:buSzPct val="125000"/>
            </a:pPr>
            <a:r>
              <a:rPr lang="en-US" sz="2400" dirty="0" smtClean="0"/>
              <a:t>Taxable wages</a:t>
            </a:r>
            <a:r>
              <a:rPr lang="en-US" sz="2400" dirty="0" smtClean="0"/>
              <a:t>.</a:t>
            </a:r>
            <a:br>
              <a:rPr lang="en-US" sz="2400" dirty="0" smtClean="0"/>
            </a:br>
            <a:endParaRPr lang="en-US" sz="2400" dirty="0" smtClean="0"/>
          </a:p>
          <a:p>
            <a:pPr>
              <a:spcBef>
                <a:spcPts val="0"/>
              </a:spcBef>
              <a:buSzPct val="125000"/>
            </a:pPr>
            <a:r>
              <a:rPr lang="en-US" sz="2400" dirty="0" smtClean="0"/>
              <a:t>Recodification</a:t>
            </a:r>
            <a:r>
              <a:rPr lang="en-US" sz="2400" dirty="0"/>
              <a:t>. 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 smtClean="0"/>
          </a:p>
          <a:p>
            <a:pPr marL="0" indent="0">
              <a:buNone/>
            </a:pPr>
            <a:endParaRPr lang="en-US" sz="28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9671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7"/>
          <p:cNvSpPr>
            <a:spLocks noChangeArrowheads="1"/>
          </p:cNvSpPr>
          <p:nvPr/>
        </p:nvSpPr>
        <p:spPr bwMode="auto">
          <a:xfrm>
            <a:off x="457200" y="0"/>
            <a:ext cx="8229600" cy="1447800"/>
          </a:xfrm>
          <a:prstGeom prst="rect">
            <a:avLst/>
          </a:prstGeom>
          <a:solidFill>
            <a:srgbClr val="003366"/>
          </a:solidFill>
          <a:ln w="0">
            <a:solidFill>
              <a:srgbClr val="003366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4400" b="0" dirty="0">
              <a:solidFill>
                <a:prstClr val="white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900" b="1" dirty="0" smtClean="0"/>
              <a:t>Long-Term Care Bill (2SHB 1087)</a:t>
            </a:r>
            <a:endParaRPr lang="en-US" sz="29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15107" y="1755649"/>
            <a:ext cx="8285202" cy="4880282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 smtClean="0"/>
              <a:t>Creates a state long-term care program:</a:t>
            </a:r>
            <a:r>
              <a:rPr lang="en-US" sz="2400" b="1" dirty="0" smtClean="0">
                <a:solidFill>
                  <a:srgbClr val="CC6600"/>
                </a:solidFill>
              </a:rPr>
              <a:t/>
            </a:r>
            <a:br>
              <a:rPr lang="en-US" sz="2400" b="1" dirty="0" smtClean="0">
                <a:solidFill>
                  <a:srgbClr val="CC6600"/>
                </a:solidFill>
              </a:rPr>
            </a:br>
            <a:endParaRPr lang="en-US" sz="2400" b="1" dirty="0" smtClean="0">
              <a:solidFill>
                <a:srgbClr val="CC6600"/>
              </a:solidFill>
            </a:endParaRPr>
          </a:p>
          <a:p>
            <a:r>
              <a:rPr lang="en-US" sz="2400" dirty="0" smtClean="0">
                <a:solidFill>
                  <a:schemeClr val="tx2"/>
                </a:solidFill>
              </a:rPr>
              <a:t>Provides up to $36,500 in lifetime benefits to use for long-term care services.</a:t>
            </a:r>
          </a:p>
          <a:p>
            <a:r>
              <a:rPr lang="en-US" sz="2400" dirty="0" smtClean="0">
                <a:solidFill>
                  <a:schemeClr val="tx2"/>
                </a:solidFill>
              </a:rPr>
              <a:t>Funding from .58% premium on employee wages.</a:t>
            </a:r>
          </a:p>
          <a:p>
            <a:r>
              <a:rPr lang="en-US" sz="2400" dirty="0" smtClean="0">
                <a:solidFill>
                  <a:schemeClr val="tx2"/>
                </a:solidFill>
              </a:rPr>
              <a:t>Employers will remit premiums to ESD starting 1/1/22.</a:t>
            </a:r>
          </a:p>
          <a:p>
            <a:r>
              <a:rPr lang="en-US" sz="2400" dirty="0" smtClean="0">
                <a:solidFill>
                  <a:schemeClr val="tx2"/>
                </a:solidFill>
              </a:rPr>
              <a:t>Eligible beneficiaries can access benefits starting 1/1/25.</a:t>
            </a:r>
          </a:p>
          <a:p>
            <a:r>
              <a:rPr lang="en-US" sz="2400" dirty="0" smtClean="0">
                <a:solidFill>
                  <a:schemeClr val="tx2"/>
                </a:solidFill>
              </a:rPr>
              <a:t>ESD implementation plan under development.</a:t>
            </a:r>
            <a:endParaRPr lang="en-US" sz="2400" dirty="0">
              <a:solidFill>
                <a:schemeClr val="tx2"/>
              </a:solidFill>
            </a:endParaRPr>
          </a:p>
          <a:p>
            <a:endParaRPr lang="en-US" sz="28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498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7"/>
          <p:cNvSpPr>
            <a:spLocks noChangeArrowheads="1"/>
          </p:cNvSpPr>
          <p:nvPr/>
        </p:nvSpPr>
        <p:spPr bwMode="auto">
          <a:xfrm>
            <a:off x="457200" y="0"/>
            <a:ext cx="8229600" cy="1447800"/>
          </a:xfrm>
          <a:prstGeom prst="rect">
            <a:avLst/>
          </a:prstGeom>
          <a:solidFill>
            <a:srgbClr val="003366"/>
          </a:solidFill>
          <a:ln w="0">
            <a:solidFill>
              <a:srgbClr val="003366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4400" b="0" dirty="0">
              <a:solidFill>
                <a:prstClr val="white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900" b="1" dirty="0" smtClean="0"/>
              <a:t>Non-Union Apprentice Work Search (SB 5398)</a:t>
            </a:r>
            <a:endParaRPr lang="en-US" sz="29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15107" y="1755649"/>
            <a:ext cx="8324390" cy="4707144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400" b="1" dirty="0" smtClean="0">
                <a:solidFill>
                  <a:schemeClr val="tx2"/>
                </a:solidFill>
              </a:rPr>
              <a:t>Provides a work search waiver for non-union electrical apprentices.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400" b="1" dirty="0">
                <a:solidFill>
                  <a:schemeClr val="tx2"/>
                </a:solidFill>
              </a:rPr>
              <a:t/>
            </a:r>
            <a:br>
              <a:rPr lang="en-US" sz="2400" b="1" dirty="0">
                <a:solidFill>
                  <a:schemeClr val="tx2"/>
                </a:solidFill>
              </a:rPr>
            </a:br>
            <a:r>
              <a:rPr lang="en-US" sz="2400" b="1" dirty="0" smtClean="0">
                <a:solidFill>
                  <a:schemeClr val="tx2"/>
                </a:solidFill>
              </a:rPr>
              <a:t>ESD implementation:</a:t>
            </a:r>
            <a:br>
              <a:rPr lang="en-US" sz="2400" b="1" dirty="0" smtClean="0">
                <a:solidFill>
                  <a:schemeClr val="tx2"/>
                </a:solidFill>
              </a:rPr>
            </a:br>
            <a:endParaRPr lang="en-US" sz="2400" b="1" dirty="0">
              <a:solidFill>
                <a:schemeClr val="tx2"/>
              </a:solidFill>
            </a:endParaRPr>
          </a:p>
          <a:p>
            <a:r>
              <a:rPr lang="en-US" sz="2400" dirty="0" smtClean="0"/>
              <a:t>IT changes.</a:t>
            </a:r>
          </a:p>
          <a:p>
            <a:r>
              <a:rPr lang="en-US" sz="2400" dirty="0" smtClean="0"/>
              <a:t>Rulemaking.</a:t>
            </a:r>
          </a:p>
          <a:p>
            <a:r>
              <a:rPr lang="en-US" sz="2400" dirty="0" smtClean="0"/>
              <a:t>Revising manuals.</a:t>
            </a:r>
          </a:p>
          <a:p>
            <a:r>
              <a:rPr lang="en-US" sz="2400" dirty="0" smtClean="0"/>
              <a:t>Staff training.</a:t>
            </a:r>
          </a:p>
          <a:p>
            <a:endParaRPr lang="en-US" sz="2400" b="1" dirty="0"/>
          </a:p>
          <a:p>
            <a:pPr marL="0" indent="0">
              <a:buNone/>
            </a:pPr>
            <a:endParaRPr lang="en-US" sz="2400" dirty="0"/>
          </a:p>
          <a:p>
            <a:pPr marL="457200" lvl="1" indent="0">
              <a:buNone/>
            </a:pPr>
            <a:endParaRPr lang="en-US" sz="1800" dirty="0" smtClean="0">
              <a:cs typeface="ＭＳ Ｐゴシック" charset="-128"/>
            </a:endParaRPr>
          </a:p>
          <a:p>
            <a:endParaRPr lang="en-US" sz="28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7825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7"/>
          <p:cNvSpPr>
            <a:spLocks noChangeArrowheads="1"/>
          </p:cNvSpPr>
          <p:nvPr/>
        </p:nvSpPr>
        <p:spPr bwMode="auto">
          <a:xfrm>
            <a:off x="457200" y="0"/>
            <a:ext cx="8229600" cy="1447800"/>
          </a:xfrm>
          <a:prstGeom prst="rect">
            <a:avLst/>
          </a:prstGeom>
          <a:solidFill>
            <a:srgbClr val="003366"/>
          </a:solidFill>
          <a:ln w="0">
            <a:solidFill>
              <a:srgbClr val="003366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4400" b="0" dirty="0">
              <a:solidFill>
                <a:prstClr val="white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900" b="1" dirty="0" smtClean="0"/>
              <a:t>Limited Cooperative Associations (SB 5002)</a:t>
            </a:r>
            <a:endParaRPr lang="en-US" sz="29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15108" y="1755649"/>
            <a:ext cx="8219886" cy="4592900"/>
          </a:xfrm>
        </p:spPr>
        <p:txBody>
          <a:bodyPr/>
          <a:lstStyle/>
          <a:p>
            <a:pPr marL="0" indent="0">
              <a:spcBef>
                <a:spcPts val="0"/>
              </a:spcBef>
              <a:buSzPct val="125000"/>
              <a:buNone/>
            </a:pPr>
            <a:r>
              <a:rPr lang="en-US" sz="2400" b="1" dirty="0" smtClean="0"/>
              <a:t>Creates a new form of business entity.</a:t>
            </a:r>
          </a:p>
          <a:p>
            <a:pPr marL="0" indent="0">
              <a:spcBef>
                <a:spcPts val="0"/>
              </a:spcBef>
              <a:buSzPct val="125000"/>
              <a:buNone/>
            </a:pPr>
            <a:endParaRPr lang="en-US" sz="2400" b="1" dirty="0"/>
          </a:p>
          <a:p>
            <a:pPr marL="0" indent="0">
              <a:spcBef>
                <a:spcPts val="0"/>
              </a:spcBef>
              <a:buSzPct val="125000"/>
              <a:buNone/>
            </a:pPr>
            <a:r>
              <a:rPr lang="en-US" sz="2400" b="1" dirty="0" smtClean="0"/>
              <a:t>ESD implementation:</a:t>
            </a:r>
            <a:br>
              <a:rPr lang="en-US" sz="2400" b="1" dirty="0" smtClean="0"/>
            </a:br>
            <a:endParaRPr lang="en-US" sz="2400" b="1" dirty="0" smtClean="0"/>
          </a:p>
          <a:p>
            <a:pPr>
              <a:spcBef>
                <a:spcPts val="560"/>
              </a:spcBef>
              <a:buSzPct val="125000"/>
            </a:pPr>
            <a:r>
              <a:rPr lang="en-US" sz="2400" dirty="0" smtClean="0">
                <a:solidFill>
                  <a:schemeClr val="tx2"/>
                </a:solidFill>
              </a:rPr>
              <a:t>Update tax registration manual.</a:t>
            </a:r>
            <a:br>
              <a:rPr lang="en-US" sz="2400" dirty="0" smtClean="0">
                <a:solidFill>
                  <a:schemeClr val="tx2"/>
                </a:solidFill>
              </a:rPr>
            </a:br>
            <a:endParaRPr lang="en-US" sz="2400" dirty="0">
              <a:solidFill>
                <a:schemeClr val="tx2"/>
              </a:solidFill>
            </a:endParaRPr>
          </a:p>
          <a:p>
            <a:pPr>
              <a:spcBef>
                <a:spcPts val="560"/>
              </a:spcBef>
              <a:buSzPct val="125000"/>
            </a:pPr>
            <a:r>
              <a:rPr lang="en-US" sz="2400" dirty="0" smtClean="0">
                <a:solidFill>
                  <a:schemeClr val="tx2"/>
                </a:solidFill>
              </a:rPr>
              <a:t>Conduct rule-making to update WAC 192-300-190.</a:t>
            </a:r>
          </a:p>
          <a:p>
            <a:pPr marL="0" indent="0">
              <a:spcBef>
                <a:spcPts val="0"/>
              </a:spcBef>
              <a:buSzPct val="125000"/>
              <a:buNone/>
            </a:pPr>
            <a:endParaRPr lang="en-US" sz="2400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7"/>
          <p:cNvSpPr>
            <a:spLocks noChangeArrowheads="1"/>
          </p:cNvSpPr>
          <p:nvPr/>
        </p:nvSpPr>
        <p:spPr bwMode="auto">
          <a:xfrm>
            <a:off x="457200" y="0"/>
            <a:ext cx="8229600" cy="1447800"/>
          </a:xfrm>
          <a:prstGeom prst="rect">
            <a:avLst/>
          </a:prstGeom>
          <a:solidFill>
            <a:srgbClr val="003366"/>
          </a:solidFill>
          <a:ln w="0">
            <a:solidFill>
              <a:srgbClr val="003366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4400" b="0" dirty="0">
              <a:solidFill>
                <a:prstClr val="white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b="1" dirty="0" smtClean="0"/>
              <a:t>Questions?</a:t>
            </a:r>
            <a:endParaRPr lang="en-US" sz="30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15108" y="1755649"/>
            <a:ext cx="7516368" cy="4707144"/>
          </a:xfrm>
        </p:spPr>
        <p:txBody>
          <a:bodyPr/>
          <a:lstStyle/>
          <a:p>
            <a:endParaRPr lang="en-US" sz="2400" dirty="0" smtClean="0"/>
          </a:p>
          <a:p>
            <a:pPr>
              <a:buClr>
                <a:srgbClr val="CC6600"/>
              </a:buClr>
              <a:buNone/>
            </a:pPr>
            <a:endParaRPr lang="en-US" sz="2400" dirty="0">
              <a:ea typeface="ＭＳ Ｐゴシック"/>
              <a:cs typeface="ＭＳ Ｐゴシック"/>
            </a:endParaRPr>
          </a:p>
          <a:p>
            <a:pPr>
              <a:buClr>
                <a:srgbClr val="CC6600"/>
              </a:buClr>
              <a:buNone/>
            </a:pPr>
            <a:r>
              <a:rPr lang="en-US" sz="2400" b="1" dirty="0" smtClean="0">
                <a:ea typeface="ＭＳ Ｐゴシック"/>
                <a:cs typeface="ＭＳ Ｐゴシック"/>
              </a:rPr>
              <a:t>Nick </a:t>
            </a:r>
            <a:r>
              <a:rPr lang="en-US" sz="2400" b="1" dirty="0">
                <a:ea typeface="ＭＳ Ｐゴシック"/>
                <a:cs typeface="ＭＳ Ｐゴシック"/>
              </a:rPr>
              <a:t>Streuli</a:t>
            </a:r>
          </a:p>
          <a:p>
            <a:pPr>
              <a:buClr>
                <a:srgbClr val="CC6600"/>
              </a:buClr>
              <a:buNone/>
            </a:pPr>
            <a:r>
              <a:rPr lang="en-US" sz="2400" dirty="0">
                <a:ea typeface="ＭＳ Ｐゴシック"/>
                <a:cs typeface="ＭＳ Ｐゴシック"/>
              </a:rPr>
              <a:t>Director, Legislative and Executive Operations </a:t>
            </a:r>
          </a:p>
          <a:p>
            <a:pPr>
              <a:buClr>
                <a:srgbClr val="CC6600"/>
              </a:buClr>
              <a:buNone/>
            </a:pPr>
            <a:r>
              <a:rPr lang="en-US" sz="2400" dirty="0">
                <a:ea typeface="ＭＳ Ｐゴシック"/>
                <a:cs typeface="ＭＳ Ｐゴシック"/>
              </a:rPr>
              <a:t>Washington State Employment Security Department</a:t>
            </a:r>
          </a:p>
          <a:p>
            <a:pPr>
              <a:buClr>
                <a:srgbClr val="CC6600"/>
              </a:buClr>
              <a:buNone/>
            </a:pPr>
            <a:r>
              <a:rPr lang="en-US" sz="2400" dirty="0">
                <a:ea typeface="ＭＳ Ｐゴシック"/>
                <a:cs typeface="ＭＳ Ｐゴシック"/>
              </a:rPr>
              <a:t>(360) 485-5175</a:t>
            </a:r>
          </a:p>
          <a:p>
            <a:pPr>
              <a:buClr>
                <a:srgbClr val="CC6600"/>
              </a:buClr>
              <a:buNone/>
            </a:pPr>
            <a:r>
              <a:rPr lang="en-US" sz="2400" dirty="0">
                <a:solidFill>
                  <a:srgbClr val="003366"/>
                </a:solidFill>
                <a:ea typeface="ＭＳ Ｐゴシック"/>
                <a:cs typeface="ＭＳ Ｐゴシック"/>
              </a:rPr>
              <a:t>nstreuli@esd.wa.gov</a:t>
            </a:r>
          </a:p>
          <a:p>
            <a:pPr marL="0" indent="0">
              <a:buNone/>
            </a:pP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6874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2&quot; unique_id=&quot;10173&quot;&gt;&lt;object type=&quot;3&quot; unique_id=&quot;10174&quot;&gt;&lt;property id=&quot;20148&quot; value=&quot;5&quot;/&gt;&lt;property id=&quot;20300&quot; value=&quot;Slide 1&quot;/&gt;&lt;property id=&quot;20307&quot; value=&quot;328&quot;/&gt;&lt;/object&gt;&lt;object type=&quot;3&quot; unique_id=&quot;10175&quot;&gt;&lt;property id=&quot;20148&quot; value=&quot;5&quot;/&gt;&lt;property id=&quot;20300&quot; value=&quot;Slide 2 - &amp;quot;Overview&amp;quot;&quot;/&gt;&lt;property id=&quot;20307&quot; value=&quot;323&quot;/&gt;&lt;/object&gt;&lt;object type=&quot;3&quot; unique_id=&quot;10176&quot;&gt;&lt;property id=&quot;20148&quot; value=&quot;5&quot;/&gt;&lt;property id=&quot;20300&quot; value=&quot;Slide 15 - &amp;quot;Unemployment Benefits&amp;quot;&quot;/&gt;&lt;property id=&quot;20307&quot; value=&quot;401&quot;/&gt;&lt;/object&gt;&lt;object type=&quot;3&quot; unique_id=&quot;10177&quot;&gt;&lt;property id=&quot;20148&quot; value=&quot;5&quot;/&gt;&lt;property id=&quot;20300&quot; value=&quot;Slide 17 - &amp;quot;Unemployment Benefits&amp;quot;&quot;/&gt;&lt;property id=&quot;20307&quot; value=&quot;426&quot;/&gt;&lt;/object&gt;&lt;object type=&quot;3&quot; unique_id=&quot;10181&quot;&gt;&lt;property id=&quot;20148&quot; value=&quot;5&quot;/&gt;&lt;property id=&quot;20300&quot; value=&quot;Slide 19&quot;/&gt;&lt;property id=&quot;20307&quot; value=&quot;394&quot;/&gt;&lt;/object&gt;&lt;object type=&quot;3&quot; unique_id=&quot;10667&quot;&gt;&lt;property id=&quot;20148&quot; value=&quot;5&quot;/&gt;&lt;property id=&quot;20300&quot; value=&quot;Slide 11 - &amp;quot;Legislative Process&amp;quot;&quot;/&gt;&lt;property id=&quot;20307&quot; value=&quot;434&quot;/&gt;&lt;/object&gt;&lt;object type=&quot;3&quot; unique_id=&quot;10668&quot;&gt;&lt;property id=&quot;20148&quot; value=&quot;5&quot;/&gt;&lt;property id=&quot;20300&quot; value=&quot;Slide 12 - &amp;quot;Legislative Process Continued&amp;quot;&quot;/&gt;&lt;property id=&quot;20307&quot; value=&quot;435&quot;/&gt;&lt;/object&gt;&lt;object type=&quot;3&quot; unique_id=&quot;10669&quot;&gt;&lt;property id=&quot;20148&quot; value=&quot;5&quot;/&gt;&lt;property id=&quot;20300&quot; value=&quot;Slide 13&quot;/&gt;&lt;property id=&quot;20307&quot; value=&quot;432&quot;/&gt;&lt;/object&gt;&lt;object type=&quot;3&quot; unique_id=&quot;10671&quot;&gt;&lt;property id=&quot;20148&quot; value=&quot;5&quot;/&gt;&lt;property id=&quot;20300&quot; value=&quot;Slide 14 - &amp;quot;Stakeholders&amp;quot;&quot;/&gt;&lt;property id=&quot;20307&quot; value=&quot;437&quot;/&gt;&lt;/object&gt;&lt;object type=&quot;3&quot; unique_id=&quot;10672&quot;&gt;&lt;property id=&quot;20148&quot; value=&quot;5&quot;/&gt;&lt;property id=&quot;20300&quot; value=&quot;Slide 20&quot;/&gt;&lt;property id=&quot;20307&quot; value=&quot;431&quot;/&gt;&lt;/object&gt;&lt;object type=&quot;3&quot; unique_id=&quot;10712&quot;&gt;&lt;property id=&quot;20148&quot; value=&quot;5&quot;/&gt;&lt;property id=&quot;20300&quot; value=&quot;Slide 7 - &amp;quot;Washington State Legislature&amp;quot;&quot;/&gt;&lt;property id=&quot;20307&quot; value=&quot;438&quot;/&gt;&lt;/object&gt;&lt;object type=&quot;3&quot; unique_id=&quot;10713&quot;&gt;&lt;property id=&quot;20148&quot; value=&quot;5&quot;/&gt;&lt;property id=&quot;20300&quot; value=&quot;Slide 8 - &amp;quot;Legislative Session Basics &amp;quot;&quot;/&gt;&lt;property id=&quot;20307&quot; value=&quot;439&quot;/&gt;&lt;/object&gt;&lt;object type=&quot;3&quot; unique_id=&quot;10903&quot;&gt;&lt;property id=&quot;20148&quot; value=&quot;5&quot;/&gt;&lt;property id=&quot;20300&quot; value=&quot;Slide 9 - &amp;quot;Interim Legislative Process&amp;quot;&quot;/&gt;&lt;property id=&quot;20307&quot; value=&quot;444&quot;/&gt;&lt;/object&gt;&lt;object type=&quot;3&quot; unique_id=&quot;10904&quot;&gt;&lt;property id=&quot;20148&quot; value=&quot;5&quot;/&gt;&lt;property id=&quot;20300&quot; value=&quot;Slide 10 - &amp;quot;Legislative Session&amp;quot;&quot;/&gt;&lt;property id=&quot;20307&quot; value=&quot;442&quot;/&gt;&lt;/object&gt;&lt;object type=&quot;3&quot; unique_id=&quot;10905&quot;&gt;&lt;property id=&quot;20148&quot; value=&quot;5&quot;/&gt;&lt;property id=&quot;20300&quot; value=&quot;Slide 16 - &amp;quot;Unemployment Benefits &amp;quot;&quot;/&gt;&lt;property id=&quot;20307&quot; value=&quot;441&quot;/&gt;&lt;/object&gt;&lt;object type=&quot;3&quot; unique_id=&quot;11172&quot;&gt;&lt;property id=&quot;20148&quot; value=&quot;5&quot;/&gt;&lt;property id=&quot;20300&quot; value=&quot;Slide 3 - &amp;quot;Initial and Continued Claims&amp;quot;&quot;/&gt;&lt;property id=&quot;20307&quot; value=&quot;445&quot;/&gt;&lt;/object&gt;&lt;object type=&quot;3&quot; unique_id=&quot;11173&quot;&gt;&lt;property id=&quot;20148&quot; value=&quot;5&quot;/&gt;&lt;property id=&quot;20300&quot; value=&quot;Slide 4 - &amp;quot;Adjudication&amp;quot;&quot;/&gt;&lt;property id=&quot;20307&quot; value=&quot;446&quot;/&gt;&lt;/object&gt;&lt;object type=&quot;3&quot; unique_id=&quot;11174&quot;&gt;&lt;property id=&quot;20148&quot; value=&quot;5&quot;/&gt;&lt;property id=&quot;20300&quot; value=&quot;Slide 5 - &amp;quot;Conditional Payments&amp;quot;&quot;/&gt;&lt;property id=&quot;20307&quot; value=&quot;447&quot;/&gt;&lt;/object&gt;&lt;object type=&quot;3&quot; unique_id=&quot;11175&quot;&gt;&lt;property id=&quot;20148&quot; value=&quot;5&quot;/&gt;&lt;property id=&quot;20300&quot; value=&quot;Slide 6 - &amp;quot;Overpayments&amp;quot;&quot;/&gt;&lt;property id=&quot;20307&quot; value=&quot;448&quot;/&gt;&lt;/object&gt;&lt;object type=&quot;3&quot; unique_id=&quot;11296&quot;&gt;&lt;property id=&quot;20148&quot; value=&quot;5&quot;/&gt;&lt;property id=&quot;20300&quot; value=&quot;Slide 21&quot;/&gt;&lt;property id=&quot;20307&quot; value=&quot;450&quot;/&gt;&lt;/object&gt;&lt;object type=&quot;3&quot; unique_id=&quot;11321&quot;&gt;&lt;property id=&quot;20148&quot; value=&quot;5&quot;/&gt;&lt;property id=&quot;20300&quot; value=&quot;Slide 18 - &amp;quot;Federal benefit extensions&amp;quot;&quot;/&gt;&lt;property id=&quot;20307&quot; value=&quot;451&quot;/&gt;&lt;/object&gt;&lt;/object&gt;&lt;object type=&quot;8&quot; unique_id=&quot;10247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template-leg">
  <a:themeElements>
    <a:clrScheme name="UI Tax">
      <a:dk1>
        <a:srgbClr val="003366"/>
      </a:dk1>
      <a:lt1>
        <a:sysClr val="window" lastClr="FFFFFF"/>
      </a:lt1>
      <a:dk2>
        <a:srgbClr val="CC6600"/>
      </a:dk2>
      <a:lt2>
        <a:srgbClr val="CCCC99"/>
      </a:lt2>
      <a:accent1>
        <a:srgbClr val="363063"/>
      </a:accent1>
      <a:accent2>
        <a:srgbClr val="6C7728"/>
      </a:accent2>
      <a:accent3>
        <a:srgbClr val="9B3136"/>
      </a:accent3>
      <a:accent4>
        <a:srgbClr val="FFFFFF"/>
      </a:accent4>
      <a:accent5>
        <a:srgbClr val="0057B0"/>
      </a:accent5>
      <a:accent6>
        <a:srgbClr val="FFFFCC"/>
      </a:accent6>
      <a:hlink>
        <a:srgbClr val="999900"/>
      </a:hlink>
      <a:folHlink>
        <a:srgbClr val="CC9933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template-leg.pot</Template>
  <TotalTime>11960</TotalTime>
  <Words>159</Words>
  <Application>Microsoft Office PowerPoint</Application>
  <PresentationFormat>On-screen Show (4:3)</PresentationFormat>
  <Paragraphs>107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ＭＳ Ｐゴシック</vt:lpstr>
      <vt:lpstr>Arial</vt:lpstr>
      <vt:lpstr>Wingdings</vt:lpstr>
      <vt:lpstr>template-leg</vt:lpstr>
      <vt:lpstr>PowerPoint Presentation</vt:lpstr>
      <vt:lpstr>General Overview</vt:lpstr>
      <vt:lpstr>Data Privacy Bill (ESB 5439)</vt:lpstr>
      <vt:lpstr>H-2A Bill (E2SSB 5438)</vt:lpstr>
      <vt:lpstr>PFML Bill (SHB 1399)</vt:lpstr>
      <vt:lpstr>Long-Term Care Bill (2SHB 1087)</vt:lpstr>
      <vt:lpstr>Non-Union Apprentice Work Search (SB 5398)</vt:lpstr>
      <vt:lpstr>Limited Cooperative Associations (SB 5002)</vt:lpstr>
      <vt:lpstr>Questions?</vt:lpstr>
    </vt:vector>
  </TitlesOfParts>
  <Company>Washington State Employment Security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name</dc:title>
  <dc:creator>Kathy Skye</dc:creator>
  <cp:lastModifiedBy>Stoner, Bianca (ESD)</cp:lastModifiedBy>
  <cp:revision>1037</cp:revision>
  <cp:lastPrinted>2019-05-09T16:10:09Z</cp:lastPrinted>
  <dcterms:created xsi:type="dcterms:W3CDTF">2010-01-06T23:06:36Z</dcterms:created>
  <dcterms:modified xsi:type="dcterms:W3CDTF">2019-05-09T18:40:27Z</dcterms:modified>
</cp:coreProperties>
</file>