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26" r:id="rId4"/>
  </p:sldMasterIdLst>
  <p:notesMasterIdLst>
    <p:notesMasterId r:id="rId23"/>
  </p:notesMasterIdLst>
  <p:handoutMasterIdLst>
    <p:handoutMasterId r:id="rId24"/>
  </p:handoutMasterIdLst>
  <p:sldIdLst>
    <p:sldId id="256" r:id="rId5"/>
    <p:sldId id="424" r:id="rId6"/>
    <p:sldId id="404" r:id="rId7"/>
    <p:sldId id="406" r:id="rId8"/>
    <p:sldId id="423" r:id="rId9"/>
    <p:sldId id="407" r:id="rId10"/>
    <p:sldId id="422" r:id="rId11"/>
    <p:sldId id="409" r:id="rId12"/>
    <p:sldId id="421" r:id="rId13"/>
    <p:sldId id="425" r:id="rId14"/>
    <p:sldId id="413" r:id="rId15"/>
    <p:sldId id="414" r:id="rId16"/>
    <p:sldId id="415" r:id="rId17"/>
    <p:sldId id="416" r:id="rId18"/>
    <p:sldId id="419" r:id="rId19"/>
    <p:sldId id="426" r:id="rId20"/>
    <p:sldId id="420" r:id="rId21"/>
    <p:sldId id="411" r:id="rId22"/>
  </p:sldIdLst>
  <p:sldSz cx="12192000" cy="6858000"/>
  <p:notesSz cx="7023100" cy="9309100"/>
  <p:embeddedFontLst>
    <p:embeddedFont>
      <p:font typeface="Garamond" panose="02020404030301010803" pitchFamily="18" charset="0"/>
      <p:regular r:id="rId25"/>
      <p:bold r:id="rId26"/>
      <p:italic r:id="rId27"/>
    </p:embeddedFont>
    <p:embeddedFont>
      <p:font typeface="Calibri" panose="020F0502020204030204" pitchFamily="34" charset="0"/>
      <p:regular r:id="rId28"/>
      <p:bold r:id="rId29"/>
      <p:italic r:id="rId30"/>
      <p:boldItalic r:id="rId31"/>
    </p:embeddedFont>
    <p:embeddedFont>
      <p:font typeface="ＭＳ Ｐゴシック" panose="020B0600070205080204" pitchFamily="34" charset="-128"/>
      <p:regular r:id="rId32"/>
    </p:embeddedFont>
    <p:embeddedFont>
      <p:font typeface="Century Gothic" panose="020B0502020202020204" pitchFamily="34" charset="0"/>
      <p:regular r:id="rId33"/>
      <p:bold r:id="rId34"/>
      <p:italic r:id="rId35"/>
      <p:boldItalic r:id="rId36"/>
    </p:embeddedFont>
    <p:embeddedFont>
      <p:font typeface="Open Sans" panose="020B060402020202020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470"/>
    <a:srgbClr val="0D3455"/>
    <a:srgbClr val="CC660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78665" autoAdjust="0"/>
  </p:normalViewPr>
  <p:slideViewPr>
    <p:cSldViewPr snapToGrid="0" snapToObjects="1">
      <p:cViewPr varScale="1">
        <p:scale>
          <a:sx n="53" d="100"/>
          <a:sy n="53" d="100"/>
        </p:scale>
        <p:origin x="912" y="78"/>
      </p:cViewPr>
      <p:guideLst/>
    </p:cSldViewPr>
  </p:slideViewPr>
  <p:notesTextViewPr>
    <p:cViewPr>
      <p:scale>
        <a:sx n="1" d="1"/>
        <a:sy n="1" d="1"/>
      </p:scale>
      <p:origin x="0" y="-60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Esd1floly01\ManagedResources\UIDStudiesTeamManaged\UI%20Research%20Logs%20and%20Processes\BPCD_%20Recurring%20Queries\TF%20forecasts_mos%20of%20benefits\2018\Sept%202018\report\UI_TF_Report_figures_07102018.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Book9"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esd1floly\Division\22000LMEA-AllStaff\Program%20Research%20Support\State%20of%20State\ESAC\Presentation_excel%20Masterfile.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sd1floly01\ManagedResources\UIDStudiesTeamManaged\UI%20Research%20Logs%20and%20Processes\BPCD_%20Recurring%20Queries\TF%20forecasts_mos%20of%20benefits\2018\Sept%202018\report\UI_TF_Report_figures_071020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Facts%20and%20figures\Average%20Benefit%20Amount%20Exhaustion%20Rate%20Other%20UI%20Data.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sd1floly01\ManagedResources\UIDStudiesTeamManaged\UI%20Research%20Logs%20and%20Processes\BPCD_%20Recurring%20Queries\TF%20forecasts_mos%20of%20benefits\2018\Sept%202018\report\UI_TF_Report_figures_071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3241469816274"/>
          <c:y val="9.2891976916356658E-2"/>
          <c:w val="0.74141332093092105"/>
          <c:h val="0.70303270182807032"/>
        </c:manualLayout>
      </c:layout>
      <c:areaChart>
        <c:grouping val="standard"/>
        <c:varyColors val="0"/>
        <c:ser>
          <c:idx val="1"/>
          <c:order val="0"/>
          <c:tx>
            <c:strRef>
              <c:f>Sheet1!$C$1</c:f>
              <c:strCache>
                <c:ptCount val="1"/>
                <c:pt idx="0">
                  <c:v>U.S. recession</c:v>
                </c:pt>
              </c:strCache>
            </c:strRef>
          </c:tx>
          <c:spPr>
            <a:solidFill>
              <a:schemeClr val="bg1">
                <a:lumMod val="65000"/>
                <a:alpha val="39000"/>
              </a:schemeClr>
            </a:solidFill>
            <a:ln w="25400">
              <a:noFill/>
            </a:ln>
          </c:spPr>
          <c:cat>
            <c:numRef>
              <c:f>Sheet1!$A$2:$A$225</c:f>
              <c:numCache>
                <c:formatCode>mmm\-yy</c:formatCode>
                <c:ptCount val="22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42720</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numCache>
            </c:numRef>
          </c:cat>
          <c:val>
            <c:numRef>
              <c:f>Sheet1!$C$2:$C$225</c:f>
              <c:numCache>
                <c:formatCode>General</c:formatCode>
                <c:ptCount val="224"/>
                <c:pt idx="14">
                  <c:v>3500000</c:v>
                </c:pt>
                <c:pt idx="15">
                  <c:v>3500000</c:v>
                </c:pt>
                <c:pt idx="16">
                  <c:v>3500000</c:v>
                </c:pt>
                <c:pt idx="17">
                  <c:v>3500000</c:v>
                </c:pt>
                <c:pt idx="18">
                  <c:v>3500000</c:v>
                </c:pt>
                <c:pt idx="19">
                  <c:v>3500000</c:v>
                </c:pt>
                <c:pt idx="20">
                  <c:v>3500000</c:v>
                </c:pt>
                <c:pt idx="21">
                  <c:v>3500000</c:v>
                </c:pt>
                <c:pt idx="22">
                  <c:v>3500000</c:v>
                </c:pt>
                <c:pt idx="95">
                  <c:v>3500000</c:v>
                </c:pt>
                <c:pt idx="96">
                  <c:v>3500000</c:v>
                </c:pt>
                <c:pt idx="97">
                  <c:v>3500000</c:v>
                </c:pt>
                <c:pt idx="98">
                  <c:v>3500000</c:v>
                </c:pt>
                <c:pt idx="99">
                  <c:v>3500000</c:v>
                </c:pt>
                <c:pt idx="100">
                  <c:v>3500000</c:v>
                </c:pt>
                <c:pt idx="101">
                  <c:v>3500000</c:v>
                </c:pt>
                <c:pt idx="102">
                  <c:v>3500000</c:v>
                </c:pt>
                <c:pt idx="103">
                  <c:v>3500000</c:v>
                </c:pt>
                <c:pt idx="104">
                  <c:v>3500000</c:v>
                </c:pt>
                <c:pt idx="105">
                  <c:v>3500000</c:v>
                </c:pt>
                <c:pt idx="106">
                  <c:v>3500000</c:v>
                </c:pt>
                <c:pt idx="107">
                  <c:v>3500000</c:v>
                </c:pt>
                <c:pt idx="108">
                  <c:v>3500000</c:v>
                </c:pt>
                <c:pt idx="109">
                  <c:v>3500000</c:v>
                </c:pt>
                <c:pt idx="110">
                  <c:v>3500000</c:v>
                </c:pt>
                <c:pt idx="111">
                  <c:v>3500000</c:v>
                </c:pt>
                <c:pt idx="112">
                  <c:v>3500000</c:v>
                </c:pt>
                <c:pt idx="113">
                  <c:v>3500000</c:v>
                </c:pt>
                <c:pt idx="114">
                  <c:v>3500000</c:v>
                </c:pt>
              </c:numCache>
            </c:numRef>
          </c:val>
        </c:ser>
        <c:ser>
          <c:idx val="0"/>
          <c:order val="1"/>
          <c:tx>
            <c:v>Nonfarm employment</c:v>
          </c:tx>
          <c:spPr>
            <a:solidFill>
              <a:srgbClr val="CC6600"/>
            </a:solidFill>
            <a:ln w="25400">
              <a:noFill/>
            </a:ln>
          </c:spPr>
          <c:val>
            <c:numRef>
              <c:f>Sheet1!$B$2:$B$225</c:f>
              <c:numCache>
                <c:formatCode>#,##0</c:formatCode>
                <c:ptCount val="224"/>
                <c:pt idx="0">
                  <c:v>2722500</c:v>
                </c:pt>
                <c:pt idx="1">
                  <c:v>2721700</c:v>
                </c:pt>
                <c:pt idx="2">
                  <c:v>2741100</c:v>
                </c:pt>
                <c:pt idx="3">
                  <c:v>2735300</c:v>
                </c:pt>
                <c:pt idx="4">
                  <c:v>2746300</c:v>
                </c:pt>
                <c:pt idx="5">
                  <c:v>2749800</c:v>
                </c:pt>
                <c:pt idx="6">
                  <c:v>2741600</c:v>
                </c:pt>
                <c:pt idx="7">
                  <c:v>2752600</c:v>
                </c:pt>
                <c:pt idx="8">
                  <c:v>2754900</c:v>
                </c:pt>
                <c:pt idx="9">
                  <c:v>2756500</c:v>
                </c:pt>
                <c:pt idx="10">
                  <c:v>2761300</c:v>
                </c:pt>
                <c:pt idx="11">
                  <c:v>2767200</c:v>
                </c:pt>
                <c:pt idx="12">
                  <c:v>2758600</c:v>
                </c:pt>
                <c:pt idx="13">
                  <c:v>2758100</c:v>
                </c:pt>
                <c:pt idx="14">
                  <c:v>2754000</c:v>
                </c:pt>
                <c:pt idx="15">
                  <c:v>2751900</c:v>
                </c:pt>
                <c:pt idx="16">
                  <c:v>2745500</c:v>
                </c:pt>
                <c:pt idx="17">
                  <c:v>2744600</c:v>
                </c:pt>
                <c:pt idx="18">
                  <c:v>2735500</c:v>
                </c:pt>
                <c:pt idx="19">
                  <c:v>2730700</c:v>
                </c:pt>
                <c:pt idx="20">
                  <c:v>2724100</c:v>
                </c:pt>
                <c:pt idx="21">
                  <c:v>2715000</c:v>
                </c:pt>
                <c:pt idx="22">
                  <c:v>2705500</c:v>
                </c:pt>
                <c:pt idx="23">
                  <c:v>2697100</c:v>
                </c:pt>
                <c:pt idx="24">
                  <c:v>2696600</c:v>
                </c:pt>
                <c:pt idx="25">
                  <c:v>2692900</c:v>
                </c:pt>
                <c:pt idx="26">
                  <c:v>2687600</c:v>
                </c:pt>
                <c:pt idx="27">
                  <c:v>2691000</c:v>
                </c:pt>
                <c:pt idx="28">
                  <c:v>2691700</c:v>
                </c:pt>
                <c:pt idx="29">
                  <c:v>2690000</c:v>
                </c:pt>
                <c:pt idx="30">
                  <c:v>2696100</c:v>
                </c:pt>
                <c:pt idx="31">
                  <c:v>2695600</c:v>
                </c:pt>
                <c:pt idx="32">
                  <c:v>2695300</c:v>
                </c:pt>
                <c:pt idx="33">
                  <c:v>2695600</c:v>
                </c:pt>
                <c:pt idx="34">
                  <c:v>2698900</c:v>
                </c:pt>
                <c:pt idx="35">
                  <c:v>2696400</c:v>
                </c:pt>
                <c:pt idx="36">
                  <c:v>2704800</c:v>
                </c:pt>
                <c:pt idx="37">
                  <c:v>2704000</c:v>
                </c:pt>
                <c:pt idx="38">
                  <c:v>2696300</c:v>
                </c:pt>
                <c:pt idx="39">
                  <c:v>2695100</c:v>
                </c:pt>
                <c:pt idx="40">
                  <c:v>2697800</c:v>
                </c:pt>
                <c:pt idx="41">
                  <c:v>2696800</c:v>
                </c:pt>
                <c:pt idx="42">
                  <c:v>2698100</c:v>
                </c:pt>
                <c:pt idx="43">
                  <c:v>2702000</c:v>
                </c:pt>
                <c:pt idx="44">
                  <c:v>2705200</c:v>
                </c:pt>
                <c:pt idx="45">
                  <c:v>2706200</c:v>
                </c:pt>
                <c:pt idx="46">
                  <c:v>2706700</c:v>
                </c:pt>
                <c:pt idx="47">
                  <c:v>2712400</c:v>
                </c:pt>
                <c:pt idx="48">
                  <c:v>2707300</c:v>
                </c:pt>
                <c:pt idx="49">
                  <c:v>2715000</c:v>
                </c:pt>
                <c:pt idx="50">
                  <c:v>2724800</c:v>
                </c:pt>
                <c:pt idx="51">
                  <c:v>2730900</c:v>
                </c:pt>
                <c:pt idx="52">
                  <c:v>2732000</c:v>
                </c:pt>
                <c:pt idx="53">
                  <c:v>2737900</c:v>
                </c:pt>
                <c:pt idx="54">
                  <c:v>2743200</c:v>
                </c:pt>
                <c:pt idx="55">
                  <c:v>2744200</c:v>
                </c:pt>
                <c:pt idx="56">
                  <c:v>2750400</c:v>
                </c:pt>
                <c:pt idx="57">
                  <c:v>2760500</c:v>
                </c:pt>
                <c:pt idx="58">
                  <c:v>2765900</c:v>
                </c:pt>
                <c:pt idx="59">
                  <c:v>2769900</c:v>
                </c:pt>
                <c:pt idx="60">
                  <c:v>2776800</c:v>
                </c:pt>
                <c:pt idx="61">
                  <c:v>2778900</c:v>
                </c:pt>
                <c:pt idx="62">
                  <c:v>2788300</c:v>
                </c:pt>
                <c:pt idx="63">
                  <c:v>2798500</c:v>
                </c:pt>
                <c:pt idx="64">
                  <c:v>2803100</c:v>
                </c:pt>
                <c:pt idx="65">
                  <c:v>2805700</c:v>
                </c:pt>
                <c:pt idx="66">
                  <c:v>2817500</c:v>
                </c:pt>
                <c:pt idx="67">
                  <c:v>2824100</c:v>
                </c:pt>
                <c:pt idx="68">
                  <c:v>2823600</c:v>
                </c:pt>
                <c:pt idx="69">
                  <c:v>2836500</c:v>
                </c:pt>
                <c:pt idx="70">
                  <c:v>2845800</c:v>
                </c:pt>
                <c:pt idx="71">
                  <c:v>2855700</c:v>
                </c:pt>
                <c:pt idx="72">
                  <c:v>2863700</c:v>
                </c:pt>
                <c:pt idx="73">
                  <c:v>2868400</c:v>
                </c:pt>
                <c:pt idx="74">
                  <c:v>2874000</c:v>
                </c:pt>
                <c:pt idx="75">
                  <c:v>2876500</c:v>
                </c:pt>
                <c:pt idx="76">
                  <c:v>2884400</c:v>
                </c:pt>
                <c:pt idx="77">
                  <c:v>2896600</c:v>
                </c:pt>
                <c:pt idx="78">
                  <c:v>2892700</c:v>
                </c:pt>
                <c:pt idx="79">
                  <c:v>2900800</c:v>
                </c:pt>
                <c:pt idx="80">
                  <c:v>2914600</c:v>
                </c:pt>
                <c:pt idx="81">
                  <c:v>2914300</c:v>
                </c:pt>
                <c:pt idx="82">
                  <c:v>2916900</c:v>
                </c:pt>
                <c:pt idx="83">
                  <c:v>2924200</c:v>
                </c:pt>
                <c:pt idx="84">
                  <c:v>2929700</c:v>
                </c:pt>
                <c:pt idx="85">
                  <c:v>2943500</c:v>
                </c:pt>
                <c:pt idx="86">
                  <c:v>2949000</c:v>
                </c:pt>
                <c:pt idx="87">
                  <c:v>2956000</c:v>
                </c:pt>
                <c:pt idx="88">
                  <c:v>2962000</c:v>
                </c:pt>
                <c:pt idx="89">
                  <c:v>2969700</c:v>
                </c:pt>
                <c:pt idx="90">
                  <c:v>2971600</c:v>
                </c:pt>
                <c:pt idx="91">
                  <c:v>2975500</c:v>
                </c:pt>
                <c:pt idx="92">
                  <c:v>2976500</c:v>
                </c:pt>
                <c:pt idx="93">
                  <c:v>2987200</c:v>
                </c:pt>
                <c:pt idx="94">
                  <c:v>2993900</c:v>
                </c:pt>
                <c:pt idx="95">
                  <c:v>2997700</c:v>
                </c:pt>
                <c:pt idx="96">
                  <c:v>3001900</c:v>
                </c:pt>
                <c:pt idx="97">
                  <c:v>3006100</c:v>
                </c:pt>
                <c:pt idx="98">
                  <c:v>3008000</c:v>
                </c:pt>
                <c:pt idx="99">
                  <c:v>3007200</c:v>
                </c:pt>
                <c:pt idx="100">
                  <c:v>3004500</c:v>
                </c:pt>
                <c:pt idx="101">
                  <c:v>3001300</c:v>
                </c:pt>
                <c:pt idx="102">
                  <c:v>3005300</c:v>
                </c:pt>
                <c:pt idx="103">
                  <c:v>3006600</c:v>
                </c:pt>
                <c:pt idx="104">
                  <c:v>2996400</c:v>
                </c:pt>
                <c:pt idx="105">
                  <c:v>2969100</c:v>
                </c:pt>
                <c:pt idx="106">
                  <c:v>2967900</c:v>
                </c:pt>
                <c:pt idx="107">
                  <c:v>2949800</c:v>
                </c:pt>
                <c:pt idx="108">
                  <c:v>2935200</c:v>
                </c:pt>
                <c:pt idx="109">
                  <c:v>2916700</c:v>
                </c:pt>
                <c:pt idx="110">
                  <c:v>2897500</c:v>
                </c:pt>
                <c:pt idx="111">
                  <c:v>2878000</c:v>
                </c:pt>
                <c:pt idx="112">
                  <c:v>2868400</c:v>
                </c:pt>
                <c:pt idx="113">
                  <c:v>2857100</c:v>
                </c:pt>
                <c:pt idx="114">
                  <c:v>2847300</c:v>
                </c:pt>
                <c:pt idx="115">
                  <c:v>2836400</c:v>
                </c:pt>
                <c:pt idx="116">
                  <c:v>2833600</c:v>
                </c:pt>
                <c:pt idx="117">
                  <c:v>2836300</c:v>
                </c:pt>
                <c:pt idx="118">
                  <c:v>2824800</c:v>
                </c:pt>
                <c:pt idx="119">
                  <c:v>2822900</c:v>
                </c:pt>
                <c:pt idx="120">
                  <c:v>2825400</c:v>
                </c:pt>
                <c:pt idx="121">
                  <c:v>2824000</c:v>
                </c:pt>
                <c:pt idx="122">
                  <c:v>2830000</c:v>
                </c:pt>
                <c:pt idx="123">
                  <c:v>2835600</c:v>
                </c:pt>
                <c:pt idx="124">
                  <c:v>2839700</c:v>
                </c:pt>
                <c:pt idx="125">
                  <c:v>2836700</c:v>
                </c:pt>
                <c:pt idx="126">
                  <c:v>2836600</c:v>
                </c:pt>
                <c:pt idx="127">
                  <c:v>2831700</c:v>
                </c:pt>
                <c:pt idx="128">
                  <c:v>2835400</c:v>
                </c:pt>
                <c:pt idx="129">
                  <c:v>2846700</c:v>
                </c:pt>
                <c:pt idx="130">
                  <c:v>2847100</c:v>
                </c:pt>
                <c:pt idx="131">
                  <c:v>2852200</c:v>
                </c:pt>
                <c:pt idx="132">
                  <c:v>2856200</c:v>
                </c:pt>
                <c:pt idx="133">
                  <c:v>2859800</c:v>
                </c:pt>
                <c:pt idx="134">
                  <c:v>2859200</c:v>
                </c:pt>
                <c:pt idx="135">
                  <c:v>2868300</c:v>
                </c:pt>
                <c:pt idx="136">
                  <c:v>2865300</c:v>
                </c:pt>
                <c:pt idx="137">
                  <c:v>2869000</c:v>
                </c:pt>
                <c:pt idx="138">
                  <c:v>2877600</c:v>
                </c:pt>
                <c:pt idx="139">
                  <c:v>2880200</c:v>
                </c:pt>
                <c:pt idx="140">
                  <c:v>2884000</c:v>
                </c:pt>
                <c:pt idx="141">
                  <c:v>2879700</c:v>
                </c:pt>
                <c:pt idx="142">
                  <c:v>2885100</c:v>
                </c:pt>
                <c:pt idx="143">
                  <c:v>2889200</c:v>
                </c:pt>
                <c:pt idx="144">
                  <c:v>2888000</c:v>
                </c:pt>
                <c:pt idx="145">
                  <c:v>2893100</c:v>
                </c:pt>
                <c:pt idx="146">
                  <c:v>2902700</c:v>
                </c:pt>
                <c:pt idx="147">
                  <c:v>2904400</c:v>
                </c:pt>
                <c:pt idx="148">
                  <c:v>2912400</c:v>
                </c:pt>
                <c:pt idx="149">
                  <c:v>2922000</c:v>
                </c:pt>
                <c:pt idx="150">
                  <c:v>2920600</c:v>
                </c:pt>
                <c:pt idx="151">
                  <c:v>2927400</c:v>
                </c:pt>
                <c:pt idx="152">
                  <c:v>2929800</c:v>
                </c:pt>
                <c:pt idx="153">
                  <c:v>2940700</c:v>
                </c:pt>
                <c:pt idx="154">
                  <c:v>2946400</c:v>
                </c:pt>
                <c:pt idx="155">
                  <c:v>2947900</c:v>
                </c:pt>
                <c:pt idx="156">
                  <c:v>2952400</c:v>
                </c:pt>
                <c:pt idx="157">
                  <c:v>2961600</c:v>
                </c:pt>
                <c:pt idx="158">
                  <c:v>2964300</c:v>
                </c:pt>
                <c:pt idx="159">
                  <c:v>2969500</c:v>
                </c:pt>
                <c:pt idx="160">
                  <c:v>2978000</c:v>
                </c:pt>
                <c:pt idx="161">
                  <c:v>2978600</c:v>
                </c:pt>
                <c:pt idx="162">
                  <c:v>2981900</c:v>
                </c:pt>
                <c:pt idx="163">
                  <c:v>2991100</c:v>
                </c:pt>
                <c:pt idx="164">
                  <c:v>2997400</c:v>
                </c:pt>
                <c:pt idx="165">
                  <c:v>3005300</c:v>
                </c:pt>
                <c:pt idx="166">
                  <c:v>3012300</c:v>
                </c:pt>
                <c:pt idx="167">
                  <c:v>3016600</c:v>
                </c:pt>
                <c:pt idx="168">
                  <c:v>3028700</c:v>
                </c:pt>
                <c:pt idx="169">
                  <c:v>3029300</c:v>
                </c:pt>
                <c:pt idx="170">
                  <c:v>3034600</c:v>
                </c:pt>
                <c:pt idx="171">
                  <c:v>3034700</c:v>
                </c:pt>
                <c:pt idx="172">
                  <c:v>3039700</c:v>
                </c:pt>
                <c:pt idx="173">
                  <c:v>3046300</c:v>
                </c:pt>
                <c:pt idx="174">
                  <c:v>3062000</c:v>
                </c:pt>
                <c:pt idx="175">
                  <c:v>3072200</c:v>
                </c:pt>
                <c:pt idx="176">
                  <c:v>3077900</c:v>
                </c:pt>
                <c:pt idx="177">
                  <c:v>3082800</c:v>
                </c:pt>
                <c:pt idx="178">
                  <c:v>3088900</c:v>
                </c:pt>
                <c:pt idx="179">
                  <c:v>3102100</c:v>
                </c:pt>
                <c:pt idx="180">
                  <c:v>3105900</c:v>
                </c:pt>
                <c:pt idx="181">
                  <c:v>3111900</c:v>
                </c:pt>
                <c:pt idx="182">
                  <c:v>3122100</c:v>
                </c:pt>
                <c:pt idx="183">
                  <c:v>3130100</c:v>
                </c:pt>
                <c:pt idx="184">
                  <c:v>3136000</c:v>
                </c:pt>
                <c:pt idx="185">
                  <c:v>3148300</c:v>
                </c:pt>
                <c:pt idx="186">
                  <c:v>3151900</c:v>
                </c:pt>
                <c:pt idx="187">
                  <c:v>3157200</c:v>
                </c:pt>
                <c:pt idx="188">
                  <c:v>3163100</c:v>
                </c:pt>
                <c:pt idx="189">
                  <c:v>3171400</c:v>
                </c:pt>
                <c:pt idx="190">
                  <c:v>3177600</c:v>
                </c:pt>
                <c:pt idx="191">
                  <c:v>3185600</c:v>
                </c:pt>
                <c:pt idx="192">
                  <c:v>3200200</c:v>
                </c:pt>
                <c:pt idx="193">
                  <c:v>3211000</c:v>
                </c:pt>
                <c:pt idx="194">
                  <c:v>3214700</c:v>
                </c:pt>
                <c:pt idx="195">
                  <c:v>3230800</c:v>
                </c:pt>
                <c:pt idx="196">
                  <c:v>3235000</c:v>
                </c:pt>
                <c:pt idx="197">
                  <c:v>3238500</c:v>
                </c:pt>
                <c:pt idx="198">
                  <c:v>3247500</c:v>
                </c:pt>
                <c:pt idx="199">
                  <c:v>3255800</c:v>
                </c:pt>
                <c:pt idx="200">
                  <c:v>3266700</c:v>
                </c:pt>
                <c:pt idx="201">
                  <c:v>3269400</c:v>
                </c:pt>
                <c:pt idx="202">
                  <c:v>3278300</c:v>
                </c:pt>
                <c:pt idx="203">
                  <c:v>3284200</c:v>
                </c:pt>
                <c:pt idx="204">
                  <c:v>3282700</c:v>
                </c:pt>
                <c:pt idx="205">
                  <c:v>3290600</c:v>
                </c:pt>
                <c:pt idx="206">
                  <c:v>3301400</c:v>
                </c:pt>
                <c:pt idx="207">
                  <c:v>3305300</c:v>
                </c:pt>
                <c:pt idx="208">
                  <c:v>3314100</c:v>
                </c:pt>
                <c:pt idx="209">
                  <c:v>3325000</c:v>
                </c:pt>
                <c:pt idx="210">
                  <c:v>3328900</c:v>
                </c:pt>
                <c:pt idx="211">
                  <c:v>3331000</c:v>
                </c:pt>
                <c:pt idx="212">
                  <c:v>3335900</c:v>
                </c:pt>
                <c:pt idx="213">
                  <c:v>3340400</c:v>
                </c:pt>
                <c:pt idx="214">
                  <c:v>3350200</c:v>
                </c:pt>
                <c:pt idx="215">
                  <c:v>3358300</c:v>
                </c:pt>
                <c:pt idx="216">
                  <c:v>3376300</c:v>
                </c:pt>
                <c:pt idx="217">
                  <c:v>3383500</c:v>
                </c:pt>
                <c:pt idx="218">
                  <c:v>3392000</c:v>
                </c:pt>
                <c:pt idx="219">
                  <c:v>3400200</c:v>
                </c:pt>
                <c:pt idx="220">
                  <c:v>3408900</c:v>
                </c:pt>
                <c:pt idx="221">
                  <c:v>3416000</c:v>
                </c:pt>
                <c:pt idx="222">
                  <c:v>3427800</c:v>
                </c:pt>
                <c:pt idx="223">
                  <c:v>3436900</c:v>
                </c:pt>
              </c:numCache>
            </c:numRef>
          </c:val>
        </c:ser>
        <c:dLbls>
          <c:showLegendKey val="0"/>
          <c:showVal val="0"/>
          <c:showCatName val="0"/>
          <c:showSerName val="0"/>
          <c:showPercent val="0"/>
          <c:showBubbleSize val="0"/>
        </c:dLbls>
        <c:axId val="326774112"/>
        <c:axId val="326771368"/>
      </c:areaChart>
      <c:dateAx>
        <c:axId val="326774112"/>
        <c:scaling>
          <c:orientation val="minMax"/>
        </c:scaling>
        <c:delete val="0"/>
        <c:axPos val="b"/>
        <c:numFmt formatCode="mmm\-yy" sourceLinked="1"/>
        <c:majorTickMark val="out"/>
        <c:minorTickMark val="none"/>
        <c:tickLblPos val="nextTo"/>
        <c:spPr>
          <a:ln/>
        </c:spPr>
        <c:txPr>
          <a:bodyPr/>
          <a:lstStyle/>
          <a:p>
            <a:pPr>
              <a:defRPr sz="1600" b="1"/>
            </a:pPr>
            <a:endParaRPr lang="en-US"/>
          </a:p>
        </c:txPr>
        <c:crossAx val="326771368"/>
        <c:crosses val="autoZero"/>
        <c:auto val="0"/>
        <c:lblOffset val="100"/>
        <c:baseTimeUnit val="months"/>
        <c:majorUnit val="36"/>
        <c:minorUnit val="36"/>
      </c:dateAx>
      <c:valAx>
        <c:axId val="326771368"/>
        <c:scaling>
          <c:orientation val="minMax"/>
          <c:max val="3500000"/>
          <c:min val="2500000"/>
        </c:scaling>
        <c:delete val="0"/>
        <c:axPos val="l"/>
        <c:majorGridlines/>
        <c:title>
          <c:tx>
            <c:rich>
              <a:bodyPr rot="-5400000" vert="horz"/>
              <a:lstStyle/>
              <a:p>
                <a:pPr>
                  <a:defRPr sz="1400"/>
                </a:pPr>
                <a:r>
                  <a:rPr lang="en-US" sz="1400" b="1" dirty="0" smtClean="0"/>
                  <a:t>(Seasonally adjusted employment)</a:t>
                </a:r>
                <a:endParaRPr lang="en-US" sz="1400" b="1" dirty="0"/>
              </a:p>
            </c:rich>
          </c:tx>
          <c:layout>
            <c:manualLayout>
              <c:xMode val="edge"/>
              <c:yMode val="edge"/>
              <c:x val="1.1506561679790028E-3"/>
              <c:y val="0.21007747377022612"/>
            </c:manualLayout>
          </c:layout>
          <c:overlay val="0"/>
        </c:title>
        <c:numFmt formatCode="#,##0" sourceLinked="0"/>
        <c:majorTickMark val="out"/>
        <c:minorTickMark val="none"/>
        <c:tickLblPos val="nextTo"/>
        <c:txPr>
          <a:bodyPr/>
          <a:lstStyle/>
          <a:p>
            <a:pPr>
              <a:defRPr sz="1600" b="1"/>
            </a:pPr>
            <a:endParaRPr lang="en-US"/>
          </a:p>
        </c:txPr>
        <c:crossAx val="326774112"/>
        <c:crosses val="autoZero"/>
        <c:crossBetween val="midCat"/>
        <c:majorUnit val="100000"/>
      </c:valAx>
    </c:plotArea>
    <c:legend>
      <c:legendPos val="b"/>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33824422572178481"/>
          <c:y val="0.88234052544630859"/>
          <c:w val="0.61387139107611544"/>
          <c:h val="6.582284904261789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1469816272966"/>
          <c:y val="3.9012102653834937E-2"/>
          <c:w val="0.76378655253307182"/>
          <c:h val="0.68894536914292615"/>
        </c:manualLayout>
      </c:layout>
      <c:barChart>
        <c:barDir val="col"/>
        <c:grouping val="clustered"/>
        <c:varyColors val="0"/>
        <c:ser>
          <c:idx val="0"/>
          <c:order val="0"/>
          <c:tx>
            <c:strRef>
              <c:f>data!$C$1</c:f>
              <c:strCache>
                <c:ptCount val="1"/>
                <c:pt idx="0">
                  <c:v>Trust fund balance</c:v>
                </c:pt>
              </c:strCache>
            </c:strRef>
          </c:tx>
          <c:spPr>
            <a:solidFill>
              <a:srgbClr val="003366"/>
            </a:solidFill>
            <a:ln>
              <a:solidFill>
                <a:srgbClr val="003366"/>
              </a:solidFill>
            </a:ln>
          </c:spPr>
          <c:invertIfNegative val="0"/>
          <c:dPt>
            <c:idx val="0"/>
            <c:invertIfNegative val="0"/>
            <c:bubble3D val="0"/>
            <c:spPr>
              <a:solidFill>
                <a:srgbClr val="003366"/>
              </a:solidFill>
              <a:ln>
                <a:solidFill>
                  <a:srgbClr val="003366"/>
                </a:solidFill>
              </a:ln>
            </c:spPr>
          </c:dPt>
          <c:dPt>
            <c:idx val="1"/>
            <c:invertIfNegative val="0"/>
            <c:bubble3D val="0"/>
            <c:spPr>
              <a:solidFill>
                <a:srgbClr val="003366"/>
              </a:solidFill>
              <a:ln>
                <a:solidFill>
                  <a:srgbClr val="003366"/>
                </a:solidFill>
              </a:ln>
              <a:effectLst>
                <a:outerShdw blurRad="50800" dist="50800" dir="5400000" algn="ctr" rotWithShape="0">
                  <a:srgbClr val="92D050"/>
                </a:outerShdw>
              </a:effectLst>
            </c:spPr>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data!$C$4:$C$19</c:f>
              <c:numCache>
                <c:formatCode>_("$"* #,##0.0_);_("$"* \(#,##0.0\);_("$"* "-"_);_(@_)</c:formatCode>
                <c:ptCount val="16"/>
                <c:pt idx="0">
                  <c:v>4044.3304394499996</c:v>
                </c:pt>
                <c:pt idx="1">
                  <c:v>2596.130341</c:v>
                </c:pt>
                <c:pt idx="2">
                  <c:v>2388.7756360500002</c:v>
                </c:pt>
                <c:pt idx="3">
                  <c:v>2772.6534049299999</c:v>
                </c:pt>
                <c:pt idx="4">
                  <c:v>2718.2632318600004</c:v>
                </c:pt>
                <c:pt idx="5">
                  <c:v>3069.9168884400001</c:v>
                </c:pt>
                <c:pt idx="6">
                  <c:v>3430.0877064483288</c:v>
                </c:pt>
                <c:pt idx="7">
                  <c:v>3900.6880756319579</c:v>
                </c:pt>
                <c:pt idx="8">
                  <c:v>4215.5066380331373</c:v>
                </c:pt>
                <c:pt idx="9">
                  <c:v>4437.7087370827276</c:v>
                </c:pt>
                <c:pt idx="10">
                  <c:v>4642.6399029809927</c:v>
                </c:pt>
                <c:pt idx="11">
                  <c:v>4768.1611001025567</c:v>
                </c:pt>
                <c:pt idx="12">
                  <c:v>4865.3319484728399</c:v>
                </c:pt>
                <c:pt idx="13">
                  <c:v>4934.1986581945639</c:v>
                </c:pt>
                <c:pt idx="14">
                  <c:v>4962.1815114012279</c:v>
                </c:pt>
                <c:pt idx="15">
                  <c:v>4942.9653362934114</c:v>
                </c:pt>
              </c:numCache>
            </c:numRef>
          </c:val>
        </c:ser>
        <c:dLbls>
          <c:showLegendKey val="0"/>
          <c:showVal val="0"/>
          <c:showCatName val="0"/>
          <c:showSerName val="0"/>
          <c:showPercent val="0"/>
          <c:showBubbleSize val="0"/>
        </c:dLbls>
        <c:gapWidth val="150"/>
        <c:axId val="312662256"/>
        <c:axId val="312664216"/>
        <c:extLst>
          <c:ext xmlns:c15="http://schemas.microsoft.com/office/drawing/2012/chart" uri="{02D57815-91ED-43cb-92C2-25804820EDAC}">
            <c15:filteredBarSeries>
              <c15:ser>
                <c:idx val="2"/>
                <c:order val="2"/>
                <c:tx>
                  <c:strRef>
                    <c:extLst>
                      <c:ext uri="{02D57815-91ED-43cb-92C2-25804820EDAC}">
                        <c15:formulaRef>
                          <c15:sqref>data!$D$1</c15:sqref>
                        </c15:formulaRef>
                      </c:ext>
                    </c:extLst>
                    <c:strCache>
                      <c:ptCount val="1"/>
                      <c:pt idx="0">
                        <c:v>Trust fund balance (projected)</c:v>
                      </c:pt>
                    </c:strCache>
                  </c:strRef>
                </c:tx>
                <c:spPr>
                  <a:solidFill>
                    <a:srgbClr val="6C7728"/>
                  </a:solidFill>
                </c:spPr>
                <c:invertIfNegative val="0"/>
                <c:cat>
                  <c:numRef>
                    <c:extLst>
                      <c:ext uri="{02D57815-91ED-43cb-92C2-25804820EDAC}">
                        <c15:formulaRef>
                          <c15:sqref>data!$A$4:$A$19</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data!$D$4:$D$19</c15:sqref>
                        </c15:formulaRef>
                      </c:ext>
                    </c:extLst>
                    <c:numCache>
                      <c:formatCode>General</c:formatCode>
                      <c:ptCount val="16"/>
                      <c:pt idx="8" formatCode="_(&quot;$&quot;* #,##0.0_);_(&quot;$&quot;* \(#,##0.0\);_(&quot;$&quot;* &quot;-&quot;_);_(@_)">
                        <c:v>4215.5066380331373</c:v>
                      </c:pt>
                      <c:pt idx="9" formatCode="_(&quot;$&quot;* #,##0.0_);_(&quot;$&quot;* \(#,##0.0\);_(&quot;$&quot;* &quot;-&quot;_);_(@_)">
                        <c:v>4437.7087370827276</c:v>
                      </c:pt>
                      <c:pt idx="10" formatCode="_(&quot;$&quot;* #,##0.0_);_(&quot;$&quot;* \(#,##0.0\);_(&quot;$&quot;* &quot;-&quot;_);_(@_)">
                        <c:v>4642.6399029809927</c:v>
                      </c:pt>
                      <c:pt idx="11" formatCode="_(&quot;$&quot;* #,##0.0_);_(&quot;$&quot;* \(#,##0.0\);_(&quot;$&quot;* &quot;-&quot;_);_(@_)">
                        <c:v>4768.1611001025567</c:v>
                      </c:pt>
                      <c:pt idx="12" formatCode="_(&quot;$&quot;* #,##0.0_);_(&quot;$&quot;* \(#,##0.0\);_(&quot;$&quot;* &quot;-&quot;_);_(@_)">
                        <c:v>4865.3319484728399</c:v>
                      </c:pt>
                      <c:pt idx="13" formatCode="_(&quot;$&quot;* #,##0.0_);_(&quot;$&quot;* \(#,##0.0\);_(&quot;$&quot;* &quot;-&quot;_);_(@_)">
                        <c:v>4934.1986581945639</c:v>
                      </c:pt>
                      <c:pt idx="14" formatCode="_(&quot;$&quot;* #,##0.0_);_(&quot;$&quot;* \(#,##0.0\);_(&quot;$&quot;* &quot;-&quot;_);_(@_)">
                        <c:v>4962.1815114012279</c:v>
                      </c:pt>
                      <c:pt idx="15" formatCode="_(&quot;$&quot;* #,##0.0_);_(&quot;$&quot;* \(#,##0.0\);_(&quot;$&quot;* &quot;-&quot;_);_(@_)">
                        <c:v>4942.9653362934114</c:v>
                      </c:pt>
                    </c:numCache>
                  </c:numRef>
                </c:val>
              </c15:ser>
            </c15:filteredBarSeries>
          </c:ext>
        </c:extLst>
      </c:barChart>
      <c:lineChart>
        <c:grouping val="standard"/>
        <c:varyColors val="0"/>
        <c:ser>
          <c:idx val="1"/>
          <c:order val="1"/>
          <c:tx>
            <c:strRef>
              <c:f>data!$B$1</c:f>
              <c:strCache>
                <c:ptCount val="1"/>
                <c:pt idx="0">
                  <c:v>Months of benefits</c:v>
                </c:pt>
              </c:strCache>
            </c:strRef>
          </c:tx>
          <c:spPr>
            <a:ln>
              <a:solidFill>
                <a:srgbClr val="CC6600"/>
              </a:solidFill>
            </a:ln>
          </c:spPr>
          <c:marker>
            <c:symbol val="square"/>
            <c:size val="7"/>
            <c:spPr>
              <a:solidFill>
                <a:srgbClr val="CC6600"/>
              </a:solidFill>
              <a:ln>
                <a:solidFill>
                  <a:srgbClr val="CC6600"/>
                </a:solidFill>
              </a:ln>
            </c:spPr>
          </c:marker>
          <c:dLbls>
            <c:dLbl>
              <c:idx val="0"/>
              <c:layout>
                <c:manualLayout>
                  <c:x val="-5.0454279844675117E-3"/>
                  <c:y val="-4.247798242784284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5364598595051649E-2"/>
                  <c:y val="-6.489542708756214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5140677620008477E-2"/>
                  <c:y val="-4.362255199678648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2040511929351478E-2"/>
                  <c:y val="-4.83622329667248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3623962952894777E-2"/>
                  <c:y val="-6.193716154870481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9217996813737577E-2"/>
                  <c:y val="-6.815939574251760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5922836828128031E-2"/>
                  <c:y val="-4.868119034380056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9170051410910263E-2"/>
                  <c:y val="-3.8517951293156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7184108410819441E-2"/>
                  <c:y val="-6.889500722677893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630442415350456E-2"/>
                  <c:y val="-0.10028857946602861"/>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5025768091616949E-2"/>
                  <c:y val="-0.12011823655905705"/>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5591228883950601E-2"/>
                  <c:y val="-0.14746092184240214"/>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0686766078024019E-2"/>
                  <c:y val="-0.15026526693119607"/>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3.7940757475867004E-2"/>
                  <c:y val="-0.15466375757016046"/>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3.2133100082554926E-2"/>
                  <c:y val="-0.17388029820376971"/>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3.1328277845545316E-2"/>
                  <c:y val="-0.1735857115646206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[2]Summary!$AG$80:$AG$93</c:f>
              <c:numCache>
                <c:formatCode>General</c:formatCode>
                <c:ptCount val="14"/>
              </c:numCache>
            </c:numRef>
          </c:cat>
          <c:val>
            <c:numRef>
              <c:f>data!$B$4:$B$19</c:f>
              <c:numCache>
                <c:formatCode>_(* #,##0.0_);_(* \(#,##0.0\);_(* "-"??_);_(@_)</c:formatCode>
                <c:ptCount val="16"/>
                <c:pt idx="0">
                  <c:v>21.182051312075192</c:v>
                </c:pt>
                <c:pt idx="1">
                  <c:v>15.69074392974303</c:v>
                </c:pt>
                <c:pt idx="2">
                  <c:v>14.2</c:v>
                </c:pt>
                <c:pt idx="3">
                  <c:v>14.8</c:v>
                </c:pt>
                <c:pt idx="4">
                  <c:v>13.4</c:v>
                </c:pt>
                <c:pt idx="5">
                  <c:v>14.1</c:v>
                </c:pt>
                <c:pt idx="6">
                  <c:v>14.8</c:v>
                </c:pt>
                <c:pt idx="7">
                  <c:v>16</c:v>
                </c:pt>
                <c:pt idx="8">
                  <c:v>16.2</c:v>
                </c:pt>
                <c:pt idx="9">
                  <c:v>16</c:v>
                </c:pt>
                <c:pt idx="10">
                  <c:v>16.3</c:v>
                </c:pt>
                <c:pt idx="11">
                  <c:v>16.3</c:v>
                </c:pt>
                <c:pt idx="12">
                  <c:v>16.2</c:v>
                </c:pt>
                <c:pt idx="13">
                  <c:v>16</c:v>
                </c:pt>
                <c:pt idx="14">
                  <c:v>15.7</c:v>
                </c:pt>
                <c:pt idx="15">
                  <c:v>15.7</c:v>
                </c:pt>
              </c:numCache>
            </c:numRef>
          </c:val>
          <c:smooth val="0"/>
        </c:ser>
        <c:dLbls>
          <c:showLegendKey val="0"/>
          <c:showVal val="0"/>
          <c:showCatName val="0"/>
          <c:showSerName val="0"/>
          <c:showPercent val="0"/>
          <c:showBubbleSize val="0"/>
        </c:dLbls>
        <c:marker val="1"/>
        <c:smooth val="0"/>
        <c:axId val="312665392"/>
        <c:axId val="312663432"/>
      </c:lineChart>
      <c:catAx>
        <c:axId val="312662256"/>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312664216"/>
        <c:crosses val="autoZero"/>
        <c:auto val="1"/>
        <c:lblAlgn val="ctr"/>
        <c:lblOffset val="100"/>
        <c:noMultiLvlLbl val="0"/>
      </c:catAx>
      <c:valAx>
        <c:axId val="312664216"/>
        <c:scaling>
          <c:orientation val="minMax"/>
        </c:scaling>
        <c:delete val="0"/>
        <c:axPos val="l"/>
        <c:majorGridlines/>
        <c:title>
          <c:tx>
            <c:rich>
              <a:bodyPr/>
              <a:lstStyle/>
              <a:p>
                <a:pPr>
                  <a:defRPr sz="1600" b="1"/>
                </a:pPr>
                <a:r>
                  <a:rPr lang="en-US" sz="1600" b="1"/>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312662256"/>
        <c:crosses val="autoZero"/>
        <c:crossBetween val="between"/>
      </c:valAx>
      <c:catAx>
        <c:axId val="312665392"/>
        <c:scaling>
          <c:orientation val="minMax"/>
        </c:scaling>
        <c:delete val="1"/>
        <c:axPos val="b"/>
        <c:numFmt formatCode="General" sourceLinked="1"/>
        <c:majorTickMark val="out"/>
        <c:minorTickMark val="none"/>
        <c:tickLblPos val="none"/>
        <c:crossAx val="312663432"/>
        <c:crosses val="autoZero"/>
        <c:auto val="1"/>
        <c:lblAlgn val="ctr"/>
        <c:lblOffset val="100"/>
        <c:noMultiLvlLbl val="0"/>
      </c:catAx>
      <c:valAx>
        <c:axId val="312663432"/>
        <c:scaling>
          <c:orientation val="minMax"/>
          <c:max val="25"/>
          <c:min val="0"/>
        </c:scaling>
        <c:delete val="0"/>
        <c:axPos val="r"/>
        <c:title>
          <c:tx>
            <c:rich>
              <a:bodyPr/>
              <a:lstStyle/>
              <a:p>
                <a:pPr>
                  <a:defRPr sz="1200" b="1"/>
                </a:pPr>
                <a:r>
                  <a:rPr lang="en-US" sz="1200" b="1"/>
                  <a:t>Months of benefits </a:t>
                </a:r>
              </a:p>
            </c:rich>
          </c:tx>
          <c:overlay val="0"/>
          <c:spPr>
            <a:noFill/>
            <a:ln w="25400">
              <a:noFill/>
            </a:ln>
          </c:spPr>
        </c:title>
        <c:numFmt formatCode="#,##0" sourceLinked="0"/>
        <c:majorTickMark val="out"/>
        <c:minorTickMark val="none"/>
        <c:tickLblPos val="nextTo"/>
        <c:txPr>
          <a:bodyPr rot="0" vert="horz"/>
          <a:lstStyle/>
          <a:p>
            <a:pPr>
              <a:defRPr sz="1200" b="1"/>
            </a:pPr>
            <a:endParaRPr lang="en-US"/>
          </a:p>
        </c:txPr>
        <c:crossAx val="312665392"/>
        <c:crosses val="max"/>
        <c:crossBetween val="between"/>
        <c:majorUnit val="5"/>
      </c:valAx>
      <c:spPr>
        <a:noFill/>
      </c:spPr>
    </c:plotArea>
    <c:legend>
      <c:legendPos val="b"/>
      <c:layout>
        <c:manualLayout>
          <c:xMode val="edge"/>
          <c:yMode val="edge"/>
          <c:x val="7.8514753916518742E-2"/>
          <c:y val="0.85573335505321901"/>
          <c:w val="0.89999995120250864"/>
          <c:h val="9.226409198850144E-2"/>
        </c:manualLayout>
      </c:layout>
      <c:overlay val="0"/>
      <c:txPr>
        <a:bodyPr/>
        <a:lstStyle/>
        <a:p>
          <a:pPr>
            <a:defRPr sz="12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4900363375575"/>
          <c:y val="3.5047178296827866E-2"/>
          <c:w val="0.78121235305025483"/>
          <c:h val="0.92775900373566356"/>
        </c:manualLayout>
      </c:layout>
      <c:barChart>
        <c:barDir val="bar"/>
        <c:grouping val="clustered"/>
        <c:varyColors val="0"/>
        <c:ser>
          <c:idx val="0"/>
          <c:order val="0"/>
          <c:tx>
            <c:strRef>
              <c:f>Sheet1!$C$3</c:f>
              <c:strCache>
                <c:ptCount val="1"/>
                <c:pt idx="0">
                  <c:v>Average High Cost Multiple</c:v>
                </c:pt>
              </c:strCache>
            </c:strRef>
          </c:tx>
          <c:spPr>
            <a:solidFill>
              <a:srgbClr val="086470"/>
            </a:solidFill>
            <a:ln>
              <a:noFill/>
            </a:ln>
            <a:effectLst/>
          </c:spPr>
          <c:invertIfNegative val="0"/>
          <c:dPt>
            <c:idx val="39"/>
            <c:invertIfNegative val="0"/>
            <c:bubble3D val="0"/>
            <c:spPr>
              <a:solidFill>
                <a:srgbClr val="FFFF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Sheet1!$B$4:$B$56</c:f>
              <c:strCache>
                <c:ptCount val="53"/>
                <c:pt idx="0">
                  <c:v>CALIFORNIA</c:v>
                </c:pt>
                <c:pt idx="1">
                  <c:v>VIRGIN ISLANDS</c:v>
                </c:pt>
                <c:pt idx="2">
                  <c:v>TEXAS</c:v>
                </c:pt>
                <c:pt idx="3">
                  <c:v>OHIO</c:v>
                </c:pt>
                <c:pt idx="4">
                  <c:v>INDIANA</c:v>
                </c:pt>
                <c:pt idx="5">
                  <c:v>WEST VIRGINIA</c:v>
                </c:pt>
                <c:pt idx="6">
                  <c:v>MASSACHUSETTS</c:v>
                </c:pt>
                <c:pt idx="7">
                  <c:v>NEW YORK</c:v>
                </c:pt>
                <c:pt idx="8">
                  <c:v>CONNECTICUT</c:v>
                </c:pt>
                <c:pt idx="9">
                  <c:v>ILLINOIS</c:v>
                </c:pt>
                <c:pt idx="10">
                  <c:v>KENTUCKY</c:v>
                </c:pt>
                <c:pt idx="11">
                  <c:v>PENNSYLVANIA</c:v>
                </c:pt>
                <c:pt idx="12">
                  <c:v>ARIZONA</c:v>
                </c:pt>
                <c:pt idx="13">
                  <c:v>NEW JERSEY</c:v>
                </c:pt>
                <c:pt idx="14">
                  <c:v>DELAWARE</c:v>
                </c:pt>
                <c:pt idx="15">
                  <c:v>COLORADO</c:v>
                </c:pt>
                <c:pt idx="16">
                  <c:v>RHODE ISLAND</c:v>
                </c:pt>
                <c:pt idx="17">
                  <c:v>MISSOURI</c:v>
                </c:pt>
                <c:pt idx="18">
                  <c:v>SOUTH CAROLINA</c:v>
                </c:pt>
                <c:pt idx="19">
                  <c:v>WISCONSIN</c:v>
                </c:pt>
                <c:pt idx="20">
                  <c:v>MARYLAND</c:v>
                </c:pt>
                <c:pt idx="21">
                  <c:v>NORTH DAKOTA</c:v>
                </c:pt>
                <c:pt idx="22">
                  <c:v>ALABAMA</c:v>
                </c:pt>
                <c:pt idx="23">
                  <c:v>TENNESSEE</c:v>
                </c:pt>
                <c:pt idx="24">
                  <c:v>MICHIGAN</c:v>
                </c:pt>
                <c:pt idx="25">
                  <c:v>MINNESOTA</c:v>
                </c:pt>
                <c:pt idx="26">
                  <c:v>NEVADA</c:v>
                </c:pt>
                <c:pt idx="27">
                  <c:v>VIRGINIA</c:v>
                </c:pt>
                <c:pt idx="28">
                  <c:v>GEORGIA</c:v>
                </c:pt>
                <c:pt idx="29">
                  <c:v>NEW HAMPSHIRE</c:v>
                </c:pt>
                <c:pt idx="30">
                  <c:v>ARKANSAS</c:v>
                </c:pt>
                <c:pt idx="31">
                  <c:v>FLORIDA</c:v>
                </c:pt>
                <c:pt idx="32">
                  <c:v>KANSAS</c:v>
                </c:pt>
                <c:pt idx="33">
                  <c:v>DISTRICT OF COLUMBIA</c:v>
                </c:pt>
                <c:pt idx="34">
                  <c:v>NEW MEXICO</c:v>
                </c:pt>
                <c:pt idx="35">
                  <c:v>HAWAII</c:v>
                </c:pt>
                <c:pt idx="36">
                  <c:v>MAINE</c:v>
                </c:pt>
                <c:pt idx="37">
                  <c:v>PUERTO RICO</c:v>
                </c:pt>
                <c:pt idx="38">
                  <c:v>NORTH CAROLINA</c:v>
                </c:pt>
                <c:pt idx="39">
                  <c:v>WASHINGTON</c:v>
                </c:pt>
                <c:pt idx="40">
                  <c:v>LOUISIANA</c:v>
                </c:pt>
                <c:pt idx="41">
                  <c:v>IOWA</c:v>
                </c:pt>
                <c:pt idx="42">
                  <c:v>MONTANA</c:v>
                </c:pt>
                <c:pt idx="43">
                  <c:v>IDAHO</c:v>
                </c:pt>
                <c:pt idx="44">
                  <c:v>ALASKA</c:v>
                </c:pt>
                <c:pt idx="45">
                  <c:v>OKLAHOMA</c:v>
                </c:pt>
                <c:pt idx="46">
                  <c:v>NEBRASKA</c:v>
                </c:pt>
                <c:pt idx="47">
                  <c:v>SOUTH DAKOTA</c:v>
                </c:pt>
                <c:pt idx="48">
                  <c:v>UTAH</c:v>
                </c:pt>
                <c:pt idx="49">
                  <c:v>MISSISSIPPI</c:v>
                </c:pt>
                <c:pt idx="50">
                  <c:v>VERMONT</c:v>
                </c:pt>
                <c:pt idx="51">
                  <c:v>OREGON</c:v>
                </c:pt>
                <c:pt idx="52">
                  <c:v>Wyoming</c:v>
                </c:pt>
              </c:strCache>
            </c:strRef>
          </c:cat>
          <c:val>
            <c:numRef>
              <c:f>Sheet1!$C$4:$C$56</c:f>
              <c:numCache>
                <c:formatCode>General</c:formatCode>
                <c:ptCount val="53"/>
                <c:pt idx="0">
                  <c:v>0</c:v>
                </c:pt>
                <c:pt idx="1">
                  <c:v>0</c:v>
                </c:pt>
                <c:pt idx="2">
                  <c:v>0.19</c:v>
                </c:pt>
                <c:pt idx="3">
                  <c:v>0.22</c:v>
                </c:pt>
                <c:pt idx="4">
                  <c:v>0.23</c:v>
                </c:pt>
                <c:pt idx="5">
                  <c:v>0.25</c:v>
                </c:pt>
                <c:pt idx="6">
                  <c:v>0.26</c:v>
                </c:pt>
                <c:pt idx="7">
                  <c:v>0.28000000000000003</c:v>
                </c:pt>
                <c:pt idx="8">
                  <c:v>0.33</c:v>
                </c:pt>
                <c:pt idx="9">
                  <c:v>0.37</c:v>
                </c:pt>
                <c:pt idx="10">
                  <c:v>0.42</c:v>
                </c:pt>
                <c:pt idx="11">
                  <c:v>0.42</c:v>
                </c:pt>
                <c:pt idx="12">
                  <c:v>0.54</c:v>
                </c:pt>
                <c:pt idx="13">
                  <c:v>0.56000000000000005</c:v>
                </c:pt>
                <c:pt idx="14">
                  <c:v>0.56999999999999995</c:v>
                </c:pt>
                <c:pt idx="15">
                  <c:v>0.6</c:v>
                </c:pt>
                <c:pt idx="16">
                  <c:v>0.64</c:v>
                </c:pt>
                <c:pt idx="17">
                  <c:v>0.71</c:v>
                </c:pt>
                <c:pt idx="18">
                  <c:v>0.77</c:v>
                </c:pt>
                <c:pt idx="19">
                  <c:v>0.78</c:v>
                </c:pt>
                <c:pt idx="20">
                  <c:v>0.8</c:v>
                </c:pt>
                <c:pt idx="21">
                  <c:v>0.85</c:v>
                </c:pt>
                <c:pt idx="22">
                  <c:v>0.86</c:v>
                </c:pt>
                <c:pt idx="23">
                  <c:v>0.9</c:v>
                </c:pt>
                <c:pt idx="24">
                  <c:v>0.92</c:v>
                </c:pt>
                <c:pt idx="25">
                  <c:v>0.92</c:v>
                </c:pt>
                <c:pt idx="26">
                  <c:v>0.92</c:v>
                </c:pt>
                <c:pt idx="27">
                  <c:v>0.92</c:v>
                </c:pt>
                <c:pt idx="28">
                  <c:v>0.96</c:v>
                </c:pt>
                <c:pt idx="29">
                  <c:v>1.03</c:v>
                </c:pt>
                <c:pt idx="30">
                  <c:v>1.04</c:v>
                </c:pt>
                <c:pt idx="31">
                  <c:v>1.04</c:v>
                </c:pt>
                <c:pt idx="32">
                  <c:v>1.04</c:v>
                </c:pt>
                <c:pt idx="33">
                  <c:v>1.06</c:v>
                </c:pt>
                <c:pt idx="34">
                  <c:v>1.1599999999999999</c:v>
                </c:pt>
                <c:pt idx="35">
                  <c:v>1.17</c:v>
                </c:pt>
                <c:pt idx="36">
                  <c:v>1.18</c:v>
                </c:pt>
                <c:pt idx="37">
                  <c:v>1.18</c:v>
                </c:pt>
                <c:pt idx="38">
                  <c:v>1.19</c:v>
                </c:pt>
                <c:pt idx="39">
                  <c:v>1.25</c:v>
                </c:pt>
                <c:pt idx="40">
                  <c:v>1.3</c:v>
                </c:pt>
                <c:pt idx="41">
                  <c:v>1.37</c:v>
                </c:pt>
                <c:pt idx="42">
                  <c:v>1.39</c:v>
                </c:pt>
                <c:pt idx="43">
                  <c:v>1.44</c:v>
                </c:pt>
                <c:pt idx="44">
                  <c:v>1.66</c:v>
                </c:pt>
                <c:pt idx="45">
                  <c:v>1.69</c:v>
                </c:pt>
                <c:pt idx="46">
                  <c:v>1.7</c:v>
                </c:pt>
                <c:pt idx="47">
                  <c:v>1.72</c:v>
                </c:pt>
                <c:pt idx="48">
                  <c:v>1.76</c:v>
                </c:pt>
                <c:pt idx="49">
                  <c:v>1.86</c:v>
                </c:pt>
                <c:pt idx="50">
                  <c:v>2.02</c:v>
                </c:pt>
                <c:pt idx="51">
                  <c:v>2.17</c:v>
                </c:pt>
                <c:pt idx="52">
                  <c:v>2.17</c:v>
                </c:pt>
              </c:numCache>
            </c:numRef>
          </c:val>
        </c:ser>
        <c:dLbls>
          <c:showLegendKey val="0"/>
          <c:showVal val="0"/>
          <c:showCatName val="0"/>
          <c:showSerName val="0"/>
          <c:showPercent val="0"/>
          <c:showBubbleSize val="0"/>
        </c:dLbls>
        <c:gapWidth val="182"/>
        <c:axId val="312668136"/>
        <c:axId val="312664608"/>
      </c:barChart>
      <c:catAx>
        <c:axId val="312668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312664608"/>
        <c:crosses val="autoZero"/>
        <c:auto val="1"/>
        <c:lblAlgn val="ctr"/>
        <c:lblOffset val="100"/>
        <c:noMultiLvlLbl val="0"/>
      </c:catAx>
      <c:valAx>
        <c:axId val="312664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66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Utilities</c:v>
                </c:pt>
                <c:pt idx="1">
                  <c:v>Transportation and warehousing</c:v>
                </c:pt>
                <c:pt idx="2">
                  <c:v>Arts, entertainment and recreation</c:v>
                </c:pt>
                <c:pt idx="3">
                  <c:v>Management of companies and enterprises</c:v>
                </c:pt>
                <c:pt idx="4">
                  <c:v>Finance and insurance</c:v>
                </c:pt>
                <c:pt idx="5">
                  <c:v>Real estate, rental and leasing</c:v>
                </c:pt>
                <c:pt idx="6">
                  <c:v>Government</c:v>
                </c:pt>
                <c:pt idx="7">
                  <c:v>Education services</c:v>
                </c:pt>
                <c:pt idx="8">
                  <c:v>Manufacturing</c:v>
                </c:pt>
                <c:pt idx="9">
                  <c:v>Wholesale trade</c:v>
                </c:pt>
                <c:pt idx="10">
                  <c:v>Information</c:v>
                </c:pt>
                <c:pt idx="11">
                  <c:v>Accommodation and food services</c:v>
                </c:pt>
                <c:pt idx="12">
                  <c:v>Retail trade</c:v>
                </c:pt>
                <c:pt idx="13">
                  <c:v>Health services and social assistance</c:v>
                </c:pt>
                <c:pt idx="14">
                  <c:v>Admin and support and waste mgmt.</c:v>
                </c:pt>
                <c:pt idx="15">
                  <c:v>Professional, scientific and technical services</c:v>
                </c:pt>
                <c:pt idx="16">
                  <c:v>Construction</c:v>
                </c:pt>
              </c:strCache>
            </c:strRef>
          </c:cat>
          <c:val>
            <c:numRef>
              <c:f>Sheet1!$B$2:$B$18</c:f>
              <c:numCache>
                <c:formatCode>_(* #,##0_);_(* \(#,##0\);_(* "-"??_);_(@_)</c:formatCode>
                <c:ptCount val="17"/>
                <c:pt idx="0">
                  <c:v>0</c:v>
                </c:pt>
                <c:pt idx="1">
                  <c:v>200</c:v>
                </c:pt>
                <c:pt idx="2">
                  <c:v>0</c:v>
                </c:pt>
                <c:pt idx="3">
                  <c:v>200</c:v>
                </c:pt>
                <c:pt idx="4">
                  <c:v>0</c:v>
                </c:pt>
                <c:pt idx="5">
                  <c:v>200</c:v>
                </c:pt>
                <c:pt idx="6">
                  <c:v>-200</c:v>
                </c:pt>
                <c:pt idx="7">
                  <c:v>-400</c:v>
                </c:pt>
                <c:pt idx="8">
                  <c:v>-100</c:v>
                </c:pt>
                <c:pt idx="9">
                  <c:v>300</c:v>
                </c:pt>
                <c:pt idx="10">
                  <c:v>700</c:v>
                </c:pt>
                <c:pt idx="11">
                  <c:v>2200</c:v>
                </c:pt>
                <c:pt idx="12">
                  <c:v>-800</c:v>
                </c:pt>
                <c:pt idx="13">
                  <c:v>700</c:v>
                </c:pt>
                <c:pt idx="14">
                  <c:v>3200</c:v>
                </c:pt>
                <c:pt idx="15">
                  <c:v>-100</c:v>
                </c:pt>
                <c:pt idx="16">
                  <c:v>2900</c:v>
                </c:pt>
              </c:numCache>
            </c:numRef>
          </c:val>
        </c:ser>
        <c:ser>
          <c:idx val="1"/>
          <c:order val="1"/>
          <c:tx>
            <c:strRef>
              <c:f>Sheet1!$C$1</c:f>
              <c:strCache>
                <c:ptCount val="1"/>
                <c:pt idx="0">
                  <c:v>Change one-year</c:v>
                </c:pt>
              </c:strCache>
            </c:strRef>
          </c:tx>
          <c:spPr>
            <a:solidFill>
              <a:srgbClr val="CC6600"/>
            </a:solidFill>
            <a:ln>
              <a:noFill/>
            </a:ln>
            <a:effectLst/>
          </c:spPr>
          <c:invertIfNegative val="0"/>
          <c:cat>
            <c:strRef>
              <c:f>Sheet1!$A$2:$A$18</c:f>
              <c:strCache>
                <c:ptCount val="17"/>
                <c:pt idx="0">
                  <c:v>Utilities</c:v>
                </c:pt>
                <c:pt idx="1">
                  <c:v>Transportation and warehousing</c:v>
                </c:pt>
                <c:pt idx="2">
                  <c:v>Arts, entertainment and recreation</c:v>
                </c:pt>
                <c:pt idx="3">
                  <c:v>Management of companies and enterprises</c:v>
                </c:pt>
                <c:pt idx="4">
                  <c:v>Finance and insurance</c:v>
                </c:pt>
                <c:pt idx="5">
                  <c:v>Real estate, rental and leasing</c:v>
                </c:pt>
                <c:pt idx="6">
                  <c:v>Government</c:v>
                </c:pt>
                <c:pt idx="7">
                  <c:v>Education services</c:v>
                </c:pt>
                <c:pt idx="8">
                  <c:v>Manufacturing</c:v>
                </c:pt>
                <c:pt idx="9">
                  <c:v>Wholesale trade</c:v>
                </c:pt>
                <c:pt idx="10">
                  <c:v>Information</c:v>
                </c:pt>
                <c:pt idx="11">
                  <c:v>Accommodation and food services</c:v>
                </c:pt>
                <c:pt idx="12">
                  <c:v>Retail trade</c:v>
                </c:pt>
                <c:pt idx="13">
                  <c:v>Health services and social assistance</c:v>
                </c:pt>
                <c:pt idx="14">
                  <c:v>Admin and support and waste mgmt.</c:v>
                </c:pt>
                <c:pt idx="15">
                  <c:v>Professional, scientific and technical services</c:v>
                </c:pt>
                <c:pt idx="16">
                  <c:v>Construction</c:v>
                </c:pt>
              </c:strCache>
            </c:strRef>
          </c:cat>
          <c:val>
            <c:numRef>
              <c:f>Sheet1!$C$2:$C$18</c:f>
              <c:numCache>
                <c:formatCode>_(* #,##0_);_(* \(#,##0\);_(* "-"??_);_(@_)</c:formatCode>
                <c:ptCount val="17"/>
                <c:pt idx="0">
                  <c:v>200</c:v>
                </c:pt>
                <c:pt idx="1">
                  <c:v>700</c:v>
                </c:pt>
                <c:pt idx="2">
                  <c:v>800</c:v>
                </c:pt>
                <c:pt idx="3">
                  <c:v>1400</c:v>
                </c:pt>
                <c:pt idx="4">
                  <c:v>2000</c:v>
                </c:pt>
                <c:pt idx="5">
                  <c:v>2600</c:v>
                </c:pt>
                <c:pt idx="6">
                  <c:v>3200</c:v>
                </c:pt>
                <c:pt idx="7">
                  <c:v>3700</c:v>
                </c:pt>
                <c:pt idx="8">
                  <c:v>4300</c:v>
                </c:pt>
                <c:pt idx="9">
                  <c:v>6700</c:v>
                </c:pt>
                <c:pt idx="10">
                  <c:v>7900</c:v>
                </c:pt>
                <c:pt idx="11">
                  <c:v>9800</c:v>
                </c:pt>
                <c:pt idx="12">
                  <c:v>10400</c:v>
                </c:pt>
                <c:pt idx="13">
                  <c:v>10700</c:v>
                </c:pt>
                <c:pt idx="14">
                  <c:v>11400</c:v>
                </c:pt>
                <c:pt idx="15">
                  <c:v>12700</c:v>
                </c:pt>
                <c:pt idx="16">
                  <c:v>14900</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Sheet1!$A$2:$A$18</c:f>
              <c:strCache>
                <c:ptCount val="17"/>
                <c:pt idx="0">
                  <c:v>Utilities</c:v>
                </c:pt>
                <c:pt idx="1">
                  <c:v>Transportation and warehousing</c:v>
                </c:pt>
                <c:pt idx="2">
                  <c:v>Arts, entertainment and recreation</c:v>
                </c:pt>
                <c:pt idx="3">
                  <c:v>Management of companies and enterprises</c:v>
                </c:pt>
                <c:pt idx="4">
                  <c:v>Finance and insurance</c:v>
                </c:pt>
                <c:pt idx="5">
                  <c:v>Real estate, rental and leasing</c:v>
                </c:pt>
                <c:pt idx="6">
                  <c:v>Government</c:v>
                </c:pt>
                <c:pt idx="7">
                  <c:v>Education services</c:v>
                </c:pt>
                <c:pt idx="8">
                  <c:v>Manufacturing</c:v>
                </c:pt>
                <c:pt idx="9">
                  <c:v>Wholesale trade</c:v>
                </c:pt>
                <c:pt idx="10">
                  <c:v>Information</c:v>
                </c:pt>
                <c:pt idx="11">
                  <c:v>Accommodation and food services</c:v>
                </c:pt>
                <c:pt idx="12">
                  <c:v>Retail trade</c:v>
                </c:pt>
                <c:pt idx="13">
                  <c:v>Health services and social assistance</c:v>
                </c:pt>
                <c:pt idx="14">
                  <c:v>Admin and support and waste mgmt.</c:v>
                </c:pt>
                <c:pt idx="15">
                  <c:v>Professional, scientific and technical services</c:v>
                </c:pt>
                <c:pt idx="16">
                  <c:v>Construction</c:v>
                </c:pt>
              </c:strCache>
            </c:strRef>
          </c:cat>
          <c:val>
            <c:numRef>
              <c:f>Sheet1!$D$2:$D$18</c:f>
              <c:numCache>
                <c:formatCode>General</c:formatCode>
                <c:ptCount val="17"/>
                <c:pt idx="8">
                  <c:v>2</c:v>
                </c:pt>
                <c:pt idx="9">
                  <c:v>3</c:v>
                </c:pt>
                <c:pt idx="12">
                  <c:v>5</c:v>
                </c:pt>
                <c:pt idx="16">
                  <c:v>2</c:v>
                </c:pt>
              </c:numCache>
            </c:numRef>
          </c:val>
        </c:ser>
        <c:dLbls>
          <c:showLegendKey val="0"/>
          <c:showVal val="0"/>
          <c:showCatName val="0"/>
          <c:showSerName val="0"/>
          <c:showPercent val="0"/>
          <c:showBubbleSize val="0"/>
        </c:dLbls>
        <c:gapWidth val="0"/>
        <c:axId val="330027816"/>
        <c:axId val="330026640"/>
      </c:barChart>
      <c:catAx>
        <c:axId val="330027816"/>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smtClean="0">
                    <a:solidFill>
                      <a:srgbClr val="003366"/>
                    </a:solidFill>
                  </a:rPr>
                  <a:t>Industry changes,</a:t>
                </a:r>
                <a:r>
                  <a:rPr lang="en-US" b="1" baseline="0" dirty="0" smtClean="0">
                    <a:solidFill>
                      <a:srgbClr val="003366"/>
                    </a:solidFill>
                  </a:rPr>
                  <a:t> August 2018</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30026640"/>
        <c:crosses val="autoZero"/>
        <c:auto val="1"/>
        <c:lblAlgn val="ctr"/>
        <c:lblOffset val="1000"/>
        <c:noMultiLvlLbl val="0"/>
      </c:catAx>
      <c:valAx>
        <c:axId val="330026640"/>
        <c:scaling>
          <c:orientation val="minMax"/>
          <c:min val="-8000"/>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30027816"/>
        <c:crosses val="autoZero"/>
        <c:crossBetween val="between"/>
      </c:valAx>
      <c:spPr>
        <a:noFill/>
        <a:ln w="3175">
          <a:solidFill>
            <a:srgbClr val="000000"/>
          </a:solidFill>
        </a:ln>
        <a:effectLst/>
      </c:spPr>
    </c:plotArea>
    <c:legend>
      <c:legendPos val="b"/>
      <c:legendEntry>
        <c:idx val="0"/>
        <c:delete val="1"/>
      </c:legendEntry>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6757132788956937"/>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Sheet1!$A$2:$A$226</c:f>
              <c:strCache>
                <c:ptCount val="225"/>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strCache>
            </c:strRef>
          </c:cat>
          <c:val>
            <c:numRef>
              <c:f>Sheet1!$F$2:$F$226</c:f>
              <c:numCache>
                <c:formatCode>General</c:formatCode>
                <c:ptCount val="2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numCache>
            </c:numRef>
          </c:val>
        </c:ser>
        <c:dLbls>
          <c:showLegendKey val="0"/>
          <c:showVal val="0"/>
          <c:showCatName val="0"/>
          <c:showSerName val="0"/>
          <c:showPercent val="0"/>
          <c:showBubbleSize val="0"/>
        </c:dLbls>
        <c:gapWidth val="0"/>
        <c:axId val="330025464"/>
        <c:axId val="330028600"/>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Sheet1!$A$2:$A$226</c:f>
              <c:strCache>
                <c:ptCount val="225"/>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strCache>
            </c:strRef>
          </c:cat>
          <c:val>
            <c:numRef>
              <c:f>Sheet1!$B$2:$B$226</c:f>
              <c:numCache>
                <c:formatCode>0.0%</c:formatCode>
                <c:ptCount val="225"/>
                <c:pt idx="0">
                  <c:v>4.7E-2</c:v>
                </c:pt>
                <c:pt idx="1">
                  <c:v>4.7E-2</c:v>
                </c:pt>
                <c:pt idx="2">
                  <c:v>4.8000000000000001E-2</c:v>
                </c:pt>
                <c:pt idx="3">
                  <c:v>4.8000000000000001E-2</c:v>
                </c:pt>
                <c:pt idx="4">
                  <c:v>4.9000000000000002E-2</c:v>
                </c:pt>
                <c:pt idx="5">
                  <c:v>0.05</c:v>
                </c:pt>
                <c:pt idx="6">
                  <c:v>0.05</c:v>
                </c:pt>
                <c:pt idx="7">
                  <c:v>5.0999999999999997E-2</c:v>
                </c:pt>
                <c:pt idx="8">
                  <c:v>5.0999999999999997E-2</c:v>
                </c:pt>
                <c:pt idx="9">
                  <c:v>5.0999999999999997E-2</c:v>
                </c:pt>
                <c:pt idx="10">
                  <c:v>5.0999999999999997E-2</c:v>
                </c:pt>
                <c:pt idx="11">
                  <c:v>5.2000000000000005E-2</c:v>
                </c:pt>
                <c:pt idx="12">
                  <c:v>5.2999999999999999E-2</c:v>
                </c:pt>
                <c:pt idx="13">
                  <c:v>5.5E-2</c:v>
                </c:pt>
                <c:pt idx="14">
                  <c:v>5.7000000000000002E-2</c:v>
                </c:pt>
                <c:pt idx="15">
                  <c:v>5.7999999999999996E-2</c:v>
                </c:pt>
                <c:pt idx="16">
                  <c:v>5.9000000000000004E-2</c:v>
                </c:pt>
                <c:pt idx="17">
                  <c:v>0.06</c:v>
                </c:pt>
                <c:pt idx="18">
                  <c:v>6.0999999999999999E-2</c:v>
                </c:pt>
                <c:pt idx="19">
                  <c:v>6.3E-2</c:v>
                </c:pt>
                <c:pt idx="20">
                  <c:v>6.5000000000000002E-2</c:v>
                </c:pt>
                <c:pt idx="21">
                  <c:v>6.8000000000000005E-2</c:v>
                </c:pt>
                <c:pt idx="22">
                  <c:v>7.0000000000000007E-2</c:v>
                </c:pt>
                <c:pt idx="23">
                  <c:v>7.2000000000000008E-2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7.2000000000000008E-2</c:v>
                </c:pt>
                <c:pt idx="32">
                  <c:v>7.2000000000000008E-2</c:v>
                </c:pt>
                <c:pt idx="33">
                  <c:v>7.2000000000000008E-2</c:v>
                </c:pt>
                <c:pt idx="34">
                  <c:v>7.2000000000000008E-2</c:v>
                </c:pt>
                <c:pt idx="35">
                  <c:v>7.2000000000000008E-2</c:v>
                </c:pt>
                <c:pt idx="36">
                  <c:v>7.2999999999999995E-2</c:v>
                </c:pt>
                <c:pt idx="37">
                  <c:v>7.400000000000001E-2</c:v>
                </c:pt>
                <c:pt idx="38">
                  <c:v>7.4999999999999997E-2</c:v>
                </c:pt>
                <c:pt idx="39">
                  <c:v>7.5999999999999998E-2</c:v>
                </c:pt>
                <c:pt idx="40">
                  <c:v>7.5999999999999998E-2</c:v>
                </c:pt>
                <c:pt idx="41">
                  <c:v>7.6999999999999999E-2</c:v>
                </c:pt>
                <c:pt idx="42">
                  <c:v>7.5999999999999998E-2</c:v>
                </c:pt>
                <c:pt idx="43">
                  <c:v>7.5999999999999998E-2</c:v>
                </c:pt>
                <c:pt idx="44">
                  <c:v>7.400000000000001E-2</c:v>
                </c:pt>
                <c:pt idx="45">
                  <c:v>7.2999999999999995E-2</c:v>
                </c:pt>
                <c:pt idx="46">
                  <c:v>7.0999999999999994E-2</c:v>
                </c:pt>
                <c:pt idx="47">
                  <c:v>7.0000000000000007E-2</c:v>
                </c:pt>
                <c:pt idx="48">
                  <c:v>6.9000000000000006E-2</c:v>
                </c:pt>
                <c:pt idx="49">
                  <c:v>6.7000000000000004E-2</c:v>
                </c:pt>
                <c:pt idx="50">
                  <c:v>6.6000000000000003E-2</c:v>
                </c:pt>
                <c:pt idx="51">
                  <c:v>6.5000000000000002E-2</c:v>
                </c:pt>
                <c:pt idx="52">
                  <c:v>6.3E-2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5.5E-2</c:v>
                </c:pt>
                <c:pt idx="66">
                  <c:v>5.5E-2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0.05</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4.7E-2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8.8000000000000009E-2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5.8999999999999997E-2</c:v>
                </c:pt>
                <c:pt idx="179">
                  <c:v>5.7999999999999996E-2</c:v>
                </c:pt>
                <c:pt idx="180">
                  <c:v>5.7999999999999996E-2</c:v>
                </c:pt>
                <c:pt idx="181">
                  <c:v>5.6759499046958241E-2</c:v>
                </c:pt>
                <c:pt idx="182">
                  <c:v>5.7000000000000002E-2</c:v>
                </c:pt>
                <c:pt idx="183">
                  <c:v>5.7000000000000002E-2</c:v>
                </c:pt>
                <c:pt idx="184">
                  <c:v>5.5843329505463564E-2</c:v>
                </c:pt>
                <c:pt idx="185">
                  <c:v>5.5795051366011511E-2</c:v>
                </c:pt>
                <c:pt idx="186">
                  <c:v>5.5804752654200762E-2</c:v>
                </c:pt>
                <c:pt idx="187">
                  <c:v>5.5903101703752768E-2</c:v>
                </c:pt>
                <c:pt idx="188">
                  <c:v>5.6051504826467459E-2</c:v>
                </c:pt>
                <c:pt idx="189">
                  <c:v>5.6198955298320398E-2</c:v>
                </c:pt>
                <c:pt idx="190">
                  <c:v>5.6325426969398802E-2</c:v>
                </c:pt>
                <c:pt idx="191">
                  <c:v>5.5999999999999994E-2</c:v>
                </c:pt>
                <c:pt idx="192">
                  <c:v>5.5E-2</c:v>
                </c:pt>
                <c:pt idx="193">
                  <c:v>5.5E-2</c:v>
                </c:pt>
                <c:pt idx="194">
                  <c:v>5.5E-2</c:v>
                </c:pt>
                <c:pt idx="195">
                  <c:v>5.4000000000000006E-2</c:v>
                </c:pt>
                <c:pt idx="196">
                  <c:v>5.4000000000000006E-2</c:v>
                </c:pt>
                <c:pt idx="197">
                  <c:v>5.4000000000000006E-2</c:v>
                </c:pt>
                <c:pt idx="198">
                  <c:v>5.2999999999999999E-2</c:v>
                </c:pt>
                <c:pt idx="199">
                  <c:v>5.2000000000000005E-2</c:v>
                </c:pt>
                <c:pt idx="200">
                  <c:v>5.0999999999999997E-2</c:v>
                </c:pt>
                <c:pt idx="201">
                  <c:v>5.0999999999999997E-2</c:v>
                </c:pt>
                <c:pt idx="202">
                  <c:v>0.05</c:v>
                </c:pt>
                <c:pt idx="203">
                  <c:v>4.9000000000000002E-2</c:v>
                </c:pt>
                <c:pt idx="204">
                  <c:v>4.9000000000000002E-2</c:v>
                </c:pt>
                <c:pt idx="205">
                  <c:v>4.8000000000000001E-2</c:v>
                </c:pt>
                <c:pt idx="206">
                  <c:v>4.8000000000000001E-2</c:v>
                </c:pt>
                <c:pt idx="207">
                  <c:v>4.8000000000000001E-2</c:v>
                </c:pt>
                <c:pt idx="208">
                  <c:v>4.8000000000000001E-2</c:v>
                </c:pt>
                <c:pt idx="209">
                  <c:v>4.8000000000000001E-2</c:v>
                </c:pt>
                <c:pt idx="210">
                  <c:v>4.8000000000000001E-2</c:v>
                </c:pt>
                <c:pt idx="211">
                  <c:v>4.8000000000000001E-2</c:v>
                </c:pt>
                <c:pt idx="212">
                  <c:v>4.7E-2</c:v>
                </c:pt>
                <c:pt idx="213">
                  <c:v>4.7E-2</c:v>
                </c:pt>
                <c:pt idx="214">
                  <c:v>4.7E-2</c:v>
                </c:pt>
                <c:pt idx="215">
                  <c:v>4.7E-2</c:v>
                </c:pt>
                <c:pt idx="216">
                  <c:v>4.7E-2</c:v>
                </c:pt>
                <c:pt idx="217">
                  <c:v>4.7E-2</c:v>
                </c:pt>
                <c:pt idx="218">
                  <c:v>4.7E-2</c:v>
                </c:pt>
                <c:pt idx="219">
                  <c:v>4.8000000000000001E-2</c:v>
                </c:pt>
                <c:pt idx="220">
                  <c:v>4.7E-2</c:v>
                </c:pt>
                <c:pt idx="221">
                  <c:v>4.7E-2</c:v>
                </c:pt>
                <c:pt idx="222">
                  <c:v>4.5999999999999999E-2</c:v>
                </c:pt>
                <c:pt idx="223">
                  <c:v>4.4999999999999998E-2</c:v>
                </c:pt>
                <c:pt idx="224">
                  <c:v>4.4000000000000004E-2</c:v>
                </c:pt>
              </c:numCache>
            </c:numRef>
          </c:val>
          <c:smooth val="0"/>
        </c:ser>
        <c:ser>
          <c:idx val="1"/>
          <c:order val="1"/>
          <c:tx>
            <c:strRef>
              <c:f>Sheet1!$C$1</c:f>
              <c:strCache>
                <c:ptCount val="1"/>
                <c:pt idx="0">
                  <c:v>U.S.</c:v>
                </c:pt>
              </c:strCache>
            </c:strRef>
          </c:tx>
          <c:spPr>
            <a:ln w="47625">
              <a:solidFill>
                <a:srgbClr val="003366"/>
              </a:solidFill>
            </a:ln>
          </c:spPr>
          <c:marker>
            <c:symbol val="none"/>
          </c:marker>
          <c:cat>
            <c:strRef>
              <c:f>Sheet1!$A$2:$A$226</c:f>
              <c:strCache>
                <c:ptCount val="225"/>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strCache>
            </c:strRef>
          </c:cat>
          <c:val>
            <c:numRef>
              <c:f>Sheet1!$C$2:$C$226</c:f>
              <c:numCache>
                <c:formatCode>0.0%</c:formatCode>
                <c:ptCount val="225"/>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7.2999999999999995E-2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6.2E-2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5.5E-2</c:v>
                </c:pt>
                <c:pt idx="185">
                  <c:v>5.2999999999999999E-2</c:v>
                </c:pt>
                <c:pt idx="186">
                  <c:v>5.2000000000000005E-2</c:v>
                </c:pt>
                <c:pt idx="187">
                  <c:v>5.0999999999999997E-2</c:v>
                </c:pt>
                <c:pt idx="188">
                  <c:v>0.05</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4.9000000000000002E-2</c:v>
                </c:pt>
                <c:pt idx="201">
                  <c:v>4.8000000000000001E-2</c:v>
                </c:pt>
                <c:pt idx="202">
                  <c:v>4.5999999999999999E-2</c:v>
                </c:pt>
                <c:pt idx="203">
                  <c:v>4.7E-2</c:v>
                </c:pt>
                <c:pt idx="204">
                  <c:v>4.8000000000000001E-2</c:v>
                </c:pt>
                <c:pt idx="205">
                  <c:v>4.7E-2</c:v>
                </c:pt>
                <c:pt idx="206">
                  <c:v>4.4999999999999998E-2</c:v>
                </c:pt>
                <c:pt idx="207">
                  <c:v>4.4000000000000004E-2</c:v>
                </c:pt>
                <c:pt idx="208">
                  <c:v>4.2999999999999997E-2</c:v>
                </c:pt>
                <c:pt idx="209">
                  <c:v>4.2999999999999997E-2</c:v>
                </c:pt>
                <c:pt idx="210">
                  <c:v>4.2999999999999997E-2</c:v>
                </c:pt>
                <c:pt idx="211">
                  <c:v>4.4000000000000004E-2</c:v>
                </c:pt>
                <c:pt idx="212">
                  <c:v>4.2000000000000003E-2</c:v>
                </c:pt>
                <c:pt idx="213">
                  <c:v>4.0999999999999995E-2</c:v>
                </c:pt>
                <c:pt idx="214">
                  <c:v>4.0999999999999995E-2</c:v>
                </c:pt>
                <c:pt idx="215">
                  <c:v>4.0999999999999995E-2</c:v>
                </c:pt>
                <c:pt idx="216">
                  <c:v>4.0999999999999995E-2</c:v>
                </c:pt>
                <c:pt idx="217">
                  <c:v>4.0999999999999995E-2</c:v>
                </c:pt>
                <c:pt idx="218">
                  <c:v>4.0999999999999995E-2</c:v>
                </c:pt>
                <c:pt idx="219">
                  <c:v>3.9E-2</c:v>
                </c:pt>
                <c:pt idx="220">
                  <c:v>3.7999999999999999E-2</c:v>
                </c:pt>
                <c:pt idx="221">
                  <c:v>0.04</c:v>
                </c:pt>
                <c:pt idx="222">
                  <c:v>3.9E-2</c:v>
                </c:pt>
                <c:pt idx="223">
                  <c:v>3.9E-2</c:v>
                </c:pt>
                <c:pt idx="224">
                  <c:v>3.7000000000000005E-2</c:v>
                </c:pt>
              </c:numCache>
            </c:numRef>
          </c:val>
          <c:smooth val="0"/>
        </c:ser>
        <c:ser>
          <c:idx val="2"/>
          <c:order val="2"/>
          <c:tx>
            <c:strRef>
              <c:f>Sheet1!$D$1</c:f>
              <c:strCache>
                <c:ptCount val="1"/>
                <c:pt idx="0">
                  <c:v>Seattle-Bellevue-Everett MSA</c:v>
                </c:pt>
              </c:strCache>
            </c:strRef>
          </c:tx>
          <c:spPr>
            <a:ln w="47625">
              <a:solidFill>
                <a:srgbClr val="6C7728"/>
              </a:solidFill>
            </a:ln>
          </c:spPr>
          <c:marker>
            <c:symbol val="none"/>
          </c:marker>
          <c:cat>
            <c:strRef>
              <c:f>Sheet1!$A$2:$A$226</c:f>
              <c:strCache>
                <c:ptCount val="225"/>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strCache>
            </c:strRef>
          </c:cat>
          <c:val>
            <c:numRef>
              <c:f>Sheet1!$D$2:$D$226</c:f>
              <c:numCache>
                <c:formatCode>0.0%</c:formatCode>
                <c:ptCount val="225"/>
                <c:pt idx="0">
                  <c:v>4.0999999999999995E-2</c:v>
                </c:pt>
                <c:pt idx="1">
                  <c:v>4.0999999999999995E-2</c:v>
                </c:pt>
                <c:pt idx="2">
                  <c:v>4.2000000000000003E-2</c:v>
                </c:pt>
                <c:pt idx="3">
                  <c:v>4.2000000000000003E-2</c:v>
                </c:pt>
                <c:pt idx="4">
                  <c:v>4.0999999999999995E-2</c:v>
                </c:pt>
                <c:pt idx="5">
                  <c:v>4.0999999999999995E-2</c:v>
                </c:pt>
                <c:pt idx="6">
                  <c:v>4.0999999999999995E-2</c:v>
                </c:pt>
                <c:pt idx="7">
                  <c:v>4.0999999999999995E-2</c:v>
                </c:pt>
                <c:pt idx="8">
                  <c:v>4.0999999999999995E-2</c:v>
                </c:pt>
                <c:pt idx="9">
                  <c:v>4.0999999999999995E-2</c:v>
                </c:pt>
                <c:pt idx="10">
                  <c:v>4.2000000000000003E-2</c:v>
                </c:pt>
                <c:pt idx="11">
                  <c:v>4.2999999999999997E-2</c:v>
                </c:pt>
                <c:pt idx="12">
                  <c:v>4.4999999999999998E-2</c:v>
                </c:pt>
                <c:pt idx="13">
                  <c:v>4.5999999999999999E-2</c:v>
                </c:pt>
                <c:pt idx="14">
                  <c:v>4.8000000000000001E-2</c:v>
                </c:pt>
                <c:pt idx="15">
                  <c:v>4.9000000000000002E-2</c:v>
                </c:pt>
                <c:pt idx="16">
                  <c:v>4.9000000000000002E-2</c:v>
                </c:pt>
                <c:pt idx="17">
                  <c:v>4.9000000000000002E-2</c:v>
                </c:pt>
                <c:pt idx="18">
                  <c:v>0.05</c:v>
                </c:pt>
                <c:pt idx="19">
                  <c:v>5.0999999999999997E-2</c:v>
                </c:pt>
                <c:pt idx="20">
                  <c:v>5.2999999999999999E-2</c:v>
                </c:pt>
                <c:pt idx="21">
                  <c:v>5.5E-2</c:v>
                </c:pt>
                <c:pt idx="22">
                  <c:v>5.7000000000000002E-2</c:v>
                </c:pt>
                <c:pt idx="23">
                  <c:v>5.9000000000000004E-2</c:v>
                </c:pt>
                <c:pt idx="24">
                  <c:v>6.0999999999999999E-2</c:v>
                </c:pt>
                <c:pt idx="25">
                  <c:v>6.2E-2</c:v>
                </c:pt>
                <c:pt idx="26">
                  <c:v>6.3E-2</c:v>
                </c:pt>
                <c:pt idx="27">
                  <c:v>6.4000000000000001E-2</c:v>
                </c:pt>
                <c:pt idx="28">
                  <c:v>6.4000000000000001E-2</c:v>
                </c:pt>
                <c:pt idx="29">
                  <c:v>6.4000000000000001E-2</c:v>
                </c:pt>
                <c:pt idx="30">
                  <c:v>6.3E-2</c:v>
                </c:pt>
                <c:pt idx="31">
                  <c:v>6.3E-2</c:v>
                </c:pt>
                <c:pt idx="32">
                  <c:v>6.4000000000000001E-2</c:v>
                </c:pt>
                <c:pt idx="33">
                  <c:v>6.4000000000000001E-2</c:v>
                </c:pt>
                <c:pt idx="34">
                  <c:v>6.5000000000000002E-2</c:v>
                </c:pt>
                <c:pt idx="35">
                  <c:v>6.5000000000000002E-2</c:v>
                </c:pt>
                <c:pt idx="36">
                  <c:v>6.6000000000000003E-2</c:v>
                </c:pt>
                <c:pt idx="37">
                  <c:v>6.7000000000000004E-2</c:v>
                </c:pt>
                <c:pt idx="38">
                  <c:v>6.7000000000000004E-2</c:v>
                </c:pt>
                <c:pt idx="39">
                  <c:v>6.7000000000000004E-2</c:v>
                </c:pt>
                <c:pt idx="40">
                  <c:v>6.7000000000000004E-2</c:v>
                </c:pt>
                <c:pt idx="41">
                  <c:v>6.6000000000000003E-2</c:v>
                </c:pt>
                <c:pt idx="42">
                  <c:v>6.5000000000000002E-2</c:v>
                </c:pt>
                <c:pt idx="43">
                  <c:v>6.4000000000000001E-2</c:v>
                </c:pt>
                <c:pt idx="44">
                  <c:v>6.3E-2</c:v>
                </c:pt>
                <c:pt idx="45">
                  <c:v>6.2E-2</c:v>
                </c:pt>
                <c:pt idx="46">
                  <c:v>0.06</c:v>
                </c:pt>
                <c:pt idx="47">
                  <c:v>5.9000000000000004E-2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4.9000000000000002E-2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0.04</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8.5000000000000006E-2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7.0999999999999994E-2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5.0999999999999997E-2</c:v>
                </c:pt>
                <c:pt idx="169">
                  <c:v>5.0999999999999997E-2</c:v>
                </c:pt>
                <c:pt idx="170">
                  <c:v>0.05</c:v>
                </c:pt>
                <c:pt idx="171">
                  <c:v>0.05</c:v>
                </c:pt>
                <c:pt idx="172">
                  <c:v>4.9000000000000002E-2</c:v>
                </c:pt>
                <c:pt idx="173">
                  <c:v>4.9000000000000002E-2</c:v>
                </c:pt>
                <c:pt idx="174">
                  <c:v>4.8000000000000001E-2</c:v>
                </c:pt>
                <c:pt idx="175">
                  <c:v>4.8000000000000001E-2</c:v>
                </c:pt>
                <c:pt idx="176">
                  <c:v>4.7E-2</c:v>
                </c:pt>
                <c:pt idx="177">
                  <c:v>4.5999999999999999E-2</c:v>
                </c:pt>
                <c:pt idx="178">
                  <c:v>4.5999999999999999E-2</c:v>
                </c:pt>
                <c:pt idx="179">
                  <c:v>4.4999999999999998E-2</c:v>
                </c:pt>
                <c:pt idx="180">
                  <c:v>4.3550992742987606E-2</c:v>
                </c:pt>
                <c:pt idx="181">
                  <c:v>4.3999999999999997E-2</c:v>
                </c:pt>
                <c:pt idx="182">
                  <c:v>4.305419852811701E-2</c:v>
                </c:pt>
                <c:pt idx="183">
                  <c:v>4.2879517697482911E-2</c:v>
                </c:pt>
                <c:pt idx="184">
                  <c:v>4.2713540758586806E-2</c:v>
                </c:pt>
                <c:pt idx="185">
                  <c:v>4.26254317727775E-2</c:v>
                </c:pt>
                <c:pt idx="186">
                  <c:v>4.2724317212938484E-2</c:v>
                </c:pt>
                <c:pt idx="187">
                  <c:v>4.3079320030983498E-2</c:v>
                </c:pt>
                <c:pt idx="188">
                  <c:v>4.3592337218906943E-2</c:v>
                </c:pt>
                <c:pt idx="189">
                  <c:v>4.4099711474253171E-2</c:v>
                </c:pt>
                <c:pt idx="190">
                  <c:v>4.4475468562308711E-2</c:v>
                </c:pt>
                <c:pt idx="191">
                  <c:v>4.4000000000000004E-2</c:v>
                </c:pt>
                <c:pt idx="192">
                  <c:v>4.4000000000000004E-2</c:v>
                </c:pt>
                <c:pt idx="193">
                  <c:v>4.2999999999999997E-2</c:v>
                </c:pt>
                <c:pt idx="194">
                  <c:v>4.2999999999999997E-2</c:v>
                </c:pt>
                <c:pt idx="195">
                  <c:v>4.2000000000000003E-2</c:v>
                </c:pt>
                <c:pt idx="196">
                  <c:v>4.0999999999999995E-2</c:v>
                </c:pt>
                <c:pt idx="197">
                  <c:v>4.0999999999999995E-2</c:v>
                </c:pt>
                <c:pt idx="198">
                  <c:v>0.04</c:v>
                </c:pt>
                <c:pt idx="199">
                  <c:v>3.9E-2</c:v>
                </c:pt>
                <c:pt idx="200">
                  <c:v>3.9E-2</c:v>
                </c:pt>
                <c:pt idx="201">
                  <c:v>3.7999999999999999E-2</c:v>
                </c:pt>
                <c:pt idx="202">
                  <c:v>3.7999999999999999E-2</c:v>
                </c:pt>
                <c:pt idx="203">
                  <c:v>3.7000000000000005E-2</c:v>
                </c:pt>
                <c:pt idx="204">
                  <c:v>3.7000000000000005E-2</c:v>
                </c:pt>
                <c:pt idx="205">
                  <c:v>3.7000000000000005E-2</c:v>
                </c:pt>
                <c:pt idx="206">
                  <c:v>3.7000000000000005E-2</c:v>
                </c:pt>
                <c:pt idx="207">
                  <c:v>3.7000000000000005E-2</c:v>
                </c:pt>
                <c:pt idx="208">
                  <c:v>3.7999999999999999E-2</c:v>
                </c:pt>
                <c:pt idx="209">
                  <c:v>3.7999999999999999E-2</c:v>
                </c:pt>
                <c:pt idx="210">
                  <c:v>3.9E-2</c:v>
                </c:pt>
                <c:pt idx="211">
                  <c:v>3.9E-2</c:v>
                </c:pt>
                <c:pt idx="212">
                  <c:v>3.9E-2</c:v>
                </c:pt>
                <c:pt idx="213">
                  <c:v>3.9E-2</c:v>
                </c:pt>
                <c:pt idx="214">
                  <c:v>3.9E-2</c:v>
                </c:pt>
                <c:pt idx="215">
                  <c:v>3.9E-2</c:v>
                </c:pt>
                <c:pt idx="216">
                  <c:v>3.9E-2</c:v>
                </c:pt>
                <c:pt idx="217">
                  <c:v>3.9E-2</c:v>
                </c:pt>
                <c:pt idx="218">
                  <c:v>3.7999999999999999E-2</c:v>
                </c:pt>
                <c:pt idx="219">
                  <c:v>3.7999999999999999E-2</c:v>
                </c:pt>
                <c:pt idx="220">
                  <c:v>3.7000000000000005E-2</c:v>
                </c:pt>
                <c:pt idx="221">
                  <c:v>3.7000000000000005E-2</c:v>
                </c:pt>
                <c:pt idx="222">
                  <c:v>3.6000000000000004E-2</c:v>
                </c:pt>
                <c:pt idx="223">
                  <c:v>3.5000000000000003E-2</c:v>
                </c:pt>
                <c:pt idx="224">
                  <c:v>3.4000000000000002E-2</c:v>
                </c:pt>
              </c:numCache>
            </c:numRef>
          </c:val>
          <c:smooth val="0"/>
        </c:ser>
        <c:dLbls>
          <c:showLegendKey val="0"/>
          <c:showVal val="0"/>
          <c:showCatName val="0"/>
          <c:showSerName val="0"/>
          <c:showPercent val="0"/>
          <c:showBubbleSize val="0"/>
        </c:dLbls>
        <c:marker val="1"/>
        <c:smooth val="0"/>
        <c:axId val="330031344"/>
        <c:axId val="330025072"/>
      </c:lineChart>
      <c:catAx>
        <c:axId val="330031344"/>
        <c:scaling>
          <c:orientation val="minMax"/>
        </c:scaling>
        <c:delete val="0"/>
        <c:axPos val="b"/>
        <c:numFmt formatCode="General" sourceLinked="0"/>
        <c:majorTickMark val="out"/>
        <c:minorTickMark val="none"/>
        <c:tickLblPos val="nextTo"/>
        <c:txPr>
          <a:bodyPr rot="0"/>
          <a:lstStyle/>
          <a:p>
            <a:pPr>
              <a:defRPr sz="1400" b="1"/>
            </a:pPr>
            <a:endParaRPr lang="en-US"/>
          </a:p>
        </c:txPr>
        <c:crossAx val="330025072"/>
        <c:crosses val="autoZero"/>
        <c:auto val="1"/>
        <c:lblAlgn val="ctr"/>
        <c:lblOffset val="100"/>
        <c:tickLblSkip val="24"/>
        <c:tickMarkSkip val="24"/>
        <c:noMultiLvlLbl val="0"/>
      </c:catAx>
      <c:valAx>
        <c:axId val="330025072"/>
        <c:scaling>
          <c:orientation val="minMax"/>
        </c:scaling>
        <c:delete val="0"/>
        <c:axPos val="l"/>
        <c:majorGridlines/>
        <c:title>
          <c:tx>
            <c:rich>
              <a:bodyPr rot="-5400000" vert="horz"/>
              <a:lstStyle/>
              <a:p>
                <a:pPr>
                  <a:defRPr sz="1400"/>
                </a:pPr>
                <a:r>
                  <a:rPr lang="en-US" sz="1400" dirty="0" smtClean="0"/>
                  <a:t>Unemployment rate (%)</a:t>
                </a:r>
                <a:endParaRPr lang="en-US" sz="1400" dirty="0"/>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pPr>
            <a:endParaRPr lang="en-US"/>
          </a:p>
        </c:txPr>
        <c:crossAx val="330031344"/>
        <c:crosses val="autoZero"/>
        <c:crossBetween val="between"/>
      </c:valAx>
      <c:valAx>
        <c:axId val="330028600"/>
        <c:scaling>
          <c:orientation val="minMax"/>
          <c:max val="1"/>
          <c:min val="0"/>
        </c:scaling>
        <c:delete val="0"/>
        <c:axPos val="r"/>
        <c:numFmt formatCode="General" sourceLinked="1"/>
        <c:majorTickMark val="none"/>
        <c:minorTickMark val="none"/>
        <c:tickLblPos val="none"/>
        <c:crossAx val="330025464"/>
        <c:crosses val="max"/>
        <c:crossBetween val="between"/>
      </c:valAx>
      <c:catAx>
        <c:axId val="330025464"/>
        <c:scaling>
          <c:orientation val="minMax"/>
        </c:scaling>
        <c:delete val="1"/>
        <c:axPos val="b"/>
        <c:numFmt formatCode="General" sourceLinked="1"/>
        <c:majorTickMark val="out"/>
        <c:minorTickMark val="none"/>
        <c:tickLblPos val="nextTo"/>
        <c:crossAx val="330028600"/>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57927642765584"/>
          <c:y val="4.9759183085787848E-2"/>
          <c:w val="0.85347773388791515"/>
          <c:h val="0.73081616607050603"/>
        </c:manualLayout>
      </c:layout>
      <c:barChart>
        <c:barDir val="col"/>
        <c:grouping val="clustered"/>
        <c:varyColors val="0"/>
        <c:ser>
          <c:idx val="2"/>
          <c:order val="2"/>
          <c:tx>
            <c:v>Recession</c:v>
          </c:tx>
          <c:spPr>
            <a:solidFill>
              <a:schemeClr val="bg1">
                <a:lumMod val="85000"/>
                <a:alpha val="50000"/>
              </a:schemeClr>
            </a:solidFill>
          </c:spPr>
          <c:invertIfNegative val="0"/>
          <c:cat>
            <c:strRef>
              <c:f>'Emp-Population'!$C$293:$C$516</c:f>
              <c:strCache>
                <c:ptCount val="22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strCache>
            </c:strRef>
          </c:cat>
          <c:val>
            <c:numRef>
              <c:f>'Emp-Population'!$F$293:$F$516</c:f>
              <c:numCache>
                <c:formatCode>General</c:formatCode>
                <c:ptCount val="2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gapWidth val="0"/>
        <c:axId val="311875160"/>
        <c:axId val="311874376"/>
      </c:barChart>
      <c:lineChart>
        <c:grouping val="standard"/>
        <c:varyColors val="0"/>
        <c:ser>
          <c:idx val="0"/>
          <c:order val="0"/>
          <c:tx>
            <c:v>Washington</c:v>
          </c:tx>
          <c:spPr>
            <a:ln w="38100">
              <a:solidFill>
                <a:srgbClr val="CC6600"/>
              </a:solidFill>
            </a:ln>
          </c:spPr>
          <c:marker>
            <c:symbol val="none"/>
          </c:marker>
          <c:dLbls>
            <c:dLbl>
              <c:idx val="223"/>
              <c:layout>
                <c:manualLayout>
                  <c:x val="-4.1438983381010021E-2"/>
                  <c:y val="-7.43464130724176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'Emp-Population'!$C$293:$C$516</c:f>
              <c:strCache>
                <c:ptCount val="22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strCache>
            </c:strRef>
          </c:cat>
          <c:val>
            <c:numRef>
              <c:f>'Emp-Population'!$D$293:$D$516</c:f>
              <c:numCache>
                <c:formatCode>0.0%</c:formatCode>
                <c:ptCount val="224"/>
                <c:pt idx="0">
                  <c:v>0.69299999999999995</c:v>
                </c:pt>
                <c:pt idx="1">
                  <c:v>0.69200000000000006</c:v>
                </c:pt>
                <c:pt idx="2">
                  <c:v>0.69099999999999995</c:v>
                </c:pt>
                <c:pt idx="3">
                  <c:v>0.69</c:v>
                </c:pt>
                <c:pt idx="4">
                  <c:v>0.68799999999999994</c:v>
                </c:pt>
                <c:pt idx="5">
                  <c:v>0.68599999999999994</c:v>
                </c:pt>
                <c:pt idx="6">
                  <c:v>0.68400000000000005</c:v>
                </c:pt>
                <c:pt idx="7">
                  <c:v>0.68200000000000005</c:v>
                </c:pt>
                <c:pt idx="8">
                  <c:v>0.68</c:v>
                </c:pt>
                <c:pt idx="9">
                  <c:v>0.67900000000000005</c:v>
                </c:pt>
                <c:pt idx="10">
                  <c:v>0.67799999999999994</c:v>
                </c:pt>
                <c:pt idx="11">
                  <c:v>0.67799999999999994</c:v>
                </c:pt>
                <c:pt idx="12">
                  <c:v>0.67700000000000005</c:v>
                </c:pt>
                <c:pt idx="13">
                  <c:v>0.67599999999999993</c:v>
                </c:pt>
                <c:pt idx="14">
                  <c:v>0.67500000000000004</c:v>
                </c:pt>
                <c:pt idx="15">
                  <c:v>0.67299999999999993</c:v>
                </c:pt>
                <c:pt idx="16">
                  <c:v>0.67099999999999993</c:v>
                </c:pt>
                <c:pt idx="17">
                  <c:v>0.67</c:v>
                </c:pt>
                <c:pt idx="18">
                  <c:v>0.66799999999999993</c:v>
                </c:pt>
                <c:pt idx="19">
                  <c:v>0.66700000000000004</c:v>
                </c:pt>
                <c:pt idx="20">
                  <c:v>0.66599999999999993</c:v>
                </c:pt>
                <c:pt idx="21">
                  <c:v>0.66599999999999993</c:v>
                </c:pt>
                <c:pt idx="22">
                  <c:v>0.66700000000000004</c:v>
                </c:pt>
                <c:pt idx="23">
                  <c:v>0.66700000000000004</c:v>
                </c:pt>
                <c:pt idx="24">
                  <c:v>0.66799999999999993</c:v>
                </c:pt>
                <c:pt idx="25">
                  <c:v>0.66799999999999993</c:v>
                </c:pt>
                <c:pt idx="26">
                  <c:v>0.66900000000000004</c:v>
                </c:pt>
                <c:pt idx="27">
                  <c:v>0.67</c:v>
                </c:pt>
                <c:pt idx="28">
                  <c:v>0.67</c:v>
                </c:pt>
                <c:pt idx="29">
                  <c:v>0.67099999999999993</c:v>
                </c:pt>
                <c:pt idx="30">
                  <c:v>0.67099999999999993</c:v>
                </c:pt>
                <c:pt idx="31">
                  <c:v>0.67099999999999993</c:v>
                </c:pt>
                <c:pt idx="32">
                  <c:v>0.67099999999999993</c:v>
                </c:pt>
                <c:pt idx="33">
                  <c:v>0.67099999999999993</c:v>
                </c:pt>
                <c:pt idx="34">
                  <c:v>0.67</c:v>
                </c:pt>
                <c:pt idx="35">
                  <c:v>0.67</c:v>
                </c:pt>
                <c:pt idx="36">
                  <c:v>0.66900000000000004</c:v>
                </c:pt>
                <c:pt idx="37">
                  <c:v>0.66900000000000004</c:v>
                </c:pt>
                <c:pt idx="38">
                  <c:v>0.67</c:v>
                </c:pt>
                <c:pt idx="39">
                  <c:v>0.67</c:v>
                </c:pt>
                <c:pt idx="40">
                  <c:v>0.67</c:v>
                </c:pt>
                <c:pt idx="41">
                  <c:v>0.67</c:v>
                </c:pt>
                <c:pt idx="42">
                  <c:v>0.67099999999999993</c:v>
                </c:pt>
                <c:pt idx="43">
                  <c:v>0.67099999999999993</c:v>
                </c:pt>
                <c:pt idx="44">
                  <c:v>0.67200000000000004</c:v>
                </c:pt>
                <c:pt idx="45">
                  <c:v>0.67200000000000004</c:v>
                </c:pt>
                <c:pt idx="46">
                  <c:v>0.67299999999999993</c:v>
                </c:pt>
                <c:pt idx="47">
                  <c:v>0.67400000000000004</c:v>
                </c:pt>
                <c:pt idx="48">
                  <c:v>0.67400000000000004</c:v>
                </c:pt>
                <c:pt idx="49">
                  <c:v>0.67500000000000004</c:v>
                </c:pt>
                <c:pt idx="50">
                  <c:v>0.67500000000000004</c:v>
                </c:pt>
                <c:pt idx="51">
                  <c:v>0.67500000000000004</c:v>
                </c:pt>
                <c:pt idx="52">
                  <c:v>0.67500000000000004</c:v>
                </c:pt>
                <c:pt idx="53">
                  <c:v>0.67500000000000004</c:v>
                </c:pt>
                <c:pt idx="54">
                  <c:v>0.67400000000000004</c:v>
                </c:pt>
                <c:pt idx="55">
                  <c:v>0.67400000000000004</c:v>
                </c:pt>
                <c:pt idx="56">
                  <c:v>0.67400000000000004</c:v>
                </c:pt>
                <c:pt idx="57">
                  <c:v>0.67500000000000004</c:v>
                </c:pt>
                <c:pt idx="58">
                  <c:v>0.67500000000000004</c:v>
                </c:pt>
                <c:pt idx="59">
                  <c:v>0.67500000000000004</c:v>
                </c:pt>
                <c:pt idx="60">
                  <c:v>0.67500000000000004</c:v>
                </c:pt>
                <c:pt idx="61">
                  <c:v>0.67599999999999993</c:v>
                </c:pt>
                <c:pt idx="62">
                  <c:v>0.67599999999999993</c:v>
                </c:pt>
                <c:pt idx="63">
                  <c:v>0.67700000000000005</c:v>
                </c:pt>
                <c:pt idx="64">
                  <c:v>0.67799999999999994</c:v>
                </c:pt>
                <c:pt idx="65">
                  <c:v>0.67900000000000005</c:v>
                </c:pt>
                <c:pt idx="66">
                  <c:v>0.67900000000000005</c:v>
                </c:pt>
                <c:pt idx="67">
                  <c:v>0.67900000000000005</c:v>
                </c:pt>
                <c:pt idx="68">
                  <c:v>0.67900000000000005</c:v>
                </c:pt>
                <c:pt idx="69">
                  <c:v>0.67799999999999994</c:v>
                </c:pt>
                <c:pt idx="70">
                  <c:v>0.67700000000000005</c:v>
                </c:pt>
                <c:pt idx="71">
                  <c:v>0.67700000000000005</c:v>
                </c:pt>
                <c:pt idx="72">
                  <c:v>0.67599999999999993</c:v>
                </c:pt>
                <c:pt idx="73">
                  <c:v>0.67599999999999993</c:v>
                </c:pt>
                <c:pt idx="74">
                  <c:v>0.67599999999999993</c:v>
                </c:pt>
                <c:pt idx="75">
                  <c:v>0.67599999999999993</c:v>
                </c:pt>
                <c:pt idx="76">
                  <c:v>0.67599999999999993</c:v>
                </c:pt>
                <c:pt idx="77">
                  <c:v>0.67599999999999993</c:v>
                </c:pt>
                <c:pt idx="78">
                  <c:v>0.67599999999999993</c:v>
                </c:pt>
                <c:pt idx="79">
                  <c:v>0.67599999999999993</c:v>
                </c:pt>
                <c:pt idx="80">
                  <c:v>0.67599999999999993</c:v>
                </c:pt>
                <c:pt idx="81">
                  <c:v>0.67599999999999993</c:v>
                </c:pt>
                <c:pt idx="82">
                  <c:v>0.67700000000000005</c:v>
                </c:pt>
                <c:pt idx="83">
                  <c:v>0.67700000000000005</c:v>
                </c:pt>
                <c:pt idx="84">
                  <c:v>0.67700000000000005</c:v>
                </c:pt>
                <c:pt idx="85">
                  <c:v>0.67799999999999994</c:v>
                </c:pt>
                <c:pt idx="86">
                  <c:v>0.67799999999999994</c:v>
                </c:pt>
                <c:pt idx="87">
                  <c:v>0.67799999999999994</c:v>
                </c:pt>
                <c:pt idx="88">
                  <c:v>0.67900000000000005</c:v>
                </c:pt>
                <c:pt idx="89">
                  <c:v>0.67900000000000005</c:v>
                </c:pt>
                <c:pt idx="90">
                  <c:v>0.68</c:v>
                </c:pt>
                <c:pt idx="91">
                  <c:v>0.68099999999999994</c:v>
                </c:pt>
                <c:pt idx="92">
                  <c:v>0.68200000000000005</c:v>
                </c:pt>
                <c:pt idx="93">
                  <c:v>0.68200000000000005</c:v>
                </c:pt>
                <c:pt idx="94">
                  <c:v>0.68299999999999994</c:v>
                </c:pt>
                <c:pt idx="95">
                  <c:v>0.68299999999999994</c:v>
                </c:pt>
                <c:pt idx="96">
                  <c:v>0.68299999999999994</c:v>
                </c:pt>
                <c:pt idx="97">
                  <c:v>0.68299999999999994</c:v>
                </c:pt>
                <c:pt idx="98">
                  <c:v>0.68299999999999994</c:v>
                </c:pt>
                <c:pt idx="99">
                  <c:v>0.68299999999999994</c:v>
                </c:pt>
                <c:pt idx="100">
                  <c:v>0.68299999999999994</c:v>
                </c:pt>
                <c:pt idx="101">
                  <c:v>0.68299999999999994</c:v>
                </c:pt>
                <c:pt idx="102">
                  <c:v>0.68400000000000005</c:v>
                </c:pt>
                <c:pt idx="103">
                  <c:v>0.68400000000000005</c:v>
                </c:pt>
                <c:pt idx="104">
                  <c:v>0.68400000000000005</c:v>
                </c:pt>
                <c:pt idx="105">
                  <c:v>0.68400000000000005</c:v>
                </c:pt>
                <c:pt idx="106">
                  <c:v>0.68500000000000005</c:v>
                </c:pt>
                <c:pt idx="107">
                  <c:v>0.68500000000000005</c:v>
                </c:pt>
                <c:pt idx="108">
                  <c:v>0.68400000000000005</c:v>
                </c:pt>
                <c:pt idx="109">
                  <c:v>0.68400000000000005</c:v>
                </c:pt>
                <c:pt idx="110">
                  <c:v>0.68200000000000005</c:v>
                </c:pt>
                <c:pt idx="111">
                  <c:v>0.68400000000000005</c:v>
                </c:pt>
                <c:pt idx="112">
                  <c:v>0.68500000000000005</c:v>
                </c:pt>
                <c:pt idx="113">
                  <c:v>0.68500000000000005</c:v>
                </c:pt>
                <c:pt idx="114">
                  <c:v>0.68599999999999994</c:v>
                </c:pt>
                <c:pt idx="115">
                  <c:v>0.68500000000000005</c:v>
                </c:pt>
                <c:pt idx="116">
                  <c:v>0.68500000000000005</c:v>
                </c:pt>
                <c:pt idx="117">
                  <c:v>0.68200000000000005</c:v>
                </c:pt>
                <c:pt idx="118">
                  <c:v>0.68</c:v>
                </c:pt>
                <c:pt idx="119">
                  <c:v>0.67799999999999994</c:v>
                </c:pt>
                <c:pt idx="120">
                  <c:v>0.67700000000000005</c:v>
                </c:pt>
                <c:pt idx="121">
                  <c:v>0.67599999999999993</c:v>
                </c:pt>
                <c:pt idx="122">
                  <c:v>0.67500000000000004</c:v>
                </c:pt>
                <c:pt idx="123">
                  <c:v>0.67400000000000004</c:v>
                </c:pt>
                <c:pt idx="124">
                  <c:v>0.67200000000000004</c:v>
                </c:pt>
                <c:pt idx="125">
                  <c:v>0.67099999999999993</c:v>
                </c:pt>
                <c:pt idx="126">
                  <c:v>0.66900000000000004</c:v>
                </c:pt>
                <c:pt idx="127">
                  <c:v>0.66700000000000004</c:v>
                </c:pt>
                <c:pt idx="128">
                  <c:v>0.66599999999999993</c:v>
                </c:pt>
                <c:pt idx="129">
                  <c:v>0.66400000000000003</c:v>
                </c:pt>
                <c:pt idx="130">
                  <c:v>0.66200000000000003</c:v>
                </c:pt>
                <c:pt idx="131">
                  <c:v>0.66</c:v>
                </c:pt>
                <c:pt idx="132">
                  <c:v>0.65799999999999992</c:v>
                </c:pt>
                <c:pt idx="133">
                  <c:v>0.65599999999999992</c:v>
                </c:pt>
                <c:pt idx="134">
                  <c:v>0.65500000000000003</c:v>
                </c:pt>
                <c:pt idx="135">
                  <c:v>0.65400000000000003</c:v>
                </c:pt>
                <c:pt idx="136">
                  <c:v>0.65300000000000002</c:v>
                </c:pt>
                <c:pt idx="137">
                  <c:v>0.65200000000000002</c:v>
                </c:pt>
                <c:pt idx="138">
                  <c:v>0.65200000000000002</c:v>
                </c:pt>
                <c:pt idx="139">
                  <c:v>0.65099999999999991</c:v>
                </c:pt>
                <c:pt idx="140">
                  <c:v>0.65</c:v>
                </c:pt>
                <c:pt idx="141">
                  <c:v>0.65</c:v>
                </c:pt>
                <c:pt idx="142">
                  <c:v>0.65</c:v>
                </c:pt>
                <c:pt idx="143">
                  <c:v>0.65</c:v>
                </c:pt>
                <c:pt idx="144">
                  <c:v>0.65</c:v>
                </c:pt>
                <c:pt idx="145">
                  <c:v>0.64900000000000002</c:v>
                </c:pt>
                <c:pt idx="146">
                  <c:v>0.64900000000000002</c:v>
                </c:pt>
                <c:pt idx="147">
                  <c:v>0.64900000000000002</c:v>
                </c:pt>
                <c:pt idx="148">
                  <c:v>0.64800000000000002</c:v>
                </c:pt>
                <c:pt idx="149">
                  <c:v>0.64700000000000002</c:v>
                </c:pt>
                <c:pt idx="150">
                  <c:v>0.64599999999999991</c:v>
                </c:pt>
                <c:pt idx="151">
                  <c:v>0.64400000000000002</c:v>
                </c:pt>
                <c:pt idx="152">
                  <c:v>0.64400000000000002</c:v>
                </c:pt>
                <c:pt idx="153">
                  <c:v>0.64300000000000002</c:v>
                </c:pt>
                <c:pt idx="154">
                  <c:v>0.64200000000000002</c:v>
                </c:pt>
                <c:pt idx="155">
                  <c:v>0.6409999999999999</c:v>
                </c:pt>
                <c:pt idx="156">
                  <c:v>0.6409999999999999</c:v>
                </c:pt>
                <c:pt idx="157">
                  <c:v>0.64</c:v>
                </c:pt>
                <c:pt idx="158">
                  <c:v>0.63900000000000001</c:v>
                </c:pt>
                <c:pt idx="159">
                  <c:v>0.63800000000000001</c:v>
                </c:pt>
                <c:pt idx="160">
                  <c:v>0.63800000000000001</c:v>
                </c:pt>
                <c:pt idx="161">
                  <c:v>0.63700000000000001</c:v>
                </c:pt>
                <c:pt idx="162">
                  <c:v>0.63700000000000001</c:v>
                </c:pt>
                <c:pt idx="163">
                  <c:v>0.63600000000000001</c:v>
                </c:pt>
                <c:pt idx="164">
                  <c:v>0.63500000000000001</c:v>
                </c:pt>
                <c:pt idx="165">
                  <c:v>0.63400000000000001</c:v>
                </c:pt>
                <c:pt idx="166">
                  <c:v>0.63400000000000001</c:v>
                </c:pt>
                <c:pt idx="167">
                  <c:v>0.63300000000000001</c:v>
                </c:pt>
                <c:pt idx="168">
                  <c:v>0.63200000000000001</c:v>
                </c:pt>
                <c:pt idx="169">
                  <c:v>0.63200000000000001</c:v>
                </c:pt>
                <c:pt idx="170">
                  <c:v>0.63200000000000001</c:v>
                </c:pt>
                <c:pt idx="171">
                  <c:v>0.63100000000000001</c:v>
                </c:pt>
                <c:pt idx="172">
                  <c:v>0.63100000000000001</c:v>
                </c:pt>
                <c:pt idx="173">
                  <c:v>0.63200000000000001</c:v>
                </c:pt>
                <c:pt idx="174">
                  <c:v>0.63200000000000001</c:v>
                </c:pt>
                <c:pt idx="175">
                  <c:v>0.63300000000000001</c:v>
                </c:pt>
                <c:pt idx="176">
                  <c:v>0.63400000000000001</c:v>
                </c:pt>
                <c:pt idx="177">
                  <c:v>0.63400000000000001</c:v>
                </c:pt>
                <c:pt idx="178">
                  <c:v>0.63400000000000001</c:v>
                </c:pt>
                <c:pt idx="179">
                  <c:v>0.63400000000000001</c:v>
                </c:pt>
                <c:pt idx="180">
                  <c:v>0.63300000000000001</c:v>
                </c:pt>
                <c:pt idx="181">
                  <c:v>0.63300000000000001</c:v>
                </c:pt>
                <c:pt idx="182">
                  <c:v>0.63300000000000001</c:v>
                </c:pt>
                <c:pt idx="183">
                  <c:v>0.63300000000000001</c:v>
                </c:pt>
                <c:pt idx="184">
                  <c:v>0.63200000000000001</c:v>
                </c:pt>
                <c:pt idx="185">
                  <c:v>0.63200000000000001</c:v>
                </c:pt>
                <c:pt idx="186">
                  <c:v>0.63200000000000001</c:v>
                </c:pt>
                <c:pt idx="187">
                  <c:v>0.63100000000000001</c:v>
                </c:pt>
                <c:pt idx="188">
                  <c:v>0.63100000000000001</c:v>
                </c:pt>
                <c:pt idx="189">
                  <c:v>0.63100000000000001</c:v>
                </c:pt>
                <c:pt idx="190">
                  <c:v>0.63200000000000001</c:v>
                </c:pt>
                <c:pt idx="191">
                  <c:v>0.63300000000000001</c:v>
                </c:pt>
                <c:pt idx="192">
                  <c:v>0.63400000000000001</c:v>
                </c:pt>
                <c:pt idx="193">
                  <c:v>0.63500000000000001</c:v>
                </c:pt>
                <c:pt idx="194">
                  <c:v>0.63600000000000001</c:v>
                </c:pt>
                <c:pt idx="195">
                  <c:v>0.63600000000000001</c:v>
                </c:pt>
                <c:pt idx="196">
                  <c:v>0.63600000000000001</c:v>
                </c:pt>
                <c:pt idx="197">
                  <c:v>0.63600000000000001</c:v>
                </c:pt>
                <c:pt idx="198">
                  <c:v>0.63600000000000001</c:v>
                </c:pt>
                <c:pt idx="199">
                  <c:v>0.63600000000000001</c:v>
                </c:pt>
                <c:pt idx="200">
                  <c:v>0.63600000000000001</c:v>
                </c:pt>
                <c:pt idx="201">
                  <c:v>0.63600000000000001</c:v>
                </c:pt>
                <c:pt idx="202">
                  <c:v>0.63600000000000001</c:v>
                </c:pt>
                <c:pt idx="203">
                  <c:v>0.63600000000000001</c:v>
                </c:pt>
                <c:pt idx="204">
                  <c:v>0.63600000000000001</c:v>
                </c:pt>
                <c:pt idx="205">
                  <c:v>0.63600000000000001</c:v>
                </c:pt>
                <c:pt idx="206">
                  <c:v>0.63700000000000001</c:v>
                </c:pt>
                <c:pt idx="207">
                  <c:v>0.63700000000000001</c:v>
                </c:pt>
                <c:pt idx="208">
                  <c:v>0.63800000000000001</c:v>
                </c:pt>
                <c:pt idx="209">
                  <c:v>0.63900000000000001</c:v>
                </c:pt>
                <c:pt idx="210">
                  <c:v>0.64</c:v>
                </c:pt>
                <c:pt idx="211">
                  <c:v>0.6409999999999999</c:v>
                </c:pt>
                <c:pt idx="212">
                  <c:v>0.6409999999999999</c:v>
                </c:pt>
                <c:pt idx="213">
                  <c:v>0.6409999999999999</c:v>
                </c:pt>
                <c:pt idx="214">
                  <c:v>0.64</c:v>
                </c:pt>
                <c:pt idx="215">
                  <c:v>0.63900000000000001</c:v>
                </c:pt>
                <c:pt idx="216">
                  <c:v>0.63800000000000001</c:v>
                </c:pt>
                <c:pt idx="217">
                  <c:v>0.63800000000000001</c:v>
                </c:pt>
                <c:pt idx="218">
                  <c:v>0.63700000000000001</c:v>
                </c:pt>
                <c:pt idx="219">
                  <c:v>0.63600000000000001</c:v>
                </c:pt>
                <c:pt idx="220">
                  <c:v>0.63500000000000001</c:v>
                </c:pt>
                <c:pt idx="221">
                  <c:v>0.63400000000000001</c:v>
                </c:pt>
                <c:pt idx="222">
                  <c:v>0.63300000000000001</c:v>
                </c:pt>
                <c:pt idx="223">
                  <c:v>0.63300000000000001</c:v>
                </c:pt>
              </c:numCache>
            </c:numRef>
          </c:val>
          <c:smooth val="0"/>
        </c:ser>
        <c:ser>
          <c:idx val="1"/>
          <c:order val="1"/>
          <c:tx>
            <c:v>U.S.</c:v>
          </c:tx>
          <c:spPr>
            <a:ln w="38100">
              <a:solidFill>
                <a:srgbClr val="003366"/>
              </a:solidFill>
            </a:ln>
          </c:spPr>
          <c:marker>
            <c:symbol val="none"/>
          </c:marker>
          <c:cat>
            <c:strRef>
              <c:f>'Emp-Population'!$C$293:$C$516</c:f>
              <c:strCache>
                <c:ptCount val="22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strCache>
            </c:strRef>
          </c:cat>
          <c:val>
            <c:numRef>
              <c:f>'Emp-Population'!$E$293:$E$516</c:f>
              <c:numCache>
                <c:formatCode>0.0%</c:formatCode>
                <c:ptCount val="224"/>
                <c:pt idx="0">
                  <c:v>0.64599999999999991</c:v>
                </c:pt>
                <c:pt idx="1">
                  <c:v>0.64599999999999991</c:v>
                </c:pt>
                <c:pt idx="2">
                  <c:v>0.64599999999999991</c:v>
                </c:pt>
                <c:pt idx="3">
                  <c:v>0.64700000000000002</c:v>
                </c:pt>
                <c:pt idx="4">
                  <c:v>0.64400000000000002</c:v>
                </c:pt>
                <c:pt idx="5">
                  <c:v>0.64500000000000002</c:v>
                </c:pt>
                <c:pt idx="6">
                  <c:v>0.64200000000000002</c:v>
                </c:pt>
                <c:pt idx="7">
                  <c:v>0.64200000000000002</c:v>
                </c:pt>
                <c:pt idx="8">
                  <c:v>0.64200000000000002</c:v>
                </c:pt>
                <c:pt idx="9">
                  <c:v>0.64200000000000002</c:v>
                </c:pt>
                <c:pt idx="10">
                  <c:v>0.64300000000000002</c:v>
                </c:pt>
                <c:pt idx="11">
                  <c:v>0.64400000000000002</c:v>
                </c:pt>
                <c:pt idx="12">
                  <c:v>0.64400000000000002</c:v>
                </c:pt>
                <c:pt idx="13">
                  <c:v>0.64300000000000002</c:v>
                </c:pt>
                <c:pt idx="14">
                  <c:v>0.64300000000000002</c:v>
                </c:pt>
                <c:pt idx="15">
                  <c:v>0.64</c:v>
                </c:pt>
                <c:pt idx="16">
                  <c:v>0.63800000000000001</c:v>
                </c:pt>
                <c:pt idx="17">
                  <c:v>0.63700000000000001</c:v>
                </c:pt>
                <c:pt idx="18">
                  <c:v>0.63700000000000001</c:v>
                </c:pt>
                <c:pt idx="19">
                  <c:v>0.63200000000000001</c:v>
                </c:pt>
                <c:pt idx="20">
                  <c:v>0.63500000000000001</c:v>
                </c:pt>
                <c:pt idx="21">
                  <c:v>0.63200000000000001</c:v>
                </c:pt>
                <c:pt idx="22">
                  <c:v>0.63</c:v>
                </c:pt>
                <c:pt idx="23">
                  <c:v>0.629</c:v>
                </c:pt>
                <c:pt idx="24">
                  <c:v>0.627</c:v>
                </c:pt>
                <c:pt idx="25">
                  <c:v>0.63</c:v>
                </c:pt>
                <c:pt idx="26">
                  <c:v>0.628</c:v>
                </c:pt>
                <c:pt idx="27">
                  <c:v>0.627</c:v>
                </c:pt>
                <c:pt idx="28">
                  <c:v>0.629</c:v>
                </c:pt>
                <c:pt idx="29">
                  <c:v>0.627</c:v>
                </c:pt>
                <c:pt idx="30">
                  <c:v>0.627</c:v>
                </c:pt>
                <c:pt idx="31">
                  <c:v>0.627</c:v>
                </c:pt>
                <c:pt idx="32">
                  <c:v>0.63</c:v>
                </c:pt>
                <c:pt idx="33">
                  <c:v>0.627</c:v>
                </c:pt>
                <c:pt idx="34">
                  <c:v>0.625</c:v>
                </c:pt>
                <c:pt idx="35">
                  <c:v>0.624</c:v>
                </c:pt>
                <c:pt idx="36">
                  <c:v>0.625</c:v>
                </c:pt>
                <c:pt idx="37">
                  <c:v>0.625</c:v>
                </c:pt>
                <c:pt idx="38">
                  <c:v>0.624</c:v>
                </c:pt>
                <c:pt idx="39">
                  <c:v>0.624</c:v>
                </c:pt>
                <c:pt idx="40">
                  <c:v>0.623</c:v>
                </c:pt>
                <c:pt idx="41">
                  <c:v>0.623</c:v>
                </c:pt>
                <c:pt idx="42">
                  <c:v>0.621</c:v>
                </c:pt>
                <c:pt idx="43">
                  <c:v>0.621</c:v>
                </c:pt>
                <c:pt idx="44">
                  <c:v>0.62</c:v>
                </c:pt>
                <c:pt idx="45">
                  <c:v>0.621</c:v>
                </c:pt>
                <c:pt idx="46">
                  <c:v>0.623</c:v>
                </c:pt>
                <c:pt idx="47">
                  <c:v>0.622</c:v>
                </c:pt>
                <c:pt idx="48">
                  <c:v>0.623</c:v>
                </c:pt>
                <c:pt idx="49">
                  <c:v>0.623</c:v>
                </c:pt>
                <c:pt idx="50">
                  <c:v>0.622</c:v>
                </c:pt>
                <c:pt idx="51">
                  <c:v>0.623</c:v>
                </c:pt>
                <c:pt idx="52">
                  <c:v>0.623</c:v>
                </c:pt>
                <c:pt idx="53">
                  <c:v>0.624</c:v>
                </c:pt>
                <c:pt idx="54">
                  <c:v>0.625</c:v>
                </c:pt>
                <c:pt idx="55">
                  <c:v>0.624</c:v>
                </c:pt>
                <c:pt idx="56">
                  <c:v>0.623</c:v>
                </c:pt>
                <c:pt idx="57">
                  <c:v>0.623</c:v>
                </c:pt>
                <c:pt idx="58">
                  <c:v>0.625</c:v>
                </c:pt>
                <c:pt idx="59">
                  <c:v>0.624</c:v>
                </c:pt>
                <c:pt idx="60">
                  <c:v>0.624</c:v>
                </c:pt>
                <c:pt idx="61">
                  <c:v>0.624</c:v>
                </c:pt>
                <c:pt idx="62">
                  <c:v>0.624</c:v>
                </c:pt>
                <c:pt idx="63">
                  <c:v>0.627</c:v>
                </c:pt>
                <c:pt idx="64">
                  <c:v>0.628</c:v>
                </c:pt>
                <c:pt idx="65">
                  <c:v>0.627</c:v>
                </c:pt>
                <c:pt idx="66">
                  <c:v>0.628</c:v>
                </c:pt>
                <c:pt idx="67">
                  <c:v>0.629</c:v>
                </c:pt>
                <c:pt idx="68">
                  <c:v>0.628</c:v>
                </c:pt>
                <c:pt idx="69">
                  <c:v>0.628</c:v>
                </c:pt>
                <c:pt idx="70">
                  <c:v>0.627</c:v>
                </c:pt>
                <c:pt idx="71">
                  <c:v>0.628</c:v>
                </c:pt>
                <c:pt idx="72">
                  <c:v>0.629</c:v>
                </c:pt>
                <c:pt idx="73">
                  <c:v>0.63</c:v>
                </c:pt>
                <c:pt idx="74">
                  <c:v>0.63100000000000001</c:v>
                </c:pt>
                <c:pt idx="75">
                  <c:v>0.63</c:v>
                </c:pt>
                <c:pt idx="76">
                  <c:v>0.63100000000000001</c:v>
                </c:pt>
                <c:pt idx="77">
                  <c:v>0.63100000000000001</c:v>
                </c:pt>
                <c:pt idx="78">
                  <c:v>0.63</c:v>
                </c:pt>
                <c:pt idx="79">
                  <c:v>0.63100000000000001</c:v>
                </c:pt>
                <c:pt idx="80">
                  <c:v>0.63100000000000001</c:v>
                </c:pt>
                <c:pt idx="81">
                  <c:v>0.63300000000000001</c:v>
                </c:pt>
                <c:pt idx="82">
                  <c:v>0.63300000000000001</c:v>
                </c:pt>
                <c:pt idx="83">
                  <c:v>0.63400000000000001</c:v>
                </c:pt>
                <c:pt idx="84">
                  <c:v>0.63300000000000001</c:v>
                </c:pt>
                <c:pt idx="85">
                  <c:v>0.63300000000000001</c:v>
                </c:pt>
                <c:pt idx="86">
                  <c:v>0.63300000000000001</c:v>
                </c:pt>
                <c:pt idx="87">
                  <c:v>0.63</c:v>
                </c:pt>
                <c:pt idx="88">
                  <c:v>0.63</c:v>
                </c:pt>
                <c:pt idx="89">
                  <c:v>0.63</c:v>
                </c:pt>
                <c:pt idx="90">
                  <c:v>0.629</c:v>
                </c:pt>
                <c:pt idx="91">
                  <c:v>0.627</c:v>
                </c:pt>
                <c:pt idx="92">
                  <c:v>0.629</c:v>
                </c:pt>
                <c:pt idx="93">
                  <c:v>0.627</c:v>
                </c:pt>
                <c:pt idx="94">
                  <c:v>0.629</c:v>
                </c:pt>
                <c:pt idx="95">
                  <c:v>0.627</c:v>
                </c:pt>
                <c:pt idx="96">
                  <c:v>0.629</c:v>
                </c:pt>
                <c:pt idx="97">
                  <c:v>0.628</c:v>
                </c:pt>
                <c:pt idx="98">
                  <c:v>0.627</c:v>
                </c:pt>
                <c:pt idx="99">
                  <c:v>0.627</c:v>
                </c:pt>
                <c:pt idx="100">
                  <c:v>0.625</c:v>
                </c:pt>
                <c:pt idx="101">
                  <c:v>0.624</c:v>
                </c:pt>
                <c:pt idx="102">
                  <c:v>0.622</c:v>
                </c:pt>
                <c:pt idx="103">
                  <c:v>0.62</c:v>
                </c:pt>
                <c:pt idx="104">
                  <c:v>0.61899999999999999</c:v>
                </c:pt>
                <c:pt idx="105">
                  <c:v>0.61699999999999999</c:v>
                </c:pt>
                <c:pt idx="106">
                  <c:v>0.61399999999999999</c:v>
                </c:pt>
                <c:pt idx="107">
                  <c:v>0.61</c:v>
                </c:pt>
                <c:pt idx="108">
                  <c:v>0.60599999999999998</c:v>
                </c:pt>
                <c:pt idx="109">
                  <c:v>0.60299999999999998</c:v>
                </c:pt>
                <c:pt idx="110">
                  <c:v>0.59899999999999998</c:v>
                </c:pt>
                <c:pt idx="111">
                  <c:v>0.59799999999999998</c:v>
                </c:pt>
                <c:pt idx="112">
                  <c:v>0.59599999999999997</c:v>
                </c:pt>
                <c:pt idx="113">
                  <c:v>0.59399999999999997</c:v>
                </c:pt>
                <c:pt idx="114">
                  <c:v>0.59299999999999997</c:v>
                </c:pt>
                <c:pt idx="115">
                  <c:v>0.59099999999999997</c:v>
                </c:pt>
                <c:pt idx="116">
                  <c:v>0.58700000000000008</c:v>
                </c:pt>
                <c:pt idx="117">
                  <c:v>0.58499999999999996</c:v>
                </c:pt>
                <c:pt idx="118">
                  <c:v>0.58599999999999997</c:v>
                </c:pt>
                <c:pt idx="119">
                  <c:v>0.58299999999999996</c:v>
                </c:pt>
                <c:pt idx="120">
                  <c:v>0.58499999999999996</c:v>
                </c:pt>
                <c:pt idx="121">
                  <c:v>0.58499999999999996</c:v>
                </c:pt>
                <c:pt idx="122">
                  <c:v>0.58499999999999996</c:v>
                </c:pt>
                <c:pt idx="123">
                  <c:v>0.58700000000000008</c:v>
                </c:pt>
                <c:pt idx="124">
                  <c:v>0.58599999999999997</c:v>
                </c:pt>
                <c:pt idx="125">
                  <c:v>0.58499999999999996</c:v>
                </c:pt>
                <c:pt idx="126">
                  <c:v>0.58499999999999996</c:v>
                </c:pt>
                <c:pt idx="127">
                  <c:v>0.58599999999999997</c:v>
                </c:pt>
                <c:pt idx="128">
                  <c:v>0.58499999999999996</c:v>
                </c:pt>
                <c:pt idx="129">
                  <c:v>0.58299999999999996</c:v>
                </c:pt>
                <c:pt idx="130">
                  <c:v>0.58200000000000007</c:v>
                </c:pt>
                <c:pt idx="131">
                  <c:v>0.58299999999999996</c:v>
                </c:pt>
                <c:pt idx="132">
                  <c:v>0.58299999999999996</c:v>
                </c:pt>
                <c:pt idx="133">
                  <c:v>0.58399999999999996</c:v>
                </c:pt>
                <c:pt idx="134">
                  <c:v>0.58399999999999996</c:v>
                </c:pt>
                <c:pt idx="135">
                  <c:v>0.58399999999999996</c:v>
                </c:pt>
                <c:pt idx="136">
                  <c:v>0.58299999999999996</c:v>
                </c:pt>
                <c:pt idx="137">
                  <c:v>0.58200000000000007</c:v>
                </c:pt>
                <c:pt idx="138">
                  <c:v>0.58200000000000007</c:v>
                </c:pt>
                <c:pt idx="139">
                  <c:v>0.58299999999999996</c:v>
                </c:pt>
                <c:pt idx="140">
                  <c:v>0.58399999999999996</c:v>
                </c:pt>
                <c:pt idx="141">
                  <c:v>0.58399999999999996</c:v>
                </c:pt>
                <c:pt idx="142">
                  <c:v>0.58599999999999997</c:v>
                </c:pt>
                <c:pt idx="143">
                  <c:v>0.58599999999999997</c:v>
                </c:pt>
                <c:pt idx="144">
                  <c:v>0.58399999999999996</c:v>
                </c:pt>
                <c:pt idx="145">
                  <c:v>0.58499999999999996</c:v>
                </c:pt>
                <c:pt idx="146">
                  <c:v>0.58499999999999996</c:v>
                </c:pt>
                <c:pt idx="147">
                  <c:v>0.58399999999999996</c:v>
                </c:pt>
                <c:pt idx="148">
                  <c:v>0.58499999999999996</c:v>
                </c:pt>
                <c:pt idx="149">
                  <c:v>0.58599999999999997</c:v>
                </c:pt>
                <c:pt idx="150">
                  <c:v>0.58499999999999996</c:v>
                </c:pt>
                <c:pt idx="151">
                  <c:v>0.58399999999999996</c:v>
                </c:pt>
                <c:pt idx="152">
                  <c:v>0.58700000000000008</c:v>
                </c:pt>
                <c:pt idx="153">
                  <c:v>0.58799999999999997</c:v>
                </c:pt>
                <c:pt idx="154">
                  <c:v>0.58700000000000008</c:v>
                </c:pt>
                <c:pt idx="155">
                  <c:v>0.58700000000000008</c:v>
                </c:pt>
                <c:pt idx="156">
                  <c:v>0.58599999999999997</c:v>
                </c:pt>
                <c:pt idx="157">
                  <c:v>0.58599999999999997</c:v>
                </c:pt>
                <c:pt idx="158">
                  <c:v>0.58499999999999996</c:v>
                </c:pt>
                <c:pt idx="159">
                  <c:v>0.58599999999999997</c:v>
                </c:pt>
                <c:pt idx="160">
                  <c:v>0.58599999999999997</c:v>
                </c:pt>
                <c:pt idx="161">
                  <c:v>0.58599999999999997</c:v>
                </c:pt>
                <c:pt idx="162">
                  <c:v>0.58700000000000008</c:v>
                </c:pt>
                <c:pt idx="163">
                  <c:v>0.58700000000000008</c:v>
                </c:pt>
                <c:pt idx="164">
                  <c:v>0.58700000000000008</c:v>
                </c:pt>
                <c:pt idx="165">
                  <c:v>0.58299999999999996</c:v>
                </c:pt>
                <c:pt idx="166">
                  <c:v>0.58599999999999997</c:v>
                </c:pt>
                <c:pt idx="167">
                  <c:v>0.58700000000000008</c:v>
                </c:pt>
                <c:pt idx="168">
                  <c:v>0.58799999999999997</c:v>
                </c:pt>
                <c:pt idx="169">
                  <c:v>0.58700000000000008</c:v>
                </c:pt>
                <c:pt idx="170">
                  <c:v>0.58899999999999997</c:v>
                </c:pt>
                <c:pt idx="171">
                  <c:v>0.58899999999999997</c:v>
                </c:pt>
                <c:pt idx="172">
                  <c:v>0.58899999999999997</c:v>
                </c:pt>
                <c:pt idx="173">
                  <c:v>0.59</c:v>
                </c:pt>
                <c:pt idx="174">
                  <c:v>0.59</c:v>
                </c:pt>
                <c:pt idx="175">
                  <c:v>0.59</c:v>
                </c:pt>
                <c:pt idx="176">
                  <c:v>0.59099999999999997</c:v>
                </c:pt>
                <c:pt idx="177">
                  <c:v>0.59299999999999997</c:v>
                </c:pt>
                <c:pt idx="178">
                  <c:v>0.59200000000000008</c:v>
                </c:pt>
                <c:pt idx="179">
                  <c:v>0.59299999999999997</c:v>
                </c:pt>
                <c:pt idx="180">
                  <c:v>0.59299999999999997</c:v>
                </c:pt>
                <c:pt idx="181">
                  <c:v>0.59299999999999997</c:v>
                </c:pt>
                <c:pt idx="182">
                  <c:v>0.59299999999999997</c:v>
                </c:pt>
                <c:pt idx="183">
                  <c:v>0.59299999999999997</c:v>
                </c:pt>
                <c:pt idx="184">
                  <c:v>0.59399999999999997</c:v>
                </c:pt>
                <c:pt idx="185">
                  <c:v>0.59399999999999997</c:v>
                </c:pt>
                <c:pt idx="186">
                  <c:v>0.59299999999999997</c:v>
                </c:pt>
                <c:pt idx="187">
                  <c:v>0.59399999999999997</c:v>
                </c:pt>
                <c:pt idx="188">
                  <c:v>0.59200000000000008</c:v>
                </c:pt>
                <c:pt idx="189">
                  <c:v>0.59299999999999997</c:v>
                </c:pt>
                <c:pt idx="190">
                  <c:v>0.59399999999999997</c:v>
                </c:pt>
                <c:pt idx="191">
                  <c:v>0.59599999999999997</c:v>
                </c:pt>
                <c:pt idx="192">
                  <c:v>0.59699999999999998</c:v>
                </c:pt>
                <c:pt idx="193">
                  <c:v>0.59799999999999998</c:v>
                </c:pt>
                <c:pt idx="194">
                  <c:v>0.59799999999999998</c:v>
                </c:pt>
                <c:pt idx="195">
                  <c:v>0.59699999999999998</c:v>
                </c:pt>
                <c:pt idx="196">
                  <c:v>0.59699999999999998</c:v>
                </c:pt>
                <c:pt idx="197">
                  <c:v>0.59699999999999998</c:v>
                </c:pt>
                <c:pt idx="198">
                  <c:v>0.59699999999999998</c:v>
                </c:pt>
                <c:pt idx="199">
                  <c:v>0.59799999999999998</c:v>
                </c:pt>
                <c:pt idx="200">
                  <c:v>0.59699999999999998</c:v>
                </c:pt>
                <c:pt idx="201">
                  <c:v>0.59699999999999998</c:v>
                </c:pt>
                <c:pt idx="202">
                  <c:v>0.59799999999999998</c:v>
                </c:pt>
                <c:pt idx="203">
                  <c:v>0.59799999999999998</c:v>
                </c:pt>
                <c:pt idx="204">
                  <c:v>0.59899999999999998</c:v>
                </c:pt>
                <c:pt idx="205">
                  <c:v>0.6</c:v>
                </c:pt>
                <c:pt idx="206">
                  <c:v>0.60199999999999998</c:v>
                </c:pt>
                <c:pt idx="207">
                  <c:v>0.60199999999999998</c:v>
                </c:pt>
                <c:pt idx="208">
                  <c:v>0.6</c:v>
                </c:pt>
                <c:pt idx="209">
                  <c:v>0.60099999999999998</c:v>
                </c:pt>
                <c:pt idx="210">
                  <c:v>0.60199999999999998</c:v>
                </c:pt>
                <c:pt idx="211">
                  <c:v>0.60099999999999998</c:v>
                </c:pt>
                <c:pt idx="212">
                  <c:v>0.60399999999999998</c:v>
                </c:pt>
                <c:pt idx="213">
                  <c:v>0.60199999999999998</c:v>
                </c:pt>
                <c:pt idx="214">
                  <c:v>0.60099999999999998</c:v>
                </c:pt>
                <c:pt idx="215">
                  <c:v>0.60099999999999998</c:v>
                </c:pt>
                <c:pt idx="216">
                  <c:v>0.60099999999999998</c:v>
                </c:pt>
                <c:pt idx="217">
                  <c:v>0.60399999999999998</c:v>
                </c:pt>
                <c:pt idx="218">
                  <c:v>0.60399999999999998</c:v>
                </c:pt>
                <c:pt idx="219">
                  <c:v>0.60299999999999998</c:v>
                </c:pt>
                <c:pt idx="220">
                  <c:v>0.60399999999999998</c:v>
                </c:pt>
                <c:pt idx="221">
                  <c:v>0.60399999999999998</c:v>
                </c:pt>
                <c:pt idx="222">
                  <c:v>0.60499999999999998</c:v>
                </c:pt>
                <c:pt idx="223">
                  <c:v>0.60299999999999998</c:v>
                </c:pt>
              </c:numCache>
            </c:numRef>
          </c:val>
          <c:smooth val="0"/>
        </c:ser>
        <c:dLbls>
          <c:showLegendKey val="0"/>
          <c:showVal val="0"/>
          <c:showCatName val="0"/>
          <c:showSerName val="0"/>
          <c:showPercent val="0"/>
          <c:showBubbleSize val="0"/>
        </c:dLbls>
        <c:marker val="1"/>
        <c:smooth val="0"/>
        <c:axId val="311873984"/>
        <c:axId val="311873592"/>
      </c:lineChart>
      <c:catAx>
        <c:axId val="311873984"/>
        <c:scaling>
          <c:orientation val="minMax"/>
        </c:scaling>
        <c:delete val="0"/>
        <c:axPos val="b"/>
        <c:numFmt formatCode="[$-409]mmm\-yy;@" sourceLinked="0"/>
        <c:majorTickMark val="out"/>
        <c:minorTickMark val="none"/>
        <c:tickLblPos val="nextTo"/>
        <c:txPr>
          <a:bodyPr rot="-3420000"/>
          <a:lstStyle/>
          <a:p>
            <a:pPr>
              <a:defRPr sz="1200" b="1">
                <a:solidFill>
                  <a:srgbClr val="003366"/>
                </a:solidFill>
              </a:defRPr>
            </a:pPr>
            <a:endParaRPr lang="en-US"/>
          </a:p>
        </c:txPr>
        <c:crossAx val="311873592"/>
        <c:crosses val="autoZero"/>
        <c:auto val="1"/>
        <c:lblAlgn val="ctr"/>
        <c:lblOffset val="100"/>
        <c:tickLblSkip val="12"/>
        <c:tickMarkSkip val="12"/>
        <c:noMultiLvlLbl val="0"/>
      </c:catAx>
      <c:valAx>
        <c:axId val="311873592"/>
        <c:scaling>
          <c:orientation val="minMax"/>
        </c:scaling>
        <c:delete val="0"/>
        <c:axPos val="l"/>
        <c:majorGridlines/>
        <c:title>
          <c:tx>
            <c:rich>
              <a:bodyPr rot="-5400000" vert="horz"/>
              <a:lstStyle/>
              <a:p>
                <a:pPr>
                  <a:defRPr sz="1400">
                    <a:solidFill>
                      <a:srgbClr val="003366"/>
                    </a:solidFill>
                  </a:defRPr>
                </a:pPr>
                <a:r>
                  <a:rPr lang="en-US" sz="1400" dirty="0" smtClean="0">
                    <a:solidFill>
                      <a:srgbClr val="003366"/>
                    </a:solidFill>
                  </a:rPr>
                  <a:t>Employment </a:t>
                </a:r>
                <a:r>
                  <a:rPr lang="en-US" sz="1400" dirty="0">
                    <a:solidFill>
                      <a:srgbClr val="003366"/>
                    </a:solidFill>
                  </a:rPr>
                  <a:t>as a</a:t>
                </a:r>
                <a:r>
                  <a:rPr lang="en-US" sz="1400" baseline="0" dirty="0">
                    <a:solidFill>
                      <a:srgbClr val="003366"/>
                    </a:solidFill>
                  </a:rPr>
                  <a:t> </a:t>
                </a:r>
                <a:r>
                  <a:rPr lang="en-US" sz="1400" baseline="0" dirty="0" smtClean="0">
                    <a:solidFill>
                      <a:srgbClr val="003366"/>
                    </a:solidFill>
                  </a:rPr>
                  <a:t>% of </a:t>
                </a:r>
                <a:r>
                  <a:rPr lang="en-US" sz="1400" baseline="0" dirty="0">
                    <a:solidFill>
                      <a:srgbClr val="003366"/>
                    </a:solidFill>
                  </a:rPr>
                  <a:t>population</a:t>
                </a:r>
                <a:endParaRPr lang="en-US" sz="1400" dirty="0">
                  <a:solidFill>
                    <a:srgbClr val="003366"/>
                  </a:solidFill>
                </a:endParaRPr>
              </a:p>
            </c:rich>
          </c:tx>
          <c:layout>
            <c:manualLayout>
              <c:xMode val="edge"/>
              <c:yMode val="edge"/>
              <c:x val="1.6154025112023927E-2"/>
              <c:y val="5.5873378340817542E-2"/>
            </c:manualLayout>
          </c:layout>
          <c:overlay val="0"/>
        </c:title>
        <c:numFmt formatCode="0%" sourceLinked="0"/>
        <c:majorTickMark val="out"/>
        <c:minorTickMark val="none"/>
        <c:tickLblPos val="nextTo"/>
        <c:txPr>
          <a:bodyPr/>
          <a:lstStyle/>
          <a:p>
            <a:pPr>
              <a:defRPr sz="1200" b="1">
                <a:solidFill>
                  <a:srgbClr val="003366"/>
                </a:solidFill>
              </a:defRPr>
            </a:pPr>
            <a:endParaRPr lang="en-US"/>
          </a:p>
        </c:txPr>
        <c:crossAx val="311873984"/>
        <c:crosses val="autoZero"/>
        <c:crossBetween val="between"/>
      </c:valAx>
      <c:valAx>
        <c:axId val="311874376"/>
        <c:scaling>
          <c:orientation val="minMax"/>
          <c:max val="1"/>
          <c:min val="0"/>
        </c:scaling>
        <c:delete val="0"/>
        <c:axPos val="r"/>
        <c:numFmt formatCode="General" sourceLinked="1"/>
        <c:majorTickMark val="none"/>
        <c:minorTickMark val="none"/>
        <c:tickLblPos val="none"/>
        <c:crossAx val="311875160"/>
        <c:crosses val="max"/>
        <c:crossBetween val="between"/>
      </c:valAx>
      <c:catAx>
        <c:axId val="311875160"/>
        <c:scaling>
          <c:orientation val="minMax"/>
        </c:scaling>
        <c:delete val="1"/>
        <c:axPos val="b"/>
        <c:numFmt formatCode="General" sourceLinked="1"/>
        <c:majorTickMark val="out"/>
        <c:minorTickMark val="none"/>
        <c:tickLblPos val="nextTo"/>
        <c:crossAx val="311874376"/>
        <c:crosses val="autoZero"/>
        <c:auto val="1"/>
        <c:lblAlgn val="ctr"/>
        <c:lblOffset val="100"/>
        <c:noMultiLvlLbl val="0"/>
      </c:catAx>
    </c:plotArea>
    <c:legend>
      <c:legendPos val="b"/>
      <c:legendEntry>
        <c:idx val="0"/>
        <c:delete val="1"/>
      </c:legendEntry>
      <c:layout>
        <c:manualLayout>
          <c:xMode val="edge"/>
          <c:yMode val="edge"/>
          <c:x val="0.54133448435224663"/>
          <c:y val="0.68962733261789266"/>
          <c:w val="0.40141906680269618"/>
          <c:h val="7.8664101310777196E-2"/>
        </c:manualLayout>
      </c:layout>
      <c:overlay val="0"/>
      <c:txPr>
        <a:bodyPr/>
        <a:lstStyle/>
        <a:p>
          <a:pPr>
            <a:defRPr b="1">
              <a:solidFill>
                <a:srgbClr val="003366"/>
              </a:solidFil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14-24</c:v>
                </c:pt>
              </c:strCache>
            </c:strRef>
          </c:tx>
          <c:spPr>
            <a:solidFill>
              <a:srgbClr val="002060"/>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0.15533142936569311</c:v>
                </c:pt>
                <c:pt idx="1">
                  <c:v>0.15182147793698189</c:v>
                </c:pt>
                <c:pt idx="2">
                  <c:v>0.14538700173648372</c:v>
                </c:pt>
                <c:pt idx="3">
                  <c:v>0.14181751638781226</c:v>
                </c:pt>
                <c:pt idx="4">
                  <c:v>0.13973554171819227</c:v>
                </c:pt>
                <c:pt idx="5">
                  <c:v>0.13842326760156884</c:v>
                </c:pt>
                <c:pt idx="6">
                  <c:v>0.13838084353780924</c:v>
                </c:pt>
                <c:pt idx="7">
                  <c:v>0.13692786461065073</c:v>
                </c:pt>
                <c:pt idx="8">
                  <c:v>0.13270133415586971</c:v>
                </c:pt>
                <c:pt idx="9">
                  <c:v>0.12076507474992948</c:v>
                </c:pt>
                <c:pt idx="10">
                  <c:v>0.11403778779973744</c:v>
                </c:pt>
                <c:pt idx="11">
                  <c:v>0.11056856257640922</c:v>
                </c:pt>
                <c:pt idx="12">
                  <c:v>0.11047166243680653</c:v>
                </c:pt>
                <c:pt idx="13">
                  <c:v>0.11190057627930723</c:v>
                </c:pt>
                <c:pt idx="14">
                  <c:v>0.11411114361657951</c:v>
                </c:pt>
                <c:pt idx="15">
                  <c:v>0.11576429249523512</c:v>
                </c:pt>
                <c:pt idx="16">
                  <c:v>0.11660960690559538</c:v>
                </c:pt>
                <c:pt idx="17">
                  <c:v>0.11561566500780869</c:v>
                </c:pt>
              </c:numCache>
            </c:numRef>
          </c:val>
        </c:ser>
        <c:ser>
          <c:idx val="1"/>
          <c:order val="1"/>
          <c:tx>
            <c:strRef>
              <c:f>Sheet1!$C$1</c:f>
              <c:strCache>
                <c:ptCount val="1"/>
                <c:pt idx="0">
                  <c:v>25-34</c:v>
                </c:pt>
              </c:strCache>
            </c:strRef>
          </c:tx>
          <c:spPr>
            <a:solidFill>
              <a:schemeClr val="bg1">
                <a:lumMod val="85000"/>
              </a:schemeClr>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0.23987688460927067</c:v>
                </c:pt>
                <c:pt idx="1">
                  <c:v>0.23510318044599057</c:v>
                </c:pt>
                <c:pt idx="2">
                  <c:v>0.23262091975103896</c:v>
                </c:pt>
                <c:pt idx="3">
                  <c:v>0.23069206453798646</c:v>
                </c:pt>
                <c:pt idx="4">
                  <c:v>0.22797527077564478</c:v>
                </c:pt>
                <c:pt idx="5">
                  <c:v>0.22494552053359035</c:v>
                </c:pt>
                <c:pt idx="6">
                  <c:v>0.2230725901830557</c:v>
                </c:pt>
                <c:pt idx="7">
                  <c:v>0.22339023650258308</c:v>
                </c:pt>
                <c:pt idx="8">
                  <c:v>0.22435110114266493</c:v>
                </c:pt>
                <c:pt idx="9">
                  <c:v>0.22270090625700667</c:v>
                </c:pt>
                <c:pt idx="10">
                  <c:v>0.22122884179269825</c:v>
                </c:pt>
                <c:pt idx="11">
                  <c:v>0.22043065152608096</c:v>
                </c:pt>
                <c:pt idx="12">
                  <c:v>0.21900069598964977</c:v>
                </c:pt>
                <c:pt idx="13">
                  <c:v>0.22220697304247677</c:v>
                </c:pt>
                <c:pt idx="14">
                  <c:v>0.22406998672172332</c:v>
                </c:pt>
                <c:pt idx="15">
                  <c:v>0.22617873295523427</c:v>
                </c:pt>
                <c:pt idx="16">
                  <c:v>0.22888491904897187</c:v>
                </c:pt>
                <c:pt idx="17">
                  <c:v>0.23086509678237946</c:v>
                </c:pt>
              </c:numCache>
            </c:numRef>
          </c:val>
        </c:ser>
        <c:ser>
          <c:idx val="2"/>
          <c:order val="2"/>
          <c:tx>
            <c:strRef>
              <c:f>Sheet1!$D$1</c:f>
              <c:strCache>
                <c:ptCount val="1"/>
                <c:pt idx="0">
                  <c:v>35-44</c:v>
                </c:pt>
              </c:strCache>
            </c:strRef>
          </c:tx>
          <c:spPr>
            <a:solidFill>
              <a:srgbClr val="D4650A"/>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0.26711209475093167</c:v>
                </c:pt>
                <c:pt idx="1">
                  <c:v>0.26119992465416297</c:v>
                </c:pt>
                <c:pt idx="2">
                  <c:v>0.25597408932160071</c:v>
                </c:pt>
                <c:pt idx="3">
                  <c:v>0.25022806177793389</c:v>
                </c:pt>
                <c:pt idx="4">
                  <c:v>0.24599001883506522</c:v>
                </c:pt>
                <c:pt idx="5">
                  <c:v>0.24208734584712999</c:v>
                </c:pt>
                <c:pt idx="6">
                  <c:v>0.23711356264047945</c:v>
                </c:pt>
                <c:pt idx="7">
                  <c:v>0.23128590001557589</c:v>
                </c:pt>
                <c:pt idx="8">
                  <c:v>0.2263630121021713</c:v>
                </c:pt>
                <c:pt idx="9">
                  <c:v>0.22471485089793941</c:v>
                </c:pt>
                <c:pt idx="10">
                  <c:v>0.22401675539749624</c:v>
                </c:pt>
                <c:pt idx="11">
                  <c:v>0.22411425143715522</c:v>
                </c:pt>
                <c:pt idx="12">
                  <c:v>0.22384334126454428</c:v>
                </c:pt>
                <c:pt idx="13">
                  <c:v>0.22364121078021554</c:v>
                </c:pt>
                <c:pt idx="14">
                  <c:v>0.22243706717207962</c:v>
                </c:pt>
                <c:pt idx="15">
                  <c:v>0.22145293647286715</c:v>
                </c:pt>
                <c:pt idx="16">
                  <c:v>0.22157517041688135</c:v>
                </c:pt>
                <c:pt idx="17">
                  <c:v>0.22372746482954803</c:v>
                </c:pt>
              </c:numCache>
            </c:numRef>
          </c:val>
        </c:ser>
        <c:ser>
          <c:idx val="3"/>
          <c:order val="3"/>
          <c:tx>
            <c:strRef>
              <c:f>Sheet1!$E$1</c:f>
              <c:strCache>
                <c:ptCount val="1"/>
                <c:pt idx="0">
                  <c:v>45-54</c:v>
                </c:pt>
              </c:strCache>
            </c:strRef>
          </c:tx>
          <c:spPr>
            <a:solidFill>
              <a:schemeClr val="accent6">
                <a:lumMod val="75000"/>
              </a:schemeClr>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0.22308213912991393</c:v>
                </c:pt>
                <c:pt idx="1">
                  <c:v>0.22986580077778079</c:v>
                </c:pt>
                <c:pt idx="2">
                  <c:v>0.23305055313835288</c:v>
                </c:pt>
                <c:pt idx="3">
                  <c:v>0.2355979181495215</c:v>
                </c:pt>
                <c:pt idx="4">
                  <c:v>0.23684912264815874</c:v>
                </c:pt>
                <c:pt idx="5">
                  <c:v>0.23784525625817565</c:v>
                </c:pt>
                <c:pt idx="6">
                  <c:v>0.23752868452366938</c:v>
                </c:pt>
                <c:pt idx="7">
                  <c:v>0.23630267498934235</c:v>
                </c:pt>
                <c:pt idx="8">
                  <c:v>0.23499964409483548</c:v>
                </c:pt>
                <c:pt idx="9">
                  <c:v>0.23747043634864495</c:v>
                </c:pt>
                <c:pt idx="10">
                  <c:v>0.23637650571210073</c:v>
                </c:pt>
                <c:pt idx="11">
                  <c:v>0.23314935280415267</c:v>
                </c:pt>
                <c:pt idx="12">
                  <c:v>0.22895024120380142</c:v>
                </c:pt>
                <c:pt idx="13">
                  <c:v>0.22320643454854164</c:v>
                </c:pt>
                <c:pt idx="14">
                  <c:v>0.2190386825996947</c:v>
                </c:pt>
                <c:pt idx="15">
                  <c:v>0.21518290061285966</c:v>
                </c:pt>
                <c:pt idx="16">
                  <c:v>0.21121228317692056</c:v>
                </c:pt>
                <c:pt idx="17">
                  <c:v>0.2070148232039612</c:v>
                </c:pt>
              </c:numCache>
            </c:numRef>
          </c:val>
        </c:ser>
        <c:ser>
          <c:idx val="4"/>
          <c:order val="4"/>
          <c:tx>
            <c:strRef>
              <c:f>Sheet1!$F$1</c:f>
              <c:strCache>
                <c:ptCount val="1"/>
                <c:pt idx="0">
                  <c:v>55-64</c:v>
                </c:pt>
              </c:strCache>
            </c:strRef>
          </c:tx>
          <c:spPr>
            <a:solidFill>
              <a:schemeClr val="tx1">
                <a:lumMod val="75000"/>
                <a:lumOff val="25000"/>
              </a:schemeClr>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9.2191787238911596E-2</c:v>
                </c:pt>
                <c:pt idx="1">
                  <c:v>9.8078489338986066E-2</c:v>
                </c:pt>
                <c:pt idx="2">
                  <c:v>0.10770140284471152</c:v>
                </c:pt>
                <c:pt idx="3">
                  <c:v>0.11503715814044566</c:v>
                </c:pt>
                <c:pt idx="4">
                  <c:v>0.12131216981562816</c:v>
                </c:pt>
                <c:pt idx="5">
                  <c:v>0.12708772530610002</c:v>
                </c:pt>
                <c:pt idx="6">
                  <c:v>0.13250828160912254</c:v>
                </c:pt>
                <c:pt idx="7">
                  <c:v>0.13808316388826197</c:v>
                </c:pt>
                <c:pt idx="8">
                  <c:v>0.14432652275071425</c:v>
                </c:pt>
                <c:pt idx="9">
                  <c:v>0.15399027925445352</c:v>
                </c:pt>
                <c:pt idx="10">
                  <c:v>0.16128465883504148</c:v>
                </c:pt>
                <c:pt idx="11">
                  <c:v>0.16628822455706679</c:v>
                </c:pt>
                <c:pt idx="12">
                  <c:v>0.16839735616779314</c:v>
                </c:pt>
                <c:pt idx="13">
                  <c:v>0.16893134446779548</c:v>
                </c:pt>
                <c:pt idx="14">
                  <c:v>0.1683252930322777</c:v>
                </c:pt>
                <c:pt idx="15">
                  <c:v>0.16786332520912817</c:v>
                </c:pt>
                <c:pt idx="16">
                  <c:v>0.16667324739860456</c:v>
                </c:pt>
                <c:pt idx="17">
                  <c:v>0.16554149416266833</c:v>
                </c:pt>
              </c:numCache>
            </c:numRef>
          </c:val>
        </c:ser>
        <c:ser>
          <c:idx val="5"/>
          <c:order val="5"/>
          <c:tx>
            <c:strRef>
              <c:f>Sheet1!$G$1</c:f>
              <c:strCache>
                <c:ptCount val="1"/>
                <c:pt idx="0">
                  <c:v>65-99</c:v>
                </c:pt>
              </c:strCache>
            </c:strRef>
          </c:tx>
          <c:spPr>
            <a:solidFill>
              <a:srgbClr val="FF0000"/>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Sheet1!$G$2:$G$19</c:f>
              <c:numCache>
                <c:formatCode>0.0%</c:formatCode>
                <c:ptCount val="18"/>
                <c:pt idx="0">
                  <c:v>2.2405664905279017E-2</c:v>
                </c:pt>
                <c:pt idx="1">
                  <c:v>2.3931126846097689E-2</c:v>
                </c:pt>
                <c:pt idx="2">
                  <c:v>2.5266033207812226E-2</c:v>
                </c:pt>
                <c:pt idx="3">
                  <c:v>2.6627281006300255E-2</c:v>
                </c:pt>
                <c:pt idx="4">
                  <c:v>2.81378762073108E-2</c:v>
                </c:pt>
                <c:pt idx="5">
                  <c:v>2.9610884453435151E-2</c:v>
                </c:pt>
                <c:pt idx="6">
                  <c:v>3.1396037505863686E-2</c:v>
                </c:pt>
                <c:pt idx="7">
                  <c:v>3.4010159993585989E-2</c:v>
                </c:pt>
                <c:pt idx="8">
                  <c:v>3.7258385753744329E-2</c:v>
                </c:pt>
                <c:pt idx="9">
                  <c:v>4.0358452492025951E-2</c:v>
                </c:pt>
                <c:pt idx="10">
                  <c:v>4.3055450462925894E-2</c:v>
                </c:pt>
                <c:pt idx="11">
                  <c:v>4.544895709913515E-2</c:v>
                </c:pt>
                <c:pt idx="12">
                  <c:v>4.9336702937404858E-2</c:v>
                </c:pt>
                <c:pt idx="13">
                  <c:v>5.0113460881663338E-2</c:v>
                </c:pt>
                <c:pt idx="14">
                  <c:v>5.2017826857645146E-2</c:v>
                </c:pt>
                <c:pt idx="15">
                  <c:v>5.355781225467561E-2</c:v>
                </c:pt>
                <c:pt idx="16">
                  <c:v>5.5044773053026255E-2</c:v>
                </c:pt>
                <c:pt idx="17">
                  <c:v>5.7235456013634278E-2</c:v>
                </c:pt>
              </c:numCache>
            </c:numRef>
          </c:val>
        </c:ser>
        <c:dLbls>
          <c:showLegendKey val="0"/>
          <c:showVal val="0"/>
          <c:showCatName val="0"/>
          <c:showSerName val="0"/>
          <c:showPercent val="0"/>
          <c:showBubbleSize val="0"/>
        </c:dLbls>
        <c:gapWidth val="150"/>
        <c:overlap val="100"/>
        <c:axId val="330024680"/>
        <c:axId val="330025856"/>
      </c:barChart>
      <c:catAx>
        <c:axId val="330024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30025856"/>
        <c:crosses val="autoZero"/>
        <c:auto val="1"/>
        <c:lblAlgn val="ctr"/>
        <c:lblOffset val="100"/>
        <c:noMultiLvlLbl val="0"/>
      </c:catAx>
      <c:valAx>
        <c:axId val="33002585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024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4008856867317E-2"/>
          <c:y val="6.5690288713910763E-2"/>
          <c:w val="0.89398847844595175"/>
          <c:h val="0.72266404199475065"/>
        </c:manualLayout>
      </c:layout>
      <c:areaChart>
        <c:grouping val="stacked"/>
        <c:varyColors val="0"/>
        <c:ser>
          <c:idx val="0"/>
          <c:order val="0"/>
          <c:tx>
            <c:strRef>
              <c:f>Sheet1!$B$1</c:f>
              <c:strCache>
                <c:ptCount val="1"/>
                <c:pt idx="0">
                  <c:v>Regular</c:v>
                </c:pt>
              </c:strCache>
            </c:strRef>
          </c:tx>
          <c:spPr>
            <a:solidFill>
              <a:srgbClr val="CC6600"/>
            </a:solidFill>
          </c:spPr>
          <c:cat>
            <c:numRef>
              <c:f>Sheet1!$A$2:$A$124</c:f>
              <c:numCache>
                <c:formatCode>m/d/yyyy</c:formatCode>
                <c:ptCount val="123"/>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numCache>
            </c:numRef>
          </c:cat>
          <c:val>
            <c:numRef>
              <c:f>Sheet1!$B$2:$B$124</c:f>
              <c:numCache>
                <c:formatCode>General</c:formatCode>
                <c:ptCount val="123"/>
                <c:pt idx="0">
                  <c:v>65642</c:v>
                </c:pt>
                <c:pt idx="1">
                  <c:v>67700</c:v>
                </c:pt>
                <c:pt idx="2">
                  <c:v>66243</c:v>
                </c:pt>
                <c:pt idx="3">
                  <c:v>74855</c:v>
                </c:pt>
                <c:pt idx="4">
                  <c:v>101149</c:v>
                </c:pt>
                <c:pt idx="5">
                  <c:v>136954</c:v>
                </c:pt>
                <c:pt idx="6">
                  <c:v>161068</c:v>
                </c:pt>
                <c:pt idx="7">
                  <c:v>161500</c:v>
                </c:pt>
                <c:pt idx="8">
                  <c:v>179943</c:v>
                </c:pt>
                <c:pt idx="9">
                  <c:v>179021</c:v>
                </c:pt>
                <c:pt idx="10">
                  <c:v>176999</c:v>
                </c:pt>
                <c:pt idx="11">
                  <c:v>170633</c:v>
                </c:pt>
                <c:pt idx="12">
                  <c:v>163179</c:v>
                </c:pt>
                <c:pt idx="13">
                  <c:v>162655</c:v>
                </c:pt>
                <c:pt idx="14">
                  <c:v>147357</c:v>
                </c:pt>
                <c:pt idx="15">
                  <c:v>146861</c:v>
                </c:pt>
                <c:pt idx="16">
                  <c:v>164782</c:v>
                </c:pt>
                <c:pt idx="17">
                  <c:v>177031</c:v>
                </c:pt>
                <c:pt idx="18">
                  <c:v>188647</c:v>
                </c:pt>
                <c:pt idx="19">
                  <c:v>170268</c:v>
                </c:pt>
                <c:pt idx="20">
                  <c:v>165986</c:v>
                </c:pt>
                <c:pt idx="21">
                  <c:v>153841</c:v>
                </c:pt>
                <c:pt idx="22">
                  <c:v>141559</c:v>
                </c:pt>
                <c:pt idx="23">
                  <c:v>129896</c:v>
                </c:pt>
                <c:pt idx="24">
                  <c:v>117228</c:v>
                </c:pt>
                <c:pt idx="25">
                  <c:v>114712</c:v>
                </c:pt>
                <c:pt idx="26">
                  <c:v>103737</c:v>
                </c:pt>
                <c:pt idx="27">
                  <c:v>104728</c:v>
                </c:pt>
                <c:pt idx="28">
                  <c:v>118278</c:v>
                </c:pt>
                <c:pt idx="29">
                  <c:v>130730</c:v>
                </c:pt>
                <c:pt idx="30">
                  <c:v>143643</c:v>
                </c:pt>
                <c:pt idx="31">
                  <c:v>127083</c:v>
                </c:pt>
                <c:pt idx="32">
                  <c:v>123873</c:v>
                </c:pt>
                <c:pt idx="33">
                  <c:v>115023</c:v>
                </c:pt>
                <c:pt idx="34">
                  <c:v>110097</c:v>
                </c:pt>
                <c:pt idx="35">
                  <c:v>100650</c:v>
                </c:pt>
                <c:pt idx="36">
                  <c:v>96416</c:v>
                </c:pt>
                <c:pt idx="37">
                  <c:v>91321</c:v>
                </c:pt>
                <c:pt idx="38">
                  <c:v>112631</c:v>
                </c:pt>
                <c:pt idx="39">
                  <c:v>93043</c:v>
                </c:pt>
                <c:pt idx="40">
                  <c:v>105942</c:v>
                </c:pt>
                <c:pt idx="41">
                  <c:v>115673</c:v>
                </c:pt>
                <c:pt idx="42">
                  <c:v>135291</c:v>
                </c:pt>
                <c:pt idx="43">
                  <c:v>120187</c:v>
                </c:pt>
                <c:pt idx="44">
                  <c:v>114010</c:v>
                </c:pt>
                <c:pt idx="45">
                  <c:v>110336</c:v>
                </c:pt>
                <c:pt idx="46">
                  <c:v>93827</c:v>
                </c:pt>
                <c:pt idx="47">
                  <c:v>87163</c:v>
                </c:pt>
                <c:pt idx="48">
                  <c:v>85898</c:v>
                </c:pt>
                <c:pt idx="49">
                  <c:v>78144</c:v>
                </c:pt>
                <c:pt idx="50">
                  <c:v>76305</c:v>
                </c:pt>
                <c:pt idx="51">
                  <c:v>76636</c:v>
                </c:pt>
                <c:pt idx="52">
                  <c:v>89021</c:v>
                </c:pt>
                <c:pt idx="53">
                  <c:v>104352</c:v>
                </c:pt>
                <c:pt idx="54">
                  <c:v>110430</c:v>
                </c:pt>
                <c:pt idx="55">
                  <c:v>99958</c:v>
                </c:pt>
                <c:pt idx="56">
                  <c:v>97418</c:v>
                </c:pt>
                <c:pt idx="57">
                  <c:v>92385</c:v>
                </c:pt>
                <c:pt idx="58">
                  <c:v>81930</c:v>
                </c:pt>
                <c:pt idx="59">
                  <c:v>78427</c:v>
                </c:pt>
                <c:pt idx="60">
                  <c:v>75390</c:v>
                </c:pt>
                <c:pt idx="61" formatCode="#,##0">
                  <c:v>70534</c:v>
                </c:pt>
                <c:pt idx="62">
                  <c:v>68667</c:v>
                </c:pt>
                <c:pt idx="63">
                  <c:v>69185</c:v>
                </c:pt>
                <c:pt idx="64" formatCode="#,##0">
                  <c:v>76729</c:v>
                </c:pt>
                <c:pt idx="65">
                  <c:v>94659</c:v>
                </c:pt>
                <c:pt idx="66">
                  <c:v>101292</c:v>
                </c:pt>
                <c:pt idx="67">
                  <c:v>94398</c:v>
                </c:pt>
                <c:pt idx="68">
                  <c:v>92040</c:v>
                </c:pt>
                <c:pt idx="69">
                  <c:v>81376</c:v>
                </c:pt>
                <c:pt idx="70">
                  <c:v>72900</c:v>
                </c:pt>
                <c:pt idx="71">
                  <c:v>69149</c:v>
                </c:pt>
                <c:pt idx="72">
                  <c:v>63051</c:v>
                </c:pt>
                <c:pt idx="73">
                  <c:v>60831</c:v>
                </c:pt>
                <c:pt idx="74">
                  <c:v>56901</c:v>
                </c:pt>
                <c:pt idx="75">
                  <c:v>57647</c:v>
                </c:pt>
                <c:pt idx="76">
                  <c:v>69444</c:v>
                </c:pt>
                <c:pt idx="77">
                  <c:v>81288</c:v>
                </c:pt>
                <c:pt idx="78">
                  <c:v>88113</c:v>
                </c:pt>
                <c:pt idx="79">
                  <c:v>79181</c:v>
                </c:pt>
                <c:pt idx="80">
                  <c:v>77470</c:v>
                </c:pt>
                <c:pt idx="81">
                  <c:v>68066</c:v>
                </c:pt>
                <c:pt idx="82">
                  <c:v>62315</c:v>
                </c:pt>
                <c:pt idx="83">
                  <c:v>57225</c:v>
                </c:pt>
                <c:pt idx="84">
                  <c:v>55891</c:v>
                </c:pt>
                <c:pt idx="85">
                  <c:v>61579</c:v>
                </c:pt>
                <c:pt idx="86">
                  <c:v>56251</c:v>
                </c:pt>
                <c:pt idx="87">
                  <c:v>52431</c:v>
                </c:pt>
                <c:pt idx="88">
                  <c:v>54289</c:v>
                </c:pt>
                <c:pt idx="89">
                  <c:v>67710</c:v>
                </c:pt>
                <c:pt idx="90">
                  <c:v>86598</c:v>
                </c:pt>
                <c:pt idx="91">
                  <c:v>75402</c:v>
                </c:pt>
                <c:pt idx="92">
                  <c:v>69916</c:v>
                </c:pt>
                <c:pt idx="93">
                  <c:v>65201</c:v>
                </c:pt>
                <c:pt idx="94">
                  <c:v>60742</c:v>
                </c:pt>
                <c:pt idx="95">
                  <c:v>53550</c:v>
                </c:pt>
                <c:pt idx="96">
                  <c:v>54297</c:v>
                </c:pt>
                <c:pt idx="97">
                  <c:v>52719</c:v>
                </c:pt>
                <c:pt idx="98">
                  <c:v>49342</c:v>
                </c:pt>
                <c:pt idx="99">
                  <c:v>52882</c:v>
                </c:pt>
                <c:pt idx="100">
                  <c:v>60624</c:v>
                </c:pt>
                <c:pt idx="101">
                  <c:v>70238</c:v>
                </c:pt>
                <c:pt idx="102">
                  <c:v>75776</c:v>
                </c:pt>
                <c:pt idx="103">
                  <c:v>69585</c:v>
                </c:pt>
                <c:pt idx="104">
                  <c:v>64853</c:v>
                </c:pt>
                <c:pt idx="105">
                  <c:v>60386</c:v>
                </c:pt>
                <c:pt idx="106">
                  <c:v>52501</c:v>
                </c:pt>
                <c:pt idx="107">
                  <c:v>48216</c:v>
                </c:pt>
                <c:pt idx="108">
                  <c:v>49034</c:v>
                </c:pt>
                <c:pt idx="109">
                  <c:v>47325</c:v>
                </c:pt>
                <c:pt idx="110">
                  <c:v>45087</c:v>
                </c:pt>
                <c:pt idx="111">
                  <c:v>43148</c:v>
                </c:pt>
                <c:pt idx="112">
                  <c:v>48644</c:v>
                </c:pt>
                <c:pt idx="113">
                  <c:v>56915</c:v>
                </c:pt>
                <c:pt idx="114">
                  <c:v>63677</c:v>
                </c:pt>
                <c:pt idx="115">
                  <c:v>58684</c:v>
                </c:pt>
                <c:pt idx="116">
                  <c:v>54982</c:v>
                </c:pt>
                <c:pt idx="117">
                  <c:v>51306</c:v>
                </c:pt>
                <c:pt idx="118">
                  <c:v>43074</c:v>
                </c:pt>
                <c:pt idx="119">
                  <c:v>41169</c:v>
                </c:pt>
                <c:pt idx="120">
                  <c:v>43006</c:v>
                </c:pt>
                <c:pt idx="121">
                  <c:v>40655</c:v>
                </c:pt>
                <c:pt idx="122">
                  <c:v>40331</c:v>
                </c:pt>
              </c:numCache>
            </c:numRef>
          </c:val>
        </c:ser>
        <c:ser>
          <c:idx val="1"/>
          <c:order val="1"/>
          <c:tx>
            <c:strRef>
              <c:f>Sheet1!$C$1</c:f>
              <c:strCache>
                <c:ptCount val="1"/>
                <c:pt idx="0">
                  <c:v>Emergency</c:v>
                </c:pt>
              </c:strCache>
            </c:strRef>
          </c:tx>
          <c:spPr>
            <a:solidFill>
              <a:srgbClr val="0D3455"/>
            </a:solidFill>
          </c:spPr>
          <c:cat>
            <c:numRef>
              <c:f>Sheet1!$A$2:$A$124</c:f>
              <c:numCache>
                <c:formatCode>m/d/yyyy</c:formatCode>
                <c:ptCount val="123"/>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numCache>
            </c:numRef>
          </c:cat>
          <c:val>
            <c:numRef>
              <c:f>Sheet1!$C$2:$C$124</c:f>
              <c:numCache>
                <c:formatCode>General</c:formatCode>
                <c:ptCount val="123"/>
                <c:pt idx="0">
                  <c:v>2475</c:v>
                </c:pt>
                <c:pt idx="1">
                  <c:v>15878</c:v>
                </c:pt>
                <c:pt idx="2">
                  <c:v>19588</c:v>
                </c:pt>
                <c:pt idx="3">
                  <c:v>19642</c:v>
                </c:pt>
                <c:pt idx="4">
                  <c:v>18122</c:v>
                </c:pt>
                <c:pt idx="5">
                  <c:v>26278</c:v>
                </c:pt>
                <c:pt idx="6">
                  <c:v>30764</c:v>
                </c:pt>
                <c:pt idx="7">
                  <c:v>33062</c:v>
                </c:pt>
                <c:pt idx="8">
                  <c:v>40098</c:v>
                </c:pt>
                <c:pt idx="9">
                  <c:v>44104</c:v>
                </c:pt>
                <c:pt idx="10">
                  <c:v>44629</c:v>
                </c:pt>
                <c:pt idx="11">
                  <c:v>51439</c:v>
                </c:pt>
                <c:pt idx="12">
                  <c:v>58516</c:v>
                </c:pt>
                <c:pt idx="13">
                  <c:v>68106</c:v>
                </c:pt>
                <c:pt idx="14">
                  <c:v>70910</c:v>
                </c:pt>
                <c:pt idx="15">
                  <c:v>79179</c:v>
                </c:pt>
                <c:pt idx="16">
                  <c:v>105833</c:v>
                </c:pt>
                <c:pt idx="17">
                  <c:v>116982</c:v>
                </c:pt>
                <c:pt idx="18">
                  <c:v>125534</c:v>
                </c:pt>
                <c:pt idx="19">
                  <c:v>128890</c:v>
                </c:pt>
                <c:pt idx="20">
                  <c:v>129236</c:v>
                </c:pt>
                <c:pt idx="21">
                  <c:v>119906</c:v>
                </c:pt>
                <c:pt idx="22">
                  <c:v>121011</c:v>
                </c:pt>
                <c:pt idx="23">
                  <c:v>112134</c:v>
                </c:pt>
                <c:pt idx="24">
                  <c:v>107169</c:v>
                </c:pt>
                <c:pt idx="25">
                  <c:v>107116</c:v>
                </c:pt>
                <c:pt idx="26">
                  <c:v>101644</c:v>
                </c:pt>
                <c:pt idx="27">
                  <c:v>101948</c:v>
                </c:pt>
                <c:pt idx="28">
                  <c:v>97860</c:v>
                </c:pt>
                <c:pt idx="29">
                  <c:v>96834</c:v>
                </c:pt>
                <c:pt idx="30">
                  <c:v>97423</c:v>
                </c:pt>
                <c:pt idx="31">
                  <c:v>91381</c:v>
                </c:pt>
                <c:pt idx="32">
                  <c:v>91688</c:v>
                </c:pt>
                <c:pt idx="33">
                  <c:v>88610</c:v>
                </c:pt>
                <c:pt idx="34">
                  <c:v>86395</c:v>
                </c:pt>
                <c:pt idx="35">
                  <c:v>81390</c:v>
                </c:pt>
                <c:pt idx="36">
                  <c:v>78064</c:v>
                </c:pt>
                <c:pt idx="37">
                  <c:v>75031</c:v>
                </c:pt>
                <c:pt idx="38">
                  <c:v>72522</c:v>
                </c:pt>
                <c:pt idx="39">
                  <c:v>71826</c:v>
                </c:pt>
                <c:pt idx="40">
                  <c:v>70408</c:v>
                </c:pt>
                <c:pt idx="41">
                  <c:v>71438</c:v>
                </c:pt>
                <c:pt idx="42">
                  <c:v>72800</c:v>
                </c:pt>
                <c:pt idx="43">
                  <c:v>68741</c:v>
                </c:pt>
                <c:pt idx="44">
                  <c:v>69476</c:v>
                </c:pt>
                <c:pt idx="45">
                  <c:v>70254</c:v>
                </c:pt>
                <c:pt idx="46">
                  <c:v>66051</c:v>
                </c:pt>
                <c:pt idx="47">
                  <c:v>60704</c:v>
                </c:pt>
                <c:pt idx="48">
                  <c:v>58047</c:v>
                </c:pt>
                <c:pt idx="49">
                  <c:v>54407</c:v>
                </c:pt>
                <c:pt idx="50">
                  <c:v>53115</c:v>
                </c:pt>
                <c:pt idx="51">
                  <c:v>51394</c:v>
                </c:pt>
                <c:pt idx="52">
                  <c:v>49953</c:v>
                </c:pt>
                <c:pt idx="53">
                  <c:v>47560</c:v>
                </c:pt>
                <c:pt idx="54">
                  <c:v>44630</c:v>
                </c:pt>
                <c:pt idx="55">
                  <c:v>42705</c:v>
                </c:pt>
                <c:pt idx="56">
                  <c:v>42939</c:v>
                </c:pt>
                <c:pt idx="57">
                  <c:v>42413</c:v>
                </c:pt>
                <c:pt idx="58">
                  <c:v>40995</c:v>
                </c:pt>
                <c:pt idx="59">
                  <c:v>39367</c:v>
                </c:pt>
                <c:pt idx="60">
                  <c:v>36103</c:v>
                </c:pt>
                <c:pt idx="61" formatCode="#,##0">
                  <c:v>33857</c:v>
                </c:pt>
                <c:pt idx="62">
                  <c:v>32102</c:v>
                </c:pt>
                <c:pt idx="63">
                  <c:v>28367</c:v>
                </c:pt>
                <c:pt idx="64" formatCode="#,##0">
                  <c:v>26634</c:v>
                </c:pt>
                <c:pt idx="65">
                  <c:v>34008</c:v>
                </c:pt>
                <c:pt idx="66">
                  <c:v>3362</c:v>
                </c:pt>
                <c:pt idx="67">
                  <c:v>245</c:v>
                </c:pt>
                <c:pt idx="68">
                  <c:v>149</c:v>
                </c:pt>
                <c:pt idx="69">
                  <c:v>82</c:v>
                </c:pt>
                <c:pt idx="70">
                  <c:v>36</c:v>
                </c:pt>
                <c:pt idx="71">
                  <c:v>31</c:v>
                </c:pt>
                <c:pt idx="72">
                  <c:v>19</c:v>
                </c:pt>
                <c:pt idx="73">
                  <c:v>11</c:v>
                </c:pt>
                <c:pt idx="74">
                  <c:v>12</c:v>
                </c:pt>
                <c:pt idx="75">
                  <c:v>5</c:v>
                </c:pt>
                <c:pt idx="76">
                  <c:v>6</c:v>
                </c:pt>
                <c:pt idx="77">
                  <c:v>5</c:v>
                </c:pt>
                <c:pt idx="78">
                  <c:v>5</c:v>
                </c:pt>
                <c:pt idx="79">
                  <c:v>5</c:v>
                </c:pt>
                <c:pt idx="80">
                  <c:v>1</c:v>
                </c:pt>
                <c:pt idx="81">
                  <c:v>6</c:v>
                </c:pt>
                <c:pt idx="82">
                  <c:v>2</c:v>
                </c:pt>
                <c:pt idx="83">
                  <c:v>4</c:v>
                </c:pt>
                <c:pt idx="84">
                  <c:v>5</c:v>
                </c:pt>
                <c:pt idx="85">
                  <c:v>1</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ser>
          <c:idx val="2"/>
          <c:order val="2"/>
          <c:tx>
            <c:strRef>
              <c:f>Sheet1!$D$1</c:f>
              <c:strCache>
                <c:ptCount val="1"/>
                <c:pt idx="0">
                  <c:v>Extended</c:v>
                </c:pt>
              </c:strCache>
            </c:strRef>
          </c:tx>
          <c:spPr>
            <a:solidFill>
              <a:srgbClr val="C00000"/>
            </a:solidFill>
            <a:ln w="25400">
              <a:noFill/>
            </a:ln>
          </c:spPr>
          <c:cat>
            <c:numRef>
              <c:f>Sheet1!$A$2:$A$124</c:f>
              <c:numCache>
                <c:formatCode>m/d/yyyy</c:formatCode>
                <c:ptCount val="123"/>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numCache>
            </c:numRef>
          </c:cat>
          <c:val>
            <c:numRef>
              <c:f>Sheet1!$D$2:$D$124</c:f>
              <c:numCache>
                <c:formatCode>General</c:formatCode>
                <c:ptCount val="123"/>
                <c:pt idx="1">
                  <c:v>1</c:v>
                </c:pt>
                <c:pt idx="5">
                  <c:v>1</c:v>
                </c:pt>
                <c:pt idx="6">
                  <c:v>10</c:v>
                </c:pt>
                <c:pt idx="7">
                  <c:v>10</c:v>
                </c:pt>
                <c:pt idx="8">
                  <c:v>262</c:v>
                </c:pt>
                <c:pt idx="9">
                  <c:v>638</c:v>
                </c:pt>
                <c:pt idx="10">
                  <c:v>1608</c:v>
                </c:pt>
                <c:pt idx="11">
                  <c:v>8250</c:v>
                </c:pt>
                <c:pt idx="12">
                  <c:v>10891</c:v>
                </c:pt>
                <c:pt idx="13">
                  <c:v>12495</c:v>
                </c:pt>
                <c:pt idx="14">
                  <c:v>12490</c:v>
                </c:pt>
                <c:pt idx="15">
                  <c:v>12577</c:v>
                </c:pt>
                <c:pt idx="16">
                  <c:v>11757</c:v>
                </c:pt>
                <c:pt idx="17">
                  <c:v>237</c:v>
                </c:pt>
                <c:pt idx="18">
                  <c:v>292</c:v>
                </c:pt>
                <c:pt idx="19">
                  <c:v>1175</c:v>
                </c:pt>
                <c:pt idx="20">
                  <c:v>3429</c:v>
                </c:pt>
                <c:pt idx="21">
                  <c:v>11638</c:v>
                </c:pt>
                <c:pt idx="22">
                  <c:v>15020</c:v>
                </c:pt>
                <c:pt idx="23">
                  <c:v>16654</c:v>
                </c:pt>
                <c:pt idx="24">
                  <c:v>25352</c:v>
                </c:pt>
                <c:pt idx="25">
                  <c:v>20478</c:v>
                </c:pt>
                <c:pt idx="26">
                  <c:v>22649</c:v>
                </c:pt>
                <c:pt idx="27">
                  <c:v>24832</c:v>
                </c:pt>
                <c:pt idx="28">
                  <c:v>28116</c:v>
                </c:pt>
                <c:pt idx="29">
                  <c:v>23022</c:v>
                </c:pt>
                <c:pt idx="30">
                  <c:v>23277</c:v>
                </c:pt>
                <c:pt idx="31">
                  <c:v>20859</c:v>
                </c:pt>
                <c:pt idx="32">
                  <c:v>20112</c:v>
                </c:pt>
                <c:pt idx="33">
                  <c:v>20512</c:v>
                </c:pt>
                <c:pt idx="34">
                  <c:v>20481</c:v>
                </c:pt>
                <c:pt idx="35">
                  <c:v>19024</c:v>
                </c:pt>
                <c:pt idx="36">
                  <c:v>18349</c:v>
                </c:pt>
                <c:pt idx="37">
                  <c:v>17471</c:v>
                </c:pt>
                <c:pt idx="38">
                  <c:v>24369</c:v>
                </c:pt>
                <c:pt idx="39">
                  <c:v>17594</c:v>
                </c:pt>
                <c:pt idx="40">
                  <c:v>14189</c:v>
                </c:pt>
                <c:pt idx="41">
                  <c:v>14440</c:v>
                </c:pt>
                <c:pt idx="42">
                  <c:v>13403</c:v>
                </c:pt>
                <c:pt idx="43">
                  <c:v>12270</c:v>
                </c:pt>
                <c:pt idx="44">
                  <c:v>12122</c:v>
                </c:pt>
                <c:pt idx="45">
                  <c:v>11243</c:v>
                </c:pt>
                <c:pt idx="46">
                  <c:v>515</c:v>
                </c:pt>
                <c:pt idx="47">
                  <c:v>56</c:v>
                </c:pt>
                <c:pt idx="48">
                  <c:v>37</c:v>
                </c:pt>
                <c:pt idx="49">
                  <c:v>13</c:v>
                </c:pt>
                <c:pt idx="50">
                  <c:v>6</c:v>
                </c:pt>
                <c:pt idx="51">
                  <c:v>8</c:v>
                </c:pt>
                <c:pt idx="52">
                  <c:v>4</c:v>
                </c:pt>
                <c:pt idx="53">
                  <c:v>4</c:v>
                </c:pt>
                <c:pt idx="54">
                  <c:v>3</c:v>
                </c:pt>
                <c:pt idx="55">
                  <c:v>2</c:v>
                </c:pt>
                <c:pt idx="56">
                  <c:v>3</c:v>
                </c:pt>
                <c:pt idx="57">
                  <c:v>3</c:v>
                </c:pt>
                <c:pt idx="58">
                  <c:v>4</c:v>
                </c:pt>
                <c:pt idx="59">
                  <c:v>3</c:v>
                </c:pt>
                <c:pt idx="60">
                  <c:v>0</c:v>
                </c:pt>
                <c:pt idx="61">
                  <c:v>2</c:v>
                </c:pt>
                <c:pt idx="62">
                  <c:v>1</c:v>
                </c:pt>
                <c:pt idx="63">
                  <c:v>2</c:v>
                </c:pt>
                <c:pt idx="64">
                  <c:v>1</c:v>
                </c:pt>
                <c:pt idx="65">
                  <c:v>2</c:v>
                </c:pt>
                <c:pt idx="66">
                  <c:v>0</c:v>
                </c:pt>
                <c:pt idx="67">
                  <c:v>0</c:v>
                </c:pt>
                <c:pt idx="68">
                  <c:v>3</c:v>
                </c:pt>
                <c:pt idx="69">
                  <c:v>0</c:v>
                </c:pt>
                <c:pt idx="70">
                  <c:v>0</c:v>
                </c:pt>
                <c:pt idx="71">
                  <c:v>1</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dLbls>
          <c:showLegendKey val="0"/>
          <c:showVal val="0"/>
          <c:showCatName val="0"/>
          <c:showSerName val="0"/>
          <c:showPercent val="0"/>
          <c:showBubbleSize val="0"/>
        </c:dLbls>
        <c:axId val="330029384"/>
        <c:axId val="330027032"/>
      </c:areaChart>
      <c:barChart>
        <c:barDir val="col"/>
        <c:grouping val="clustered"/>
        <c:varyColors val="0"/>
        <c:ser>
          <c:idx val="3"/>
          <c:order val="3"/>
          <c:tx>
            <c:strRef>
              <c:f>Sheet1!$E$1</c:f>
              <c:strCache>
                <c:ptCount val="1"/>
                <c:pt idx="0">
                  <c:v>Recession</c:v>
                </c:pt>
              </c:strCache>
            </c:strRef>
          </c:tx>
          <c:spPr>
            <a:solidFill>
              <a:schemeClr val="bg1">
                <a:lumMod val="85000"/>
                <a:alpha val="50000"/>
              </a:schemeClr>
            </a:solidFill>
            <a:ln w="25400">
              <a:noFill/>
            </a:ln>
          </c:spPr>
          <c:invertIfNegative val="0"/>
          <c:cat>
            <c:numRef>
              <c:f>Sheet1!$A$2:$A$124</c:f>
              <c:numCache>
                <c:formatCode>m/d/yyyy</c:formatCode>
                <c:ptCount val="123"/>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numCache>
            </c:numRef>
          </c:cat>
          <c:val>
            <c:numRef>
              <c:f>Sheet1!$E$2:$E$124</c:f>
              <c:numCache>
                <c:formatCode>General</c:formatCode>
                <c:ptCount val="123"/>
                <c:pt idx="0">
                  <c:v>1</c:v>
                </c:pt>
                <c:pt idx="1">
                  <c:v>1</c:v>
                </c:pt>
                <c:pt idx="2">
                  <c:v>1</c:v>
                </c:pt>
                <c:pt idx="3">
                  <c:v>1</c:v>
                </c:pt>
                <c:pt idx="4">
                  <c:v>1</c:v>
                </c:pt>
                <c:pt idx="5">
                  <c:v>1</c:v>
                </c:pt>
                <c:pt idx="6">
                  <c:v>1</c:v>
                </c:pt>
                <c:pt idx="7">
                  <c:v>1</c:v>
                </c:pt>
                <c:pt idx="8">
                  <c:v>1</c:v>
                </c:pt>
                <c:pt idx="9">
                  <c:v>1</c:v>
                </c:pt>
                <c:pt idx="10">
                  <c:v>1</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er>
        <c:dLbls>
          <c:showLegendKey val="0"/>
          <c:showVal val="0"/>
          <c:showCatName val="0"/>
          <c:showSerName val="0"/>
          <c:showPercent val="0"/>
          <c:showBubbleSize val="0"/>
        </c:dLbls>
        <c:gapWidth val="0"/>
        <c:axId val="330028208"/>
        <c:axId val="330027424"/>
      </c:barChart>
      <c:dateAx>
        <c:axId val="330029384"/>
        <c:scaling>
          <c:orientation val="minMax"/>
        </c:scaling>
        <c:delete val="0"/>
        <c:axPos val="b"/>
        <c:numFmt formatCode="[$-409]mmm\-yy;@" sourceLinked="0"/>
        <c:majorTickMark val="out"/>
        <c:minorTickMark val="none"/>
        <c:tickLblPos val="nextTo"/>
        <c:txPr>
          <a:bodyPr rot="-5400000" vert="horz"/>
          <a:lstStyle/>
          <a:p>
            <a:pPr>
              <a:defRPr sz="1400" b="1" baseline="0">
                <a:latin typeface="Arial Narrow" panose="020B0606020202030204" pitchFamily="34" charset="0"/>
              </a:defRPr>
            </a:pPr>
            <a:endParaRPr lang="en-US"/>
          </a:p>
        </c:txPr>
        <c:crossAx val="330027032"/>
        <c:crosses val="autoZero"/>
        <c:auto val="1"/>
        <c:lblOffset val="100"/>
        <c:baseTimeUnit val="months"/>
      </c:dateAx>
      <c:valAx>
        <c:axId val="330027032"/>
        <c:scaling>
          <c:orientation val="minMax"/>
        </c:scaling>
        <c:delete val="0"/>
        <c:axPos val="l"/>
        <c:majorGridlines/>
        <c:numFmt formatCode="#,##0" sourceLinked="0"/>
        <c:majorTickMark val="out"/>
        <c:minorTickMark val="none"/>
        <c:tickLblPos val="nextTo"/>
        <c:txPr>
          <a:bodyPr/>
          <a:lstStyle/>
          <a:p>
            <a:pPr>
              <a:defRPr sz="1400" b="1" baseline="0">
                <a:latin typeface="Arial Narrow" panose="020B0606020202030204" pitchFamily="34" charset="0"/>
              </a:defRPr>
            </a:pPr>
            <a:endParaRPr lang="en-US"/>
          </a:p>
        </c:txPr>
        <c:crossAx val="330029384"/>
        <c:crosses val="autoZero"/>
        <c:crossBetween val="between"/>
      </c:valAx>
      <c:valAx>
        <c:axId val="330027424"/>
        <c:scaling>
          <c:orientation val="minMax"/>
          <c:max val="1"/>
        </c:scaling>
        <c:delete val="0"/>
        <c:axPos val="r"/>
        <c:numFmt formatCode="General" sourceLinked="1"/>
        <c:majorTickMark val="none"/>
        <c:minorTickMark val="none"/>
        <c:tickLblPos val="none"/>
        <c:crossAx val="330028208"/>
        <c:crosses val="max"/>
        <c:crossBetween val="between"/>
      </c:valAx>
      <c:dateAx>
        <c:axId val="330028208"/>
        <c:scaling>
          <c:orientation val="minMax"/>
        </c:scaling>
        <c:delete val="1"/>
        <c:axPos val="b"/>
        <c:numFmt formatCode="m/d/yyyy" sourceLinked="1"/>
        <c:majorTickMark val="out"/>
        <c:minorTickMark val="none"/>
        <c:tickLblPos val="nextTo"/>
        <c:crossAx val="330027424"/>
        <c:crosses val="autoZero"/>
        <c:auto val="1"/>
        <c:lblOffset val="100"/>
        <c:baseTimeUnit val="months"/>
      </c:dateAx>
    </c:plotArea>
    <c:legend>
      <c:legendPos val="b"/>
      <c:legendEntry>
        <c:idx val="3"/>
        <c:delete val="1"/>
      </c:legendEntry>
      <c:layout>
        <c:manualLayout>
          <c:xMode val="edge"/>
          <c:yMode val="edge"/>
          <c:x val="0.1927838331401566"/>
          <c:y val="0.94440205201622518"/>
          <c:w val="0.38739971299336351"/>
          <c:h val="5.5597947983774758E-2"/>
        </c:manualLayout>
      </c:layout>
      <c:overlay val="0"/>
      <c:txPr>
        <a:bodyPr/>
        <a:lstStyle/>
        <a:p>
          <a:pPr>
            <a:defRPr sz="1400" b="1" baseline="0">
              <a:latin typeface="Arial Narrow" panose="020B0606020202030204" pitchFamily="34" charset="0"/>
            </a:defRPr>
          </a:pPr>
          <a:endParaRPr lang="en-US"/>
        </a:p>
      </c:txPr>
    </c:legend>
    <c:plotVisOnly val="1"/>
    <c:dispBlanksAs val="zero"/>
    <c:showDLblsOverMax val="0"/>
  </c:chart>
  <c:txPr>
    <a:bodyPr/>
    <a:lstStyle/>
    <a:p>
      <a:pPr>
        <a:defRPr sz="1200" baseline="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4794400699916"/>
          <c:y val="5.5830781568970547E-2"/>
          <c:w val="0.75645144356955385"/>
          <c:h val="0.71804316127150769"/>
        </c:manualLayout>
      </c:layout>
      <c:barChart>
        <c:barDir val="col"/>
        <c:grouping val="clustered"/>
        <c:varyColors val="0"/>
        <c:ser>
          <c:idx val="0"/>
          <c:order val="0"/>
          <c:tx>
            <c:strRef>
              <c:f>data!$E$1</c:f>
              <c:strCache>
                <c:ptCount val="1"/>
                <c:pt idx="0">
                  <c:v>Benefit payments</c:v>
                </c:pt>
              </c:strCache>
            </c:strRef>
          </c:tx>
          <c:spPr>
            <a:solidFill>
              <a:srgbClr val="003366"/>
            </a:solidFill>
          </c:spPr>
          <c:invertIfNegative val="0"/>
          <c:dPt>
            <c:idx val="1"/>
            <c:invertIfNegative val="0"/>
            <c:bubble3D val="0"/>
            <c:spPr>
              <a:solidFill>
                <a:srgbClr val="003366"/>
              </a:solidFill>
              <a:effectLst/>
            </c:spPr>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data!$E$4:$E$19</c:f>
              <c:numCache>
                <c:formatCode>_("$"* #,##0.0_);_("$"* \(#,##0.0\);_("$"* "-"_);_(@_)</c:formatCode>
                <c:ptCount val="16"/>
                <c:pt idx="0">
                  <c:v>1079.8579655199999</c:v>
                </c:pt>
                <c:pt idx="1">
                  <c:v>2463.0137890000001</c:v>
                </c:pt>
                <c:pt idx="2">
                  <c:v>1819.935054</c:v>
                </c:pt>
                <c:pt idx="3">
                  <c:v>1391.879226</c:v>
                </c:pt>
                <c:pt idx="4">
                  <c:v>1298.488402</c:v>
                </c:pt>
                <c:pt idx="5">
                  <c:v>1152.7602529999999</c:v>
                </c:pt>
                <c:pt idx="6">
                  <c:v>1096.5579134485865</c:v>
                </c:pt>
                <c:pt idx="7">
                  <c:v>1011.2810980493307</c:v>
                </c:pt>
                <c:pt idx="8">
                  <c:v>1018.9916812221488</c:v>
                </c:pt>
                <c:pt idx="9">
                  <c:v>1057.9580400536267</c:v>
                </c:pt>
                <c:pt idx="10">
                  <c:v>995.77534698830493</c:v>
                </c:pt>
                <c:pt idx="11">
                  <c:v>949.15167674848669</c:v>
                </c:pt>
                <c:pt idx="12">
                  <c:v>991.43424404077814</c:v>
                </c:pt>
                <c:pt idx="13">
                  <c:v>1050.974029821758</c:v>
                </c:pt>
                <c:pt idx="14">
                  <c:v>1123.6424958739044</c:v>
                </c:pt>
                <c:pt idx="15">
                  <c:v>1201.8688156194462</c:v>
                </c:pt>
              </c:numCache>
            </c:numRef>
          </c:val>
        </c:ser>
        <c:dLbls>
          <c:showLegendKey val="0"/>
          <c:showVal val="0"/>
          <c:showCatName val="0"/>
          <c:showSerName val="0"/>
          <c:showPercent val="0"/>
          <c:showBubbleSize val="0"/>
        </c:dLbls>
        <c:gapWidth val="150"/>
        <c:axId val="312663824"/>
        <c:axId val="312666960"/>
        <c:extLst/>
      </c:barChart>
      <c:lineChart>
        <c:grouping val="standard"/>
        <c:varyColors val="0"/>
        <c:ser>
          <c:idx val="1"/>
          <c:order val="1"/>
          <c:tx>
            <c:strRef>
              <c:f>data!$G$1</c:f>
              <c:strCache>
                <c:ptCount val="1"/>
                <c:pt idx="0">
                  <c:v>Unemployment rate</c:v>
                </c:pt>
              </c:strCache>
            </c:strRef>
          </c:tx>
          <c:spPr>
            <a:ln w="34925">
              <a:solidFill>
                <a:srgbClr val="CC6600"/>
              </a:solidFill>
            </a:ln>
          </c:spPr>
          <c:marker>
            <c:spPr>
              <a:solidFill>
                <a:srgbClr val="CC6600"/>
              </a:solidFill>
              <a:ln>
                <a:solidFill>
                  <a:srgbClr val="CC6600"/>
                </a:solidFill>
              </a:ln>
            </c:spPr>
          </c:marker>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data!$G$4:$G$19</c:f>
              <c:numCache>
                <c:formatCode>0.00%</c:formatCode>
                <c:ptCount val="16"/>
                <c:pt idx="0">
                  <c:v>5.5E-2</c:v>
                </c:pt>
                <c:pt idx="1">
                  <c:v>8.8800000000000004E-2</c:v>
                </c:pt>
                <c:pt idx="2">
                  <c:v>9.6000000000000002E-2</c:v>
                </c:pt>
                <c:pt idx="3">
                  <c:v>9.11E-2</c:v>
                </c:pt>
                <c:pt idx="4">
                  <c:v>8.1600000000000006E-2</c:v>
                </c:pt>
                <c:pt idx="5">
                  <c:v>7.0000000000000007E-2</c:v>
                </c:pt>
                <c:pt idx="6">
                  <c:v>6.5199999999999994E-2</c:v>
                </c:pt>
                <c:pt idx="7">
                  <c:v>5.6600000000000004E-2</c:v>
                </c:pt>
                <c:pt idx="8">
                  <c:v>5.4399999999999997E-2</c:v>
                </c:pt>
                <c:pt idx="9">
                  <c:v>4.7600000000000003E-2</c:v>
                </c:pt>
                <c:pt idx="10">
                  <c:v>4.6199999999999998E-2</c:v>
                </c:pt>
                <c:pt idx="11">
                  <c:v>4.2999999999999997E-2</c:v>
                </c:pt>
                <c:pt idx="12">
                  <c:v>4.3400000000000001E-2</c:v>
                </c:pt>
                <c:pt idx="13">
                  <c:v>4.4199999999999996E-2</c:v>
                </c:pt>
                <c:pt idx="14">
                  <c:v>4.53E-2</c:v>
                </c:pt>
                <c:pt idx="15">
                  <c:v>4.6399999999999997E-2</c:v>
                </c:pt>
              </c:numCache>
            </c:numRef>
          </c:val>
          <c:smooth val="0"/>
        </c:ser>
        <c:dLbls>
          <c:showLegendKey val="0"/>
          <c:showVal val="0"/>
          <c:showCatName val="0"/>
          <c:showSerName val="0"/>
          <c:showPercent val="0"/>
          <c:showBubbleSize val="0"/>
        </c:dLbls>
        <c:marker val="1"/>
        <c:smooth val="0"/>
        <c:axId val="312662648"/>
        <c:axId val="312665784"/>
      </c:lineChart>
      <c:catAx>
        <c:axId val="312663824"/>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312666960"/>
        <c:crosses val="autoZero"/>
        <c:auto val="1"/>
        <c:lblAlgn val="ctr"/>
        <c:lblOffset val="100"/>
        <c:noMultiLvlLbl val="0"/>
      </c:catAx>
      <c:valAx>
        <c:axId val="312666960"/>
        <c:scaling>
          <c:orientation val="minMax"/>
          <c:max val="3000"/>
        </c:scaling>
        <c:delete val="0"/>
        <c:axPos val="l"/>
        <c:majorGridlines/>
        <c:title>
          <c:tx>
            <c:rich>
              <a:bodyPr/>
              <a:lstStyle/>
              <a:p>
                <a:pPr>
                  <a:defRPr sz="1400" b="1"/>
                </a:pPr>
                <a:r>
                  <a:rPr lang="en-US" sz="1400" b="1" dirty="0"/>
                  <a:t>i</a:t>
                </a:r>
                <a:r>
                  <a:rPr lang="en-US" sz="1400" b="1" dirty="0" smtClean="0"/>
                  <a:t>n </a:t>
                </a:r>
                <a:r>
                  <a:rPr lang="en-US" sz="1400" b="1" dirty="0"/>
                  <a:t>millions</a:t>
                </a:r>
              </a:p>
            </c:rich>
          </c:tx>
          <c:layout>
            <c:manualLayout>
              <c:xMode val="edge"/>
              <c:yMode val="edge"/>
              <c:x val="1.2058391097299347E-2"/>
              <c:y val="0.33207458442694665"/>
            </c:manualLayout>
          </c:layout>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312663824"/>
        <c:crosses val="autoZero"/>
        <c:crossBetween val="between"/>
      </c:valAx>
      <c:catAx>
        <c:axId val="312662648"/>
        <c:scaling>
          <c:orientation val="minMax"/>
        </c:scaling>
        <c:delete val="1"/>
        <c:axPos val="b"/>
        <c:numFmt formatCode="General" sourceLinked="1"/>
        <c:majorTickMark val="out"/>
        <c:minorTickMark val="none"/>
        <c:tickLblPos val="none"/>
        <c:crossAx val="312665784"/>
        <c:crosses val="autoZero"/>
        <c:auto val="1"/>
        <c:lblAlgn val="ctr"/>
        <c:lblOffset val="100"/>
        <c:noMultiLvlLbl val="0"/>
      </c:catAx>
      <c:valAx>
        <c:axId val="312665784"/>
        <c:scaling>
          <c:orientation val="minMax"/>
          <c:max val="0.1"/>
        </c:scaling>
        <c:delete val="0"/>
        <c:axPos val="r"/>
        <c:title>
          <c:tx>
            <c:rich>
              <a:bodyPr rot="-5400000" vert="horz"/>
              <a:lstStyle/>
              <a:p>
                <a:pPr>
                  <a:defRPr sz="1400" b="1"/>
                </a:pPr>
                <a:r>
                  <a:rPr lang="en-US" sz="1400" b="1" dirty="0"/>
                  <a:t>Percent</a:t>
                </a:r>
              </a:p>
            </c:rich>
          </c:tx>
          <c:overlay val="0"/>
        </c:title>
        <c:numFmt formatCode="0%" sourceLinked="0"/>
        <c:majorTickMark val="out"/>
        <c:minorTickMark val="none"/>
        <c:tickLblPos val="nextTo"/>
        <c:txPr>
          <a:bodyPr/>
          <a:lstStyle/>
          <a:p>
            <a:pPr>
              <a:defRPr sz="1200" b="1"/>
            </a:pPr>
            <a:endParaRPr lang="en-US"/>
          </a:p>
        </c:txPr>
        <c:crossAx val="312662648"/>
        <c:crosses val="max"/>
        <c:crossBetween val="between"/>
        <c:majorUnit val="1.0000000000000005E-2"/>
      </c:valAx>
      <c:spPr>
        <a:noFill/>
      </c:spPr>
    </c:plotArea>
    <c:legend>
      <c:legendPos val="b"/>
      <c:layout>
        <c:manualLayout>
          <c:xMode val="edge"/>
          <c:yMode val="edge"/>
          <c:x val="0"/>
          <c:y val="0.88461368485076963"/>
          <c:w val="0.99119444444444449"/>
          <c:h val="9.223826188393118E-2"/>
        </c:manualLayout>
      </c:layout>
      <c:overlay val="0"/>
      <c:txPr>
        <a:bodyPr/>
        <a:lstStyle/>
        <a:p>
          <a:pPr>
            <a:defRPr sz="12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390992145237E-2"/>
          <c:y val="6.5908903366642443E-2"/>
          <c:w val="0.87812584392905879"/>
          <c:h val="0.82393822978701015"/>
        </c:manualLayout>
      </c:layout>
      <c:lineChart>
        <c:grouping val="standard"/>
        <c:varyColors val="0"/>
        <c:ser>
          <c:idx val="0"/>
          <c:order val="0"/>
          <c:tx>
            <c:v>Regular Entitlements</c:v>
          </c:tx>
          <c:spPr>
            <a:ln w="38100">
              <a:solidFill>
                <a:srgbClr val="0D3455"/>
              </a:solidFill>
            </a:ln>
          </c:spPr>
          <c:marker>
            <c:symbol val="none"/>
          </c:marker>
          <c:dLbls>
            <c:dLbl>
              <c:idx val="40"/>
              <c:layout>
                <c:manualLayout>
                  <c:x val="-1.7601760176017601E-2"/>
                  <c:y val="-2.0232675771370764E-2"/>
                </c:manualLayout>
              </c:layout>
              <c:spPr/>
              <c:txPr>
                <a:bodyPr/>
                <a:lstStyle/>
                <a:p>
                  <a:pPr>
                    <a:defRPr sz="1200" b="1" baseline="0"/>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4"/>
              <c:layout>
                <c:manualLayout>
                  <c:x val="-4.4004400440044002E-3"/>
                  <c:y val="1.2139605462822384E-2"/>
                </c:manualLayout>
              </c:layout>
              <c:spPr/>
              <c:txPr>
                <a:bodyPr/>
                <a:lstStyle/>
                <a:p>
                  <a:pPr>
                    <a:defRPr sz="1200" b="1" baseline="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aseline="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'UI Data'!$A$434:$A$574</c:f>
              <c:numCache>
                <c:formatCode>mmm\-yy</c:formatCode>
                <c:ptCount val="141"/>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numCache>
            </c:numRef>
          </c:cat>
          <c:val>
            <c:numRef>
              <c:f>'UI Data'!$H$434:$H$574</c:f>
              <c:numCache>
                <c:formatCode>_(* #,##0.0_);_(* \(#,##0.0\);_(* "-"??_);_(@_)</c:formatCode>
                <c:ptCount val="141"/>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13.4</c:v>
                </c:pt>
                <c:pt idx="20">
                  <c:v>13.5</c:v>
                </c:pt>
                <c:pt idx="21">
                  <c:v>13.4</c:v>
                </c:pt>
                <c:pt idx="22">
                  <c:v>13.3</c:v>
                </c:pt>
                <c:pt idx="23">
                  <c:v>13</c:v>
                </c:pt>
                <c:pt idx="24">
                  <c:v>13</c:v>
                </c:pt>
                <c:pt idx="25">
                  <c:v>13.2</c:v>
                </c:pt>
                <c:pt idx="26">
                  <c:v>13.7</c:v>
                </c:pt>
                <c:pt idx="27">
                  <c:v>14.2</c:v>
                </c:pt>
                <c:pt idx="28">
                  <c:v>14.9</c:v>
                </c:pt>
                <c:pt idx="29">
                  <c:v>15.5</c:v>
                </c:pt>
                <c:pt idx="30">
                  <c:v>16</c:v>
                </c:pt>
                <c:pt idx="31">
                  <c:v>16.600000000000001</c:v>
                </c:pt>
                <c:pt idx="32">
                  <c:v>17.100000000000001</c:v>
                </c:pt>
                <c:pt idx="33">
                  <c:v>17.600000000000001</c:v>
                </c:pt>
                <c:pt idx="34">
                  <c:v>18.2</c:v>
                </c:pt>
                <c:pt idx="35">
                  <c:v>18.899999999999999</c:v>
                </c:pt>
                <c:pt idx="36">
                  <c:v>19.5</c:v>
                </c:pt>
                <c:pt idx="37">
                  <c:v>20.100000000000001</c:v>
                </c:pt>
                <c:pt idx="38">
                  <c:v>20.399999999999999</c:v>
                </c:pt>
                <c:pt idx="39">
                  <c:v>20.6</c:v>
                </c:pt>
                <c:pt idx="40">
                  <c:v>20.7</c:v>
                </c:pt>
                <c:pt idx="41">
                  <c:v>20.5</c:v>
                </c:pt>
                <c:pt idx="42">
                  <c:v>20.399999999999999</c:v>
                </c:pt>
                <c:pt idx="43">
                  <c:v>20.100000000000001</c:v>
                </c:pt>
                <c:pt idx="44">
                  <c:v>19.899999999999999</c:v>
                </c:pt>
                <c:pt idx="45">
                  <c:v>19.7</c:v>
                </c:pt>
                <c:pt idx="46">
                  <c:v>19.600000000000001</c:v>
                </c:pt>
                <c:pt idx="47">
                  <c:v>19.5</c:v>
                </c:pt>
                <c:pt idx="48">
                  <c:v>19.3</c:v>
                </c:pt>
                <c:pt idx="49">
                  <c:v>19</c:v>
                </c:pt>
                <c:pt idx="50">
                  <c:v>18.7</c:v>
                </c:pt>
                <c:pt idx="51">
                  <c:v>18.399999999999999</c:v>
                </c:pt>
                <c:pt idx="52">
                  <c:v>18.100000000000001</c:v>
                </c:pt>
                <c:pt idx="53">
                  <c:v>17.8</c:v>
                </c:pt>
                <c:pt idx="54">
                  <c:v>17.7</c:v>
                </c:pt>
                <c:pt idx="55">
                  <c:v>17.5</c:v>
                </c:pt>
                <c:pt idx="56">
                  <c:v>17.3</c:v>
                </c:pt>
                <c:pt idx="57">
                  <c:v>17</c:v>
                </c:pt>
                <c:pt idx="58">
                  <c:v>16.899999999999999</c:v>
                </c:pt>
                <c:pt idx="59">
                  <c:v>17</c:v>
                </c:pt>
                <c:pt idx="60">
                  <c:v>17.100000000000001</c:v>
                </c:pt>
                <c:pt idx="61">
                  <c:v>17.100000000000001</c:v>
                </c:pt>
                <c:pt idx="62">
                  <c:v>17.100000000000001</c:v>
                </c:pt>
                <c:pt idx="63">
                  <c:v>17.2</c:v>
                </c:pt>
                <c:pt idx="64">
                  <c:v>17.100000000000001</c:v>
                </c:pt>
                <c:pt idx="65">
                  <c:v>17.100000000000001</c:v>
                </c:pt>
                <c:pt idx="66">
                  <c:v>17.100000000000001</c:v>
                </c:pt>
                <c:pt idx="67">
                  <c:v>17.100000000000001</c:v>
                </c:pt>
                <c:pt idx="68">
                  <c:v>17.100000000000001</c:v>
                </c:pt>
                <c:pt idx="69">
                  <c:v>17.100000000000001</c:v>
                </c:pt>
                <c:pt idx="70">
                  <c:v>17.100000000000001</c:v>
                </c:pt>
                <c:pt idx="71">
                  <c:v>17</c:v>
                </c:pt>
                <c:pt idx="72">
                  <c:v>17</c:v>
                </c:pt>
                <c:pt idx="73">
                  <c:v>16.899999999999999</c:v>
                </c:pt>
                <c:pt idx="74">
                  <c:v>16.8</c:v>
                </c:pt>
                <c:pt idx="75">
                  <c:v>16.5</c:v>
                </c:pt>
                <c:pt idx="76">
                  <c:v>16.399999999999999</c:v>
                </c:pt>
                <c:pt idx="77">
                  <c:v>16.399999999999999</c:v>
                </c:pt>
                <c:pt idx="78">
                  <c:v>16.3</c:v>
                </c:pt>
                <c:pt idx="79">
                  <c:v>16.2</c:v>
                </c:pt>
                <c:pt idx="80">
                  <c:v>16.2</c:v>
                </c:pt>
                <c:pt idx="81">
                  <c:v>16.2</c:v>
                </c:pt>
                <c:pt idx="82">
                  <c:v>16.2</c:v>
                </c:pt>
                <c:pt idx="83">
                  <c:v>16.2</c:v>
                </c:pt>
                <c:pt idx="84">
                  <c:v>16.100000000000001</c:v>
                </c:pt>
                <c:pt idx="85">
                  <c:v>15.9</c:v>
                </c:pt>
                <c:pt idx="86">
                  <c:v>16</c:v>
                </c:pt>
                <c:pt idx="87">
                  <c:v>16</c:v>
                </c:pt>
                <c:pt idx="88">
                  <c:v>15.9</c:v>
                </c:pt>
                <c:pt idx="89">
                  <c:v>15.9</c:v>
                </c:pt>
                <c:pt idx="90">
                  <c:v>15.8</c:v>
                </c:pt>
                <c:pt idx="91">
                  <c:v>15.8</c:v>
                </c:pt>
                <c:pt idx="92">
                  <c:v>15.7</c:v>
                </c:pt>
                <c:pt idx="93">
                  <c:v>15.7</c:v>
                </c:pt>
                <c:pt idx="94">
                  <c:v>15.6</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numCache>
            </c:numRef>
          </c:val>
          <c:smooth val="0"/>
        </c:ser>
        <c:ser>
          <c:idx val="1"/>
          <c:order val="1"/>
          <c:tx>
            <c:v>All Entitlements</c:v>
          </c:tx>
          <c:spPr>
            <a:ln w="38100">
              <a:solidFill>
                <a:srgbClr val="CC6600"/>
              </a:solidFill>
            </a:ln>
          </c:spPr>
          <c:marker>
            <c:symbol val="none"/>
          </c:marker>
          <c:dLbls>
            <c:dLbl>
              <c:idx val="47"/>
              <c:layout>
                <c:manualLayout>
                  <c:x val="-2.3033479820370649E-2"/>
                  <c:y val="-2.7260355715444815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Lst>
            </c:dLbl>
            <c:dLbl>
              <c:idx val="140"/>
              <c:layout>
                <c:manualLayout>
                  <c:x val="-3.3110627241782625E-2"/>
                  <c:y val="-3.4694998183293399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'UI Data'!$A$434:$A$574</c:f>
              <c:numCache>
                <c:formatCode>mmm\-yy</c:formatCode>
                <c:ptCount val="141"/>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numCache>
            </c:numRef>
          </c:cat>
          <c:val>
            <c:numRef>
              <c:f>'UI Data'!$M$434:$M$574</c:f>
              <c:numCache>
                <c:formatCode>_(* #,##0.0_);_(* \(#,##0.0\);_(* "-"??_);_(@_)</c:formatCode>
                <c:ptCount val="141"/>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13.8</c:v>
                </c:pt>
                <c:pt idx="20">
                  <c:v>14.3</c:v>
                </c:pt>
                <c:pt idx="21">
                  <c:v>14.5</c:v>
                </c:pt>
                <c:pt idx="22">
                  <c:v>14.5</c:v>
                </c:pt>
                <c:pt idx="23">
                  <c:v>14.6</c:v>
                </c:pt>
                <c:pt idx="24">
                  <c:v>14.9</c:v>
                </c:pt>
                <c:pt idx="25">
                  <c:v>15.4</c:v>
                </c:pt>
                <c:pt idx="26">
                  <c:v>16.399999999999999</c:v>
                </c:pt>
                <c:pt idx="27">
                  <c:v>17.2</c:v>
                </c:pt>
                <c:pt idx="28">
                  <c:v>18.399999999999999</c:v>
                </c:pt>
                <c:pt idx="29">
                  <c:v>19.7</c:v>
                </c:pt>
                <c:pt idx="30">
                  <c:v>20.8</c:v>
                </c:pt>
                <c:pt idx="31">
                  <c:v>22</c:v>
                </c:pt>
                <c:pt idx="32">
                  <c:v>23.1</c:v>
                </c:pt>
                <c:pt idx="33">
                  <c:v>24.3</c:v>
                </c:pt>
                <c:pt idx="34">
                  <c:v>26</c:v>
                </c:pt>
                <c:pt idx="35">
                  <c:v>27.9</c:v>
                </c:pt>
                <c:pt idx="36">
                  <c:v>29.8</c:v>
                </c:pt>
                <c:pt idx="37">
                  <c:v>31.9</c:v>
                </c:pt>
                <c:pt idx="38">
                  <c:v>33.5</c:v>
                </c:pt>
                <c:pt idx="39">
                  <c:v>35.1</c:v>
                </c:pt>
                <c:pt idx="40">
                  <c:v>36.700000000000003</c:v>
                </c:pt>
                <c:pt idx="41">
                  <c:v>37.700000000000003</c:v>
                </c:pt>
                <c:pt idx="42">
                  <c:v>38.700000000000003</c:v>
                </c:pt>
                <c:pt idx="43">
                  <c:v>39.5</c:v>
                </c:pt>
                <c:pt idx="44">
                  <c:v>40</c:v>
                </c:pt>
                <c:pt idx="45">
                  <c:v>40.9</c:v>
                </c:pt>
                <c:pt idx="46">
                  <c:v>41.5</c:v>
                </c:pt>
                <c:pt idx="47">
                  <c:v>42</c:v>
                </c:pt>
                <c:pt idx="48">
                  <c:v>42</c:v>
                </c:pt>
                <c:pt idx="49">
                  <c:v>41.8</c:v>
                </c:pt>
                <c:pt idx="50">
                  <c:v>41.9</c:v>
                </c:pt>
                <c:pt idx="51">
                  <c:v>41.6</c:v>
                </c:pt>
                <c:pt idx="52">
                  <c:v>40.9</c:v>
                </c:pt>
                <c:pt idx="53">
                  <c:v>40.299999999999997</c:v>
                </c:pt>
                <c:pt idx="54">
                  <c:v>39.700000000000003</c:v>
                </c:pt>
                <c:pt idx="55">
                  <c:v>38.799999999999997</c:v>
                </c:pt>
                <c:pt idx="56">
                  <c:v>38.1</c:v>
                </c:pt>
                <c:pt idx="57">
                  <c:v>36.9</c:v>
                </c:pt>
                <c:pt idx="58">
                  <c:v>36.299999999999997</c:v>
                </c:pt>
                <c:pt idx="59">
                  <c:v>36.1</c:v>
                </c:pt>
                <c:pt idx="60">
                  <c:v>35.6</c:v>
                </c:pt>
                <c:pt idx="61">
                  <c:v>35.200000000000003</c:v>
                </c:pt>
                <c:pt idx="62">
                  <c:v>34.9</c:v>
                </c:pt>
                <c:pt idx="63">
                  <c:v>34.6</c:v>
                </c:pt>
                <c:pt idx="64">
                  <c:v>33.799999999999997</c:v>
                </c:pt>
                <c:pt idx="65">
                  <c:v>33.299999999999997</c:v>
                </c:pt>
                <c:pt idx="66">
                  <c:v>32.799999999999997</c:v>
                </c:pt>
                <c:pt idx="67">
                  <c:v>32.299999999999997</c:v>
                </c:pt>
                <c:pt idx="68">
                  <c:v>31.9</c:v>
                </c:pt>
                <c:pt idx="69">
                  <c:v>31.4</c:v>
                </c:pt>
                <c:pt idx="70">
                  <c:v>30.9</c:v>
                </c:pt>
                <c:pt idx="71">
                  <c:v>30.1</c:v>
                </c:pt>
                <c:pt idx="72">
                  <c:v>29.7</c:v>
                </c:pt>
                <c:pt idx="73">
                  <c:v>29.1</c:v>
                </c:pt>
                <c:pt idx="74">
                  <c:v>28.4</c:v>
                </c:pt>
                <c:pt idx="75">
                  <c:v>27.3</c:v>
                </c:pt>
                <c:pt idx="76">
                  <c:v>26.9</c:v>
                </c:pt>
                <c:pt idx="77">
                  <c:v>26.6</c:v>
                </c:pt>
                <c:pt idx="78">
                  <c:v>25.9</c:v>
                </c:pt>
                <c:pt idx="79">
                  <c:v>25.6</c:v>
                </c:pt>
                <c:pt idx="80">
                  <c:v>25.2</c:v>
                </c:pt>
                <c:pt idx="81">
                  <c:v>24.7</c:v>
                </c:pt>
                <c:pt idx="82">
                  <c:v>24.5</c:v>
                </c:pt>
                <c:pt idx="83">
                  <c:v>24.2</c:v>
                </c:pt>
                <c:pt idx="84">
                  <c:v>23.3</c:v>
                </c:pt>
                <c:pt idx="85">
                  <c:v>22.4</c:v>
                </c:pt>
                <c:pt idx="86">
                  <c:v>21.6</c:v>
                </c:pt>
                <c:pt idx="87">
                  <c:v>20.9</c:v>
                </c:pt>
                <c:pt idx="88">
                  <c:v>20.2</c:v>
                </c:pt>
                <c:pt idx="89">
                  <c:v>19.399999999999999</c:v>
                </c:pt>
                <c:pt idx="90">
                  <c:v>18.7</c:v>
                </c:pt>
                <c:pt idx="91">
                  <c:v>18.100000000000001</c:v>
                </c:pt>
                <c:pt idx="92">
                  <c:v>17.3</c:v>
                </c:pt>
                <c:pt idx="93">
                  <c:v>16.899999999999999</c:v>
                </c:pt>
                <c:pt idx="94">
                  <c:v>16.3</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numCache>
            </c:numRef>
          </c:val>
          <c:smooth val="0"/>
        </c:ser>
        <c:dLbls>
          <c:showLegendKey val="0"/>
          <c:showVal val="0"/>
          <c:showCatName val="0"/>
          <c:showSerName val="0"/>
          <c:showPercent val="0"/>
          <c:showBubbleSize val="0"/>
        </c:dLbls>
        <c:smooth val="0"/>
        <c:axId val="312667744"/>
        <c:axId val="312661864"/>
      </c:lineChart>
      <c:dateAx>
        <c:axId val="312667744"/>
        <c:scaling>
          <c:orientation val="minMax"/>
          <c:max val="43344"/>
        </c:scaling>
        <c:delete val="0"/>
        <c:axPos val="b"/>
        <c:numFmt formatCode="mmm\-yy" sourceLinked="0"/>
        <c:majorTickMark val="out"/>
        <c:minorTickMark val="none"/>
        <c:tickLblPos val="nextTo"/>
        <c:txPr>
          <a:bodyPr rot="2460000" vert="horz"/>
          <a:lstStyle/>
          <a:p>
            <a:pPr>
              <a:defRPr sz="1200" b="1" i="0" u="none" strike="noStrike" baseline="0">
                <a:solidFill>
                  <a:srgbClr val="000000"/>
                </a:solidFill>
                <a:latin typeface="Arial Narrow" panose="020B0606020202030204" pitchFamily="34" charset="0"/>
                <a:ea typeface="Calibri"/>
                <a:cs typeface="Calibri"/>
              </a:defRPr>
            </a:pPr>
            <a:endParaRPr lang="en-US"/>
          </a:p>
        </c:txPr>
        <c:crossAx val="312661864"/>
        <c:crosses val="autoZero"/>
        <c:auto val="1"/>
        <c:lblOffset val="100"/>
        <c:baseTimeUnit val="months"/>
        <c:majorUnit val="6"/>
        <c:majorTimeUnit val="months"/>
      </c:dateAx>
      <c:valAx>
        <c:axId val="312661864"/>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a:t>Weeks</a:t>
                </a:r>
              </a:p>
            </c:rich>
          </c:tx>
          <c:overlay val="0"/>
        </c:title>
        <c:numFmt formatCode="#,##0" sourceLinked="0"/>
        <c:majorTickMark val="out"/>
        <c:minorTickMark val="none"/>
        <c:tickLblPos val="nextTo"/>
        <c:txPr>
          <a:bodyPr rot="0" vert="horz"/>
          <a:lstStyle/>
          <a:p>
            <a:pPr>
              <a:defRPr sz="1400" b="1" i="0" u="none" strike="noStrike" baseline="0">
                <a:solidFill>
                  <a:srgbClr val="000000"/>
                </a:solidFill>
                <a:latin typeface="Arial Narrow" panose="020B0606020202030204" pitchFamily="34" charset="0"/>
                <a:ea typeface="Calibri"/>
                <a:cs typeface="Calibri"/>
              </a:defRPr>
            </a:pPr>
            <a:endParaRPr lang="en-US"/>
          </a:p>
        </c:txPr>
        <c:crossAx val="312667744"/>
        <c:crosses val="autoZero"/>
        <c:crossBetween val="between"/>
      </c:valAx>
    </c:plotArea>
    <c:legend>
      <c:legendPos val="t"/>
      <c:layout>
        <c:manualLayout>
          <c:xMode val="edge"/>
          <c:yMode val="edge"/>
          <c:x val="0.55919360289933895"/>
          <c:y val="0.23834713407543837"/>
          <c:w val="0.36166066526501767"/>
          <c:h val="5.3123806654358056E-2"/>
        </c:manualLayout>
      </c:layout>
      <c:overlay val="0"/>
      <c:txPr>
        <a:bodyPr/>
        <a:lstStyle/>
        <a:p>
          <a:pPr>
            <a:defRPr sz="1090" b="0" i="0" u="none" strike="noStrike" baseline="0">
              <a:solidFill>
                <a:srgbClr val="000000"/>
              </a:solidFill>
              <a:latin typeface="Arial Narrow" panose="020B0606020202030204" pitchFamily="34" charset="0"/>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9899387576554"/>
          <c:y val="3.6479294254884803E-2"/>
          <c:w val="0.85153280839895018"/>
          <c:h val="0.78393061736848224"/>
        </c:manualLayout>
      </c:layout>
      <c:barChart>
        <c:barDir val="col"/>
        <c:grouping val="stacked"/>
        <c:varyColors val="0"/>
        <c:ser>
          <c:idx val="0"/>
          <c:order val="0"/>
          <c:tx>
            <c:strRef>
              <c:f>data!$H$1</c:f>
              <c:strCache>
                <c:ptCount val="1"/>
                <c:pt idx="0">
                  <c:v>Experience-tax contributions</c:v>
                </c:pt>
              </c:strCache>
            </c:strRef>
          </c:tx>
          <c:spPr>
            <a:solidFill>
              <a:srgbClr val="003366"/>
            </a:solidFill>
          </c:spPr>
          <c:invertIfNegative val="0"/>
          <c:dPt>
            <c:idx val="1"/>
            <c:invertIfNegative val="0"/>
            <c:bubble3D val="0"/>
            <c:spPr>
              <a:solidFill>
                <a:srgbClr val="003366"/>
              </a:solidFill>
              <a:effectLst>
                <a:outerShdw blurRad="50800" dist="50800" dir="5400000" algn="ctr" rotWithShape="0">
                  <a:srgbClr val="92D050"/>
                </a:outerShdw>
              </a:effectLst>
            </c:spPr>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data!$H$4:$H$19</c:f>
              <c:numCache>
                <c:formatCode>_("$"* #,##0.0_);_("$"* \(#,##0.0\);_("$"* "-"_);_(@_)</c:formatCode>
                <c:ptCount val="16"/>
                <c:pt idx="0">
                  <c:v>804.99108117999992</c:v>
                </c:pt>
                <c:pt idx="1">
                  <c:v>689.38201855</c:v>
                </c:pt>
                <c:pt idx="2">
                  <c:v>765.10292145000005</c:v>
                </c:pt>
                <c:pt idx="3">
                  <c:v>965.45142610000016</c:v>
                </c:pt>
                <c:pt idx="4">
                  <c:v>1082.5038941300002</c:v>
                </c:pt>
                <c:pt idx="5">
                  <c:v>1164.5991892100001</c:v>
                </c:pt>
                <c:pt idx="6">
                  <c:v>1103.8931269300001</c:v>
                </c:pt>
                <c:pt idx="7">
                  <c:v>1106.1977300399999</c:v>
                </c:pt>
                <c:pt idx="8">
                  <c:v>916.76414218000002</c:v>
                </c:pt>
                <c:pt idx="9">
                  <c:v>956.70457426999997</c:v>
                </c:pt>
                <c:pt idx="10">
                  <c:v>870.2828662552339</c:v>
                </c:pt>
                <c:pt idx="11">
                  <c:v>743.43487912996011</c:v>
                </c:pt>
                <c:pt idx="12">
                  <c:v>747.7751121115117</c:v>
                </c:pt>
                <c:pt idx="13">
                  <c:v>768.70319024197966</c:v>
                </c:pt>
                <c:pt idx="14">
                  <c:v>790.11362250288244</c:v>
                </c:pt>
                <c:pt idx="15">
                  <c:v>811.51483396146818</c:v>
                </c:pt>
              </c:numCache>
            </c:numRef>
          </c:val>
        </c:ser>
        <c:ser>
          <c:idx val="1"/>
          <c:order val="1"/>
          <c:tx>
            <c:strRef>
              <c:f>data!$I$1</c:f>
              <c:strCache>
                <c:ptCount val="1"/>
                <c:pt idx="0">
                  <c:v>Social-tax contributions</c:v>
                </c:pt>
              </c:strCache>
            </c:strRef>
          </c:tx>
          <c:spPr>
            <a:solidFill>
              <a:srgbClr val="CC6600"/>
            </a:solidFill>
          </c:spPr>
          <c:invertIfNegative val="0"/>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data!$I$4:$I$19</c:f>
              <c:numCache>
                <c:formatCode>_("$"* #,##0.0_);_("$"* \(#,##0.0\);_("$"* "-"_);_(@_)</c:formatCode>
                <c:ptCount val="16"/>
                <c:pt idx="0">
                  <c:v>302.78246794</c:v>
                </c:pt>
                <c:pt idx="1">
                  <c:v>285.40980982000002</c:v>
                </c:pt>
                <c:pt idx="2">
                  <c:v>636.65877982999996</c:v>
                </c:pt>
                <c:pt idx="3">
                  <c:v>559.35354738000001</c:v>
                </c:pt>
                <c:pt idx="4">
                  <c:v>226.71454220999999</c:v>
                </c:pt>
                <c:pt idx="5">
                  <c:v>188.55742674999999</c:v>
                </c:pt>
                <c:pt idx="6">
                  <c:v>210.60959516</c:v>
                </c:pt>
                <c:pt idx="7">
                  <c:v>231.17049156000002</c:v>
                </c:pt>
                <c:pt idx="8">
                  <c:v>265.86184479000002</c:v>
                </c:pt>
                <c:pt idx="9">
                  <c:v>164.88241909000001</c:v>
                </c:pt>
                <c:pt idx="10">
                  <c:v>163.16920334102505</c:v>
                </c:pt>
                <c:pt idx="11">
                  <c:v>159.0799998476227</c:v>
                </c:pt>
                <c:pt idx="12">
                  <c:v>163.42919867668505</c:v>
                </c:pt>
                <c:pt idx="13">
                  <c:v>168.00311265604654</c:v>
                </c:pt>
                <c:pt idx="14">
                  <c:v>172.68244703218042</c:v>
                </c:pt>
                <c:pt idx="15">
                  <c:v>177.3597661656172</c:v>
                </c:pt>
              </c:numCache>
            </c:numRef>
          </c:val>
        </c:ser>
        <c:dLbls>
          <c:showLegendKey val="0"/>
          <c:showVal val="0"/>
          <c:showCatName val="0"/>
          <c:showSerName val="0"/>
          <c:showPercent val="0"/>
          <c:showBubbleSize val="0"/>
        </c:dLbls>
        <c:gapWidth val="150"/>
        <c:overlap val="100"/>
        <c:axId val="312666176"/>
        <c:axId val="312666568"/>
      </c:barChart>
      <c:catAx>
        <c:axId val="312666176"/>
        <c:scaling>
          <c:orientation val="minMax"/>
        </c:scaling>
        <c:delete val="0"/>
        <c:axPos val="b"/>
        <c:numFmt formatCode="General" sourceLinked="1"/>
        <c:majorTickMark val="out"/>
        <c:minorTickMark val="none"/>
        <c:tickLblPos val="nextTo"/>
        <c:txPr>
          <a:bodyPr rot="0" vert="horz"/>
          <a:lstStyle/>
          <a:p>
            <a:pPr>
              <a:defRPr/>
            </a:pPr>
            <a:endParaRPr lang="en-US"/>
          </a:p>
        </c:txPr>
        <c:crossAx val="312666568"/>
        <c:crosses val="autoZero"/>
        <c:auto val="1"/>
        <c:lblAlgn val="ctr"/>
        <c:lblOffset val="100"/>
        <c:noMultiLvlLbl val="0"/>
      </c:catAx>
      <c:valAx>
        <c:axId val="312666568"/>
        <c:scaling>
          <c:orientation val="minMax"/>
        </c:scaling>
        <c:delete val="0"/>
        <c:axPos val="l"/>
        <c:majorGridlines/>
        <c:title>
          <c:tx>
            <c:rich>
              <a:bodyPr/>
              <a:lstStyle/>
              <a:p>
                <a:pPr>
                  <a:defRPr/>
                </a:pPr>
                <a:r>
                  <a:rPr lang="en-US"/>
                  <a:t>In millions</a:t>
                </a:r>
              </a:p>
            </c:rich>
          </c:tx>
          <c:overlay val="0"/>
          <c:spPr>
            <a:noFill/>
            <a:ln w="25400">
              <a:noFill/>
            </a:ln>
          </c:spPr>
        </c:title>
        <c:numFmt formatCode="&quot;$&quot;#,##0" sourceLinked="0"/>
        <c:majorTickMark val="out"/>
        <c:minorTickMark val="none"/>
        <c:tickLblPos val="nextTo"/>
        <c:txPr>
          <a:bodyPr rot="0" vert="horz"/>
          <a:lstStyle/>
          <a:p>
            <a:pPr>
              <a:defRPr/>
            </a:pPr>
            <a:endParaRPr lang="en-US"/>
          </a:p>
        </c:txPr>
        <c:crossAx val="312666176"/>
        <c:crosses val="autoZero"/>
        <c:crossBetween val="between"/>
      </c:valAx>
      <c:spPr>
        <a:noFill/>
        <a:ln>
          <a:noFill/>
        </a:ln>
      </c:spPr>
    </c:plotArea>
    <c:legend>
      <c:legendPos val="b"/>
      <c:layout>
        <c:manualLayout>
          <c:xMode val="edge"/>
          <c:yMode val="edge"/>
          <c:x val="0.15887132844929203"/>
          <c:y val="0.9064270787955262"/>
          <c:w val="0.69538342082239724"/>
          <c:h val="7.9683945756780408E-2"/>
        </c:manualLayout>
      </c:layout>
      <c:overlay val="0"/>
      <c:txPr>
        <a:bodyPr/>
        <a:lstStyle/>
        <a:p>
          <a:pPr>
            <a:defRPr sz="12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0.32536</cdr:x>
      <cdr:y>0.06254</cdr:y>
    </cdr:to>
    <cdr:sp macro="" textlink="">
      <cdr:nvSpPr>
        <cdr:cNvPr id="12" name="Text Placeholder 3"/>
        <cdr:cNvSpPr>
          <a:spLocks xmlns:a="http://schemas.openxmlformats.org/drawingml/2006/main" noGrp="1"/>
        </cdr:cNvSpPr>
      </cdr:nvSpPr>
      <cdr:spPr>
        <a:xfrm xmlns:a="http://schemas.openxmlformats.org/drawingml/2006/main">
          <a:off x="0" y="0"/>
          <a:ext cx="2246312" cy="304800"/>
        </a:xfrm>
        <a:prstGeom xmlns:a="http://schemas.openxmlformats.org/drawingml/2006/main" prst="rect">
          <a:avLst/>
        </a:prstGeom>
      </cdr:spPr>
      <cdr:txBody>
        <a:bodyPr xmlns:a="http://schemas.openxmlformats.org/drawingml/2006/main" vert="horz"/>
        <a:lstStyle xmlns:a="http://schemas.openxmlformats.org/drawingml/2006/main">
          <a:lvl1pPr marL="0" indent="0" algn="l" rtl="0" eaLnBrk="0" fontAlgn="base" hangingPunct="0">
            <a:spcBef>
              <a:spcPct val="20000"/>
            </a:spcBef>
            <a:spcAft>
              <a:spcPct val="0"/>
            </a:spcAft>
            <a:buNone/>
            <a:defRPr sz="1400">
              <a:solidFill>
                <a:srgbClr val="003366"/>
              </a:solidFill>
              <a:latin typeface="Arial"/>
              <a:ea typeface="ＭＳ Ｐゴシック" charset="-128"/>
              <a:cs typeface="ＭＳ Ｐゴシック" charset="-128"/>
            </a:defRPr>
          </a:lvl1pPr>
          <a:lvl2pPr marL="457200" indent="0" algn="l" rtl="0" eaLnBrk="0" fontAlgn="base" hangingPunct="0">
            <a:spcBef>
              <a:spcPct val="20000"/>
            </a:spcBef>
            <a:spcAft>
              <a:spcPct val="0"/>
            </a:spcAft>
            <a:buNone/>
            <a:defRPr sz="1200">
              <a:solidFill>
                <a:srgbClr val="003366"/>
              </a:solidFill>
              <a:latin typeface="Arial"/>
              <a:ea typeface="ＭＳ Ｐゴシック" charset="-128"/>
            </a:defRPr>
          </a:lvl2pPr>
          <a:lvl3pPr marL="914400" indent="0" algn="l" rtl="0" eaLnBrk="0" fontAlgn="base" hangingPunct="0">
            <a:spcBef>
              <a:spcPct val="20000"/>
            </a:spcBef>
            <a:spcAft>
              <a:spcPct val="0"/>
            </a:spcAft>
            <a:buNone/>
            <a:defRPr sz="1000">
              <a:solidFill>
                <a:srgbClr val="003366"/>
              </a:solidFill>
              <a:latin typeface="Arial"/>
              <a:ea typeface="ＭＳ Ｐゴシック" charset="-128"/>
            </a:defRPr>
          </a:lvl3pPr>
          <a:lvl4pPr marL="1371600" indent="0" algn="l" rtl="0" eaLnBrk="0" fontAlgn="base" hangingPunct="0">
            <a:spcBef>
              <a:spcPct val="20000"/>
            </a:spcBef>
            <a:spcAft>
              <a:spcPct val="0"/>
            </a:spcAft>
            <a:buNone/>
            <a:defRPr sz="900">
              <a:solidFill>
                <a:srgbClr val="003366"/>
              </a:solidFill>
              <a:latin typeface="Arial"/>
              <a:ea typeface="ＭＳ Ｐゴシック" charset="-128"/>
            </a:defRPr>
          </a:lvl4pPr>
          <a:lvl5pPr marL="1828800" indent="0" algn="l" rtl="0" eaLnBrk="0" fontAlgn="base" hangingPunct="0">
            <a:spcBef>
              <a:spcPct val="20000"/>
            </a:spcBef>
            <a:spcAft>
              <a:spcPct val="0"/>
            </a:spcAft>
            <a:buNone/>
            <a:defRPr sz="900">
              <a:solidFill>
                <a:srgbClr val="003366"/>
              </a:solidFill>
              <a:latin typeface="Arial"/>
              <a:ea typeface="ＭＳ Ｐゴシック" charset="-128"/>
            </a:defRPr>
          </a:lvl5pPr>
          <a:lvl6pPr marL="2286000" indent="0" algn="l" rtl="0" fontAlgn="base">
            <a:spcBef>
              <a:spcPct val="20000"/>
            </a:spcBef>
            <a:spcAft>
              <a:spcPct val="0"/>
            </a:spcAft>
            <a:buNone/>
            <a:defRPr sz="900">
              <a:solidFill>
                <a:srgbClr val="003366"/>
              </a:solidFill>
              <a:latin typeface="Arial"/>
              <a:ea typeface="ＭＳ Ｐゴシック" charset="-128"/>
            </a:defRPr>
          </a:lvl6pPr>
          <a:lvl7pPr marL="2743200" indent="0" algn="l" rtl="0" fontAlgn="base">
            <a:spcBef>
              <a:spcPct val="20000"/>
            </a:spcBef>
            <a:spcAft>
              <a:spcPct val="0"/>
            </a:spcAft>
            <a:buNone/>
            <a:defRPr sz="900">
              <a:solidFill>
                <a:srgbClr val="003366"/>
              </a:solidFill>
              <a:latin typeface="Arial"/>
              <a:ea typeface="ＭＳ Ｐゴシック" charset="-128"/>
            </a:defRPr>
          </a:lvl7pPr>
          <a:lvl8pPr marL="3200400" indent="0" algn="l" rtl="0" fontAlgn="base">
            <a:spcBef>
              <a:spcPct val="20000"/>
            </a:spcBef>
            <a:spcAft>
              <a:spcPct val="0"/>
            </a:spcAft>
            <a:buNone/>
            <a:defRPr sz="900">
              <a:solidFill>
                <a:srgbClr val="003366"/>
              </a:solidFill>
              <a:latin typeface="Arial"/>
              <a:ea typeface="ＭＳ Ｐゴシック" charset="-128"/>
            </a:defRPr>
          </a:lvl8pPr>
          <a:lvl9pPr marL="3657600" indent="0" algn="l" rtl="0" fontAlgn="base">
            <a:spcBef>
              <a:spcPct val="20000"/>
            </a:spcBef>
            <a:spcAft>
              <a:spcPct val="0"/>
            </a:spcAft>
            <a:buNone/>
            <a:defRPr sz="900">
              <a:solidFill>
                <a:srgbClr val="003366"/>
              </a:solidFill>
              <a:latin typeface="Arial"/>
              <a:ea typeface="ＭＳ Ｐゴシック" charset="-128"/>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0.60287</cdr:x>
      <cdr:y>0.05912</cdr:y>
    </cdr:from>
    <cdr:to>
      <cdr:x>0.89159</cdr:x>
      <cdr:y>0.77548</cdr:y>
    </cdr:to>
    <cdr:sp macro="" textlink="">
      <cdr:nvSpPr>
        <cdr:cNvPr id="2" name="TextBox 1"/>
        <cdr:cNvSpPr txBox="1"/>
      </cdr:nvSpPr>
      <cdr:spPr>
        <a:xfrm xmlns:a="http://schemas.openxmlformats.org/drawingml/2006/main">
          <a:off x="5079567" y="270280"/>
          <a:ext cx="2432661" cy="3275204"/>
        </a:xfrm>
        <a:prstGeom xmlns:a="http://schemas.openxmlformats.org/drawingml/2006/main" prst="rect">
          <a:avLst/>
        </a:prstGeom>
        <a:solidFill xmlns:a="http://schemas.openxmlformats.org/drawingml/2006/main">
          <a:srgbClr val="CCCC99">
            <a:alpha val="38000"/>
          </a:srgb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0.882</cdr:x>
      <cdr:y>0</cdr:y>
    </cdr:from>
    <cdr:to>
      <cdr:x>0.882</cdr:x>
      <cdr:y>0</cdr:y>
    </cdr:to>
    <cdr:sp macro="" textlink="">
      <cdr:nvSpPr>
        <cdr:cNvPr id="3" name="TextBox 1"/>
        <cdr:cNvSpPr txBox="1"/>
      </cdr:nvSpPr>
      <cdr:spPr>
        <a:xfrm xmlns:a="http://schemas.openxmlformats.org/drawingml/2006/main">
          <a:off x="4638675" y="0"/>
          <a:ext cx="809625" cy="293108"/>
        </a:xfrm>
        <a:prstGeom xmlns:a="http://schemas.openxmlformats.org/drawingml/2006/main" prst="rect">
          <a:avLst/>
        </a:prstGeom>
        <a:solidFill xmlns:a="http://schemas.openxmlformats.org/drawingml/2006/main">
          <a:srgbClr val="92D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Projected</a:t>
          </a:r>
        </a:p>
      </cdr:txBody>
    </cdr:sp>
  </cdr:relSizeAnchor>
  <cdr:relSizeAnchor xmlns:cdr="http://schemas.openxmlformats.org/drawingml/2006/chartDrawing">
    <cdr:from>
      <cdr:x>0.61898</cdr:x>
      <cdr:y>0.03478</cdr:y>
    </cdr:from>
    <cdr:to>
      <cdr:x>0.9708</cdr:x>
      <cdr:y>0.84783</cdr:y>
    </cdr:to>
    <cdr:sp macro="" textlink="">
      <cdr:nvSpPr>
        <cdr:cNvPr id="4" name="TextBox 3"/>
        <cdr:cNvSpPr txBox="1"/>
      </cdr:nvSpPr>
      <cdr:spPr>
        <a:xfrm xmlns:a="http://schemas.openxmlformats.org/drawingml/2006/main">
          <a:off x="4038600" y="152400"/>
          <a:ext cx="2295525" cy="356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0.65993</cdr:x>
      <cdr:y>0.03551</cdr:y>
    </cdr:from>
    <cdr:to>
      <cdr:x>0.97917</cdr:x>
      <cdr:y>0.82292</cdr:y>
    </cdr:to>
    <cdr:sp macro="" textlink="">
      <cdr:nvSpPr>
        <cdr:cNvPr id="5" name="TextBox 4"/>
        <cdr:cNvSpPr txBox="1"/>
      </cdr:nvSpPr>
      <cdr:spPr>
        <a:xfrm xmlns:a="http://schemas.openxmlformats.org/drawingml/2006/main">
          <a:off x="4549009" y="157713"/>
          <a:ext cx="2200575" cy="3497180"/>
        </a:xfrm>
        <a:prstGeom xmlns:a="http://schemas.openxmlformats.org/drawingml/2006/main" prst="rect">
          <a:avLst/>
        </a:prstGeom>
        <a:solidFill xmlns:a="http://schemas.openxmlformats.org/drawingml/2006/main">
          <a:srgbClr val="CCCC99">
            <a:alpha val="38000"/>
          </a:srgbClr>
        </a:solidFill>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0.49922</cdr:x>
      <cdr:y>0.0432</cdr:y>
    </cdr:from>
    <cdr:to>
      <cdr:x>0.5</cdr:x>
      <cdr:y>0.9568</cdr:y>
    </cdr:to>
    <cdr:cxnSp macro="">
      <cdr:nvCxnSpPr>
        <cdr:cNvPr id="3" name="Straight Connector 2"/>
        <cdr:cNvCxnSpPr/>
      </cdr:nvCxnSpPr>
      <cdr:spPr>
        <a:xfrm xmlns:a="http://schemas.openxmlformats.org/drawingml/2006/main" flipH="1">
          <a:off x="3252155" y="250469"/>
          <a:ext cx="5081" cy="5296960"/>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0.51085</cdr:x>
      <cdr:y>0.7089</cdr:y>
    </cdr:from>
    <cdr:to>
      <cdr:x>0.83958</cdr:x>
      <cdr:y>0.81802</cdr:y>
    </cdr:to>
    <cdr:sp macro="" textlink="">
      <cdr:nvSpPr>
        <cdr:cNvPr id="5" name="TextBox 4"/>
        <cdr:cNvSpPr txBox="1"/>
      </cdr:nvSpPr>
      <cdr:spPr>
        <a:xfrm xmlns:a="http://schemas.openxmlformats.org/drawingml/2006/main">
          <a:off x="3327918" y="4110130"/>
          <a:ext cx="2141525" cy="632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C00000"/>
              </a:solidFill>
            </a:rPr>
            <a:t>Recommended Minimum Adequate</a:t>
          </a:r>
          <a:r>
            <a:rPr lang="en-US" sz="1100" b="1" baseline="0" dirty="0">
              <a:solidFill>
                <a:srgbClr val="C00000"/>
              </a:solidFill>
            </a:rPr>
            <a:t> Solvency Level </a:t>
          </a:r>
          <a:endParaRPr lang="en-US" sz="11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10/19/2018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10/19/2018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10</a:t>
            </a:fld>
            <a:endParaRPr lang="en-US" dirty="0"/>
          </a:p>
        </p:txBody>
      </p:sp>
    </p:spTree>
    <p:extLst>
      <p:ext uri="{BB962C8B-B14F-4D97-AF65-F5344CB8AC3E}">
        <p14:creationId xmlns:p14="http://schemas.microsoft.com/office/powerpoint/2010/main" val="46566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Monthly</a:t>
            </a:r>
          </a:p>
          <a:p>
            <a:r>
              <a:rPr lang="en-US" baseline="0" dirty="0" smtClean="0"/>
              <a:t> Benefits Reports “Benefit Entitlements by County” table, UI Data Warehouse</a:t>
            </a:r>
          </a:p>
          <a:p>
            <a:endParaRPr lang="en-US" baseline="0" dirty="0" smtClean="0"/>
          </a:p>
          <a:p>
            <a:r>
              <a:rPr lang="en-US" baseline="0" dirty="0" smtClean="0"/>
              <a:t>Peak – 314,473 (Jan 2010)</a:t>
            </a:r>
          </a:p>
          <a:p>
            <a:r>
              <a:rPr lang="en-US" baseline="0" dirty="0" smtClean="0"/>
              <a:t>Latest -  40,331 (September 2010)</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11</a:t>
            </a:fld>
            <a:endParaRPr lang="en-US" dirty="0"/>
          </a:p>
        </p:txBody>
      </p:sp>
    </p:spTree>
    <p:extLst>
      <p:ext uri="{BB962C8B-B14F-4D97-AF65-F5344CB8AC3E}">
        <p14:creationId xmlns:p14="http://schemas.microsoft.com/office/powerpoint/2010/main" val="151779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Unemployment benefit payments for the 12 months ending June 2018 totaled $1.02 billion. </a:t>
            </a:r>
          </a:p>
          <a:p>
            <a:r>
              <a:rPr lang="en-US" sz="1200" dirty="0" smtClean="0"/>
              <a:t>Benefit payments for 2019</a:t>
            </a:r>
            <a:r>
              <a:rPr lang="en-US" sz="1200" baseline="0" dirty="0" smtClean="0"/>
              <a:t> are projected to be slightly lower than payments in 2018.  </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12</a:t>
            </a:fld>
            <a:endParaRPr lang="en-US" dirty="0"/>
          </a:p>
        </p:txBody>
      </p:sp>
    </p:spTree>
    <p:extLst>
      <p:ext uri="{BB962C8B-B14F-4D97-AF65-F5344CB8AC3E}">
        <p14:creationId xmlns:p14="http://schemas.microsoft.com/office/powerpoint/2010/main" val="290847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baseline="0" dirty="0" smtClean="0">
                <a:latin typeface="Arial" pitchFamily="34" charset="0"/>
                <a:ea typeface="ＭＳ Ｐゴシック"/>
                <a:cs typeface="ＭＳ Ｐゴシック"/>
              </a:rPr>
              <a:t>Average duration of benefits is currently at 15.3 weeks (September 2018)</a:t>
            </a:r>
          </a:p>
          <a:p>
            <a:r>
              <a:rPr lang="en-US" baseline="0" dirty="0" smtClean="0">
                <a:latin typeface="Arial" pitchFamily="34" charset="0"/>
                <a:ea typeface="ＭＳ Ｐゴシック"/>
                <a:cs typeface="ＭＳ Ｐゴシック"/>
              </a:rPr>
              <a:t>During the great recession the average duration of benefits had reached 42.0 weeks for all benefit entitlements</a:t>
            </a:r>
          </a:p>
          <a:p>
            <a:r>
              <a:rPr lang="en-US" baseline="0" dirty="0" smtClean="0">
                <a:latin typeface="Arial" pitchFamily="34" charset="0"/>
                <a:ea typeface="ＭＳ Ｐゴシック"/>
                <a:cs typeface="ＭＳ Ｐゴシック"/>
              </a:rPr>
              <a:t>Currently, only regular benefit entitlements are available.  </a:t>
            </a:r>
          </a:p>
        </p:txBody>
      </p:sp>
    </p:spTree>
    <p:extLst>
      <p:ext uri="{BB962C8B-B14F-4D97-AF65-F5344CB8AC3E}">
        <p14:creationId xmlns:p14="http://schemas.microsoft.com/office/powerpoint/2010/main" val="68859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z="1200" dirty="0" smtClean="0"/>
              <a:t>Revenues generated to UI trust fund for the 12 months ending June 2018 totaled $1.1 billion. </a:t>
            </a:r>
          </a:p>
          <a:p>
            <a:r>
              <a:rPr lang="en-US" sz="1200" dirty="0" smtClean="0"/>
              <a:t>Experience tax collections</a:t>
            </a:r>
            <a:r>
              <a:rPr lang="en-US" sz="1200" baseline="0" dirty="0" smtClean="0"/>
              <a:t> for 2018 are anticipated to be $870.3 million versus an estimated $163.2 million in Social tax collections.   </a:t>
            </a:r>
          </a:p>
          <a:p>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Experience-rated taxes are directly linked to employer benefit</a:t>
            </a:r>
            <a:r>
              <a:rPr lang="en-US" altLang="en-US" sz="1200" baseline="0" dirty="0" smtClean="0"/>
              <a:t> charges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Social taxes are based upon the aggregate level differences between benefit paid and taxes collected and the balance in the UI trust fund.   </a:t>
            </a:r>
            <a:endParaRPr lang="en-US" sz="1200" dirty="0" smtClean="0"/>
          </a:p>
        </p:txBody>
      </p:sp>
    </p:spTree>
    <p:extLst>
      <p:ext uri="{BB962C8B-B14F-4D97-AF65-F5344CB8AC3E}">
        <p14:creationId xmlns:p14="http://schemas.microsoft.com/office/powerpoint/2010/main" val="220948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The simplest solvency measure called the Reserve Ratio is derived by taking the trust fund balance and dividing by the state’s total wages</a:t>
            </a:r>
          </a:p>
          <a:p>
            <a:r>
              <a:rPr lang="en-US" sz="1200" b="0" i="0" u="none" strike="noStrike" kern="1200" baseline="0" dirty="0" smtClean="0">
                <a:solidFill>
                  <a:schemeClr val="tx1"/>
                </a:solidFill>
                <a:latin typeface="+mn-lt"/>
                <a:ea typeface="+mn-ea"/>
                <a:cs typeface="+mn-cs"/>
              </a:rPr>
              <a:t>paid for the year . This measure can be compared against the level of benefits paid in the year divided by the same yearly wages- this ratio is referred to as the Benefit Cost Rate. </a:t>
            </a:r>
          </a:p>
          <a:p>
            <a:r>
              <a:rPr lang="en-US" sz="1200" b="0" i="0" u="none" strike="noStrike" kern="1200" baseline="0" dirty="0" smtClean="0">
                <a:solidFill>
                  <a:schemeClr val="tx1"/>
                </a:solidFill>
                <a:latin typeface="+mn-lt"/>
                <a:ea typeface="+mn-ea"/>
                <a:cs typeface="+mn-cs"/>
              </a:rPr>
              <a:t>A common comparison is to take the highest Benefit Cost Rate in the state’s history and compare it to the Reserve Ratio, or to take the average of the three highest Benefit Cost Rates in the last twenty years and compare that to the Reserve Ratio (this is called the Average High Cost Multiple).</a:t>
            </a:r>
          </a:p>
          <a:p>
            <a:r>
              <a:rPr lang="en-US" sz="1200" b="0" i="0" u="none" strike="noStrike" kern="1200" baseline="0" dirty="0" smtClean="0">
                <a:solidFill>
                  <a:schemeClr val="tx1"/>
                </a:solidFill>
                <a:latin typeface="+mn-lt"/>
                <a:ea typeface="+mn-ea"/>
                <a:cs typeface="+mn-cs"/>
              </a:rPr>
              <a:t>The Months of benefits calculation is the Average High Cost Multiple annualized to months (AHCR * 12)</a:t>
            </a:r>
            <a:endParaRPr lang="en-US" dirty="0" smtClean="0">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425143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Source:  U.S. Department of Labor – 2018 State Unemployment Insurance Trust fund Solvency Report (</a:t>
            </a:r>
            <a:r>
              <a:rPr lang="en-US" sz="1200" b="1" i="0" u="none" strike="noStrike" kern="1200" baseline="0" dirty="0" smtClean="0">
                <a:solidFill>
                  <a:schemeClr val="tx1"/>
                </a:solidFill>
                <a:latin typeface="+mn-lt"/>
                <a:ea typeface="+mn-ea"/>
                <a:cs typeface="+mn-cs"/>
              </a:rPr>
              <a:t>https://oui.doleta.gov/unemploy/solvency.asp)</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Recommended Minimum Solvency Level - Advisory Council on Unemployment Insurance (1996) recommendation 95-2.</a:t>
            </a:r>
          </a:p>
          <a:p>
            <a:r>
              <a:rPr lang="en-US" dirty="0" smtClean="0"/>
              <a:t>WA has a AHCM of 1.25 as of 1/1/2018,</a:t>
            </a:r>
            <a:r>
              <a:rPr lang="en-US" baseline="0" dirty="0" smtClean="0"/>
              <a:t> which ranks 13</a:t>
            </a:r>
            <a:r>
              <a:rPr lang="en-US" baseline="30000" dirty="0" smtClean="0"/>
              <a:t>th</a:t>
            </a:r>
            <a:r>
              <a:rPr lang="en-US" baseline="0" dirty="0" smtClean="0"/>
              <a:t> in the nation.  </a:t>
            </a:r>
            <a:endParaRPr lang="en-US" dirty="0" smtClean="0"/>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common comparison is to take the highest Benefit Cost Rate  in the state’s history and compare it to the Reserve Ratio (trust fund balance and dividing by the state’s total wages), or to take the average of the three highest Benefit Cost Rates in the last twenty years and compare that to the Reserve Ratio (this is called the Average High Cost Multiple).</a:t>
            </a:r>
          </a:p>
        </p:txBody>
      </p:sp>
      <p:sp>
        <p:nvSpPr>
          <p:cNvPr id="4" name="Slide Number Placeholder 3"/>
          <p:cNvSpPr>
            <a:spLocks noGrp="1"/>
          </p:cNvSpPr>
          <p:nvPr>
            <p:ph type="sldNum" sz="quarter" idx="10"/>
          </p:nvPr>
        </p:nvSpPr>
        <p:spPr/>
        <p:txBody>
          <a:bodyPr/>
          <a:lstStyle/>
          <a:p>
            <a:fld id="{6E18988C-EF3D-9948-9D63-1CA95CB04962}" type="slidenum">
              <a:rPr lang="en-US" smtClean="0"/>
              <a:t>16</a:t>
            </a:fld>
            <a:endParaRPr lang="en-US"/>
          </a:p>
        </p:txBody>
      </p:sp>
    </p:spTree>
    <p:extLst>
      <p:ext uri="{BB962C8B-B14F-4D97-AF65-F5344CB8AC3E}">
        <p14:creationId xmlns:p14="http://schemas.microsoft.com/office/powerpoint/2010/main" val="357247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3601162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18</a:t>
            </a:fld>
            <a:endParaRPr lang="en-US"/>
          </a:p>
        </p:txBody>
      </p:sp>
    </p:spTree>
    <p:extLst>
      <p:ext uri="{BB962C8B-B14F-4D97-AF65-F5344CB8AC3E}">
        <p14:creationId xmlns:p14="http://schemas.microsoft.com/office/powerpoint/2010/main" val="317939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150,400 jobs</a:t>
            </a:r>
            <a:r>
              <a:rPr lang="en-US" baseline="0" dirty="0" smtClean="0"/>
              <a:t> lost during recession (Dec07-June09)</a:t>
            </a:r>
            <a:r>
              <a:rPr lang="en-US" dirty="0" smtClean="0"/>
              <a:t>: – Have regained all the jobs</a:t>
            </a:r>
            <a:r>
              <a:rPr lang="en-US" baseline="0" dirty="0" smtClean="0"/>
              <a:t> lost during recession plus 430,000 more through August 2018</a:t>
            </a:r>
          </a:p>
          <a:p>
            <a:pPr marL="171450" indent="-171450">
              <a:buFont typeface="Arial" panose="020B0604020202020204" pitchFamily="34" charset="0"/>
              <a:buChar char="•"/>
            </a:pPr>
            <a:r>
              <a:rPr lang="en-US" baseline="0" dirty="0" smtClean="0"/>
              <a:t>Over the year (Aug18/Aug17) nonfarm employment is up 105,900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Retail has added 90,300 jobs since the recovery began (July 2009)</a:t>
            </a:r>
          </a:p>
          <a:p>
            <a:pPr marL="171450" indent="-171450">
              <a:buFont typeface="Arial" panose="020B0604020202020204" pitchFamily="34" charset="0"/>
              <a:buChar char="•"/>
            </a:pPr>
            <a:r>
              <a:rPr lang="en-US" baseline="0" dirty="0" smtClean="0"/>
              <a:t>Health services has added 65,400 jobs since the recovery began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King County metro region has less unemployment than all other areas of the state</a:t>
            </a:r>
          </a:p>
          <a:p>
            <a:pPr marL="171450" indent="-171450">
              <a:buFont typeface="Arial" panose="020B0604020202020204" pitchFamily="34" charset="0"/>
              <a:buChar char="•"/>
            </a:pPr>
            <a:r>
              <a:rPr lang="en-US" baseline="0" dirty="0" smtClean="0"/>
              <a:t>Workforce in Washington state continues to age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2</a:t>
            </a:fld>
            <a:endParaRPr lang="en-US" dirty="0"/>
          </a:p>
        </p:txBody>
      </p:sp>
    </p:spTree>
    <p:extLst>
      <p:ext uri="{BB962C8B-B14F-4D97-AF65-F5344CB8AC3E}">
        <p14:creationId xmlns:p14="http://schemas.microsoft.com/office/powerpoint/2010/main" val="3409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primary measure of state economic conditions is the number of jobs across the state in businesses and government. </a:t>
            </a:r>
          </a:p>
          <a:p>
            <a:endParaRPr lang="en-US" dirty="0" smtClean="0"/>
          </a:p>
          <a:p>
            <a:r>
              <a:rPr lang="en-US" dirty="0" smtClean="0"/>
              <a:t>On a monthly basis, business establishments and governments are surveyed to generate these estimates.</a:t>
            </a:r>
          </a:p>
          <a:p>
            <a:r>
              <a:rPr lang="en-US" dirty="0" smtClean="0"/>
              <a:t> </a:t>
            </a:r>
          </a:p>
          <a:p>
            <a:r>
              <a:rPr lang="en-US" dirty="0" smtClean="0"/>
              <a:t>On several charts you will see the words seasonally adjusted. This is done to account for events that regularly occur that influence employment, such as holidays, schools in session and weather.</a:t>
            </a:r>
          </a:p>
          <a:p>
            <a:endParaRPr lang="en-US" dirty="0" smtClean="0"/>
          </a:p>
          <a:p>
            <a:r>
              <a:rPr lang="en-US" dirty="0" smtClean="0"/>
              <a:t>Several key points to be gathered from the chart.</a:t>
            </a:r>
          </a:p>
          <a:p>
            <a:endParaRPr lang="en-US" dirty="0" smtClean="0"/>
          </a:p>
          <a:p>
            <a:r>
              <a:rPr lang="en-US" dirty="0" smtClean="0"/>
              <a:t>The jobs recession started later in Washington relative to rest of nation.</a:t>
            </a:r>
          </a:p>
          <a:p>
            <a:r>
              <a:rPr lang="en-US" dirty="0" smtClean="0"/>
              <a:t>Peak Employment – 3,008,000 (March 2008)</a:t>
            </a:r>
          </a:p>
          <a:p>
            <a:endParaRPr lang="en-US" dirty="0" smtClean="0"/>
          </a:p>
          <a:p>
            <a:r>
              <a:rPr lang="en-US" dirty="0" smtClean="0"/>
              <a:t>The number of jobs lost was 185,1000 (Peak</a:t>
            </a:r>
            <a:r>
              <a:rPr lang="en-US" baseline="0" dirty="0" smtClean="0"/>
              <a:t> to trough Mar08 – Feb10),</a:t>
            </a:r>
            <a:r>
              <a:rPr lang="en-US" dirty="0" smtClean="0"/>
              <a:t> through </a:t>
            </a:r>
            <a:r>
              <a:rPr lang="en-US" b="0" dirty="0" smtClean="0">
                <a:solidFill>
                  <a:srgbClr val="FF0000"/>
                </a:solidFill>
              </a:rPr>
              <a:t>August 2018 was up 580,000</a:t>
            </a:r>
          </a:p>
          <a:p>
            <a:r>
              <a:rPr lang="en-US" b="0" dirty="0" smtClean="0">
                <a:solidFill>
                  <a:srgbClr val="FF0000"/>
                </a:solidFill>
              </a:rPr>
              <a:t>Number of nonfarm</a:t>
            </a:r>
            <a:r>
              <a:rPr lang="en-US" b="0" baseline="0" dirty="0" smtClean="0">
                <a:solidFill>
                  <a:srgbClr val="FF0000"/>
                </a:solidFill>
              </a:rPr>
              <a:t> jobs stands at 3,436,900 as of August  2018</a:t>
            </a:r>
            <a:endParaRPr lang="en-US" dirty="0" smtClean="0"/>
          </a:p>
          <a:p>
            <a:r>
              <a:rPr lang="en-US" b="1" dirty="0" smtClean="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3</a:t>
            </a:fld>
            <a:endParaRPr lang="en-US"/>
          </a:p>
        </p:txBody>
      </p:sp>
    </p:spTree>
    <p:extLst>
      <p:ext uri="{BB962C8B-B14F-4D97-AF65-F5344CB8AC3E}">
        <p14:creationId xmlns:p14="http://schemas.microsoft.com/office/powerpoint/2010/main" val="2026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CES nonfarm employment information is released every month.</a:t>
            </a:r>
          </a:p>
          <a:p>
            <a:endParaRPr lang="en-US" baseline="0" dirty="0" smtClean="0"/>
          </a:p>
          <a:p>
            <a:r>
              <a:rPr lang="en-US" baseline="0" dirty="0" smtClean="0"/>
              <a:t>Over the year Construction has created the most jobs (+14,900 y/y) followed by Professional , Scientific and Technical services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4</a:t>
            </a:fld>
            <a:endParaRPr lang="en-US"/>
          </a:p>
        </p:txBody>
      </p:sp>
    </p:spTree>
    <p:extLst>
      <p:ext uri="{BB962C8B-B14F-4D97-AF65-F5344CB8AC3E}">
        <p14:creationId xmlns:p14="http://schemas.microsoft.com/office/powerpoint/2010/main" val="233228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in this chart compare the unemployment rates for the U.S., the state of </a:t>
            </a:r>
            <a:r>
              <a:rPr lang="en-US" dirty="0" smtClean="0"/>
              <a:t>Washington</a:t>
            </a:r>
            <a:r>
              <a:rPr lang="en-US" baseline="0" dirty="0" smtClean="0"/>
              <a:t> and </a:t>
            </a:r>
            <a:r>
              <a:rPr lang="en-US" dirty="0" smtClean="0"/>
              <a:t>the </a:t>
            </a:r>
            <a:r>
              <a:rPr lang="en-US" dirty="0"/>
              <a:t>Seattle-Bellevue-Everett </a:t>
            </a:r>
            <a:r>
              <a:rPr lang="en-US" dirty="0" smtClean="0"/>
              <a:t>MSA</a:t>
            </a:r>
            <a:endParaRPr lang="en-US" dirty="0"/>
          </a:p>
          <a:p>
            <a:r>
              <a:rPr lang="en-US" dirty="0" smtClean="0"/>
              <a:t>The unemployment </a:t>
            </a:r>
            <a:r>
              <a:rPr lang="en-US" dirty="0"/>
              <a:t>rate more than doubled during the recession, and peaked </a:t>
            </a:r>
            <a:r>
              <a:rPr lang="en-US" dirty="0" smtClean="0"/>
              <a:t>near 10</a:t>
            </a:r>
            <a:r>
              <a:rPr lang="en-US" dirty="0"/>
              <a:t>%. </a:t>
            </a:r>
          </a:p>
          <a:p>
            <a:endParaRPr lang="en-US" dirty="0"/>
          </a:p>
          <a:p>
            <a:r>
              <a:rPr lang="en-US" dirty="0"/>
              <a:t>Since then the unemployment rate for the state has tracked that with the U.S.</a:t>
            </a:r>
          </a:p>
          <a:p>
            <a:r>
              <a:rPr lang="en-US" dirty="0"/>
              <a:t>The decline has not been uniform across the state.</a:t>
            </a:r>
          </a:p>
          <a:p>
            <a:endParaRPr lang="en-US" dirty="0"/>
          </a:p>
          <a:p>
            <a:r>
              <a:rPr lang="en-US" dirty="0" smtClean="0"/>
              <a:t>The </a:t>
            </a:r>
            <a:r>
              <a:rPr lang="en-US" dirty="0"/>
              <a:t>Seattle-Bellevue-Everett </a:t>
            </a:r>
            <a:r>
              <a:rPr lang="en-US" dirty="0" smtClean="0"/>
              <a:t>MSA unemployment</a:t>
            </a:r>
            <a:r>
              <a:rPr lang="en-US" baseline="0" dirty="0" smtClean="0"/>
              <a:t> rates dropped</a:t>
            </a:r>
            <a:r>
              <a:rPr lang="en-US" dirty="0" smtClean="0"/>
              <a:t> more quickly</a:t>
            </a:r>
            <a:r>
              <a:rPr lang="en-US" baseline="0" dirty="0" smtClean="0"/>
              <a:t> than overall state total</a:t>
            </a:r>
            <a:r>
              <a:rPr lang="en-US" dirty="0" smtClean="0"/>
              <a:t>.</a:t>
            </a:r>
          </a:p>
          <a:p>
            <a:r>
              <a:rPr lang="en-US" dirty="0" smtClean="0"/>
              <a:t>State</a:t>
            </a:r>
            <a:r>
              <a:rPr lang="en-US" baseline="0" dirty="0" smtClean="0"/>
              <a:t> Unemployment Rate (Sept18) = 4.4%</a:t>
            </a:r>
          </a:p>
          <a:p>
            <a:r>
              <a:rPr lang="en-US" baseline="0" dirty="0" smtClean="0"/>
              <a:t>Seattle MSA (Sep18) = 3.4%</a:t>
            </a:r>
          </a:p>
          <a:p>
            <a:r>
              <a:rPr lang="en-US" baseline="0" dirty="0" smtClean="0"/>
              <a:t>U.S. (Sep18) = 3.7%</a:t>
            </a:r>
            <a:endParaRPr lang="en-US" dirty="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5</a:t>
            </a:fld>
            <a:endParaRPr lang="en-US" dirty="0"/>
          </a:p>
        </p:txBody>
      </p:sp>
    </p:spTree>
    <p:extLst>
      <p:ext uri="{BB962C8B-B14F-4D97-AF65-F5344CB8AC3E}">
        <p14:creationId xmlns:p14="http://schemas.microsoft.com/office/powerpoint/2010/main" val="362855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August 2018, there were 3 counties (Pend Oreille, Ferry, Stevens) with UI rate at or above 6% (not seasonally adjusted), and 36 counties with UI rate at or below 6%. </a:t>
            </a:r>
          </a:p>
          <a:p>
            <a:r>
              <a:rPr lang="en-US" baseline="0" dirty="0" smtClean="0"/>
              <a:t>Lowest unemployment rate was in King (3.2%) and Snohomish county (3.5%)</a:t>
            </a:r>
            <a:endParaRPr lang="en-US" dirty="0"/>
          </a:p>
        </p:txBody>
      </p:sp>
      <p:sp>
        <p:nvSpPr>
          <p:cNvPr id="5" name="Slide Number Placeholder 4"/>
          <p:cNvSpPr>
            <a:spLocks noGrp="1"/>
          </p:cNvSpPr>
          <p:nvPr>
            <p:ph type="sldNum" sz="quarter" idx="10"/>
          </p:nvPr>
        </p:nvSpPr>
        <p:spPr/>
        <p:txBody>
          <a:bodyPr/>
          <a:lstStyle/>
          <a:p>
            <a:fld id="{4BC27833-4EA7-47EF-B851-468675FED348}" type="slidenum">
              <a:rPr lang="en-US" smtClean="0"/>
              <a:t>6</a:t>
            </a:fld>
            <a:endParaRPr lang="en-US"/>
          </a:p>
        </p:txBody>
      </p:sp>
    </p:spTree>
    <p:extLst>
      <p:ext uri="{BB962C8B-B14F-4D97-AF65-F5344CB8AC3E}">
        <p14:creationId xmlns:p14="http://schemas.microsoft.com/office/powerpoint/2010/main" val="35669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Employment rate = Employment</a:t>
            </a:r>
            <a:r>
              <a:rPr lang="en-US" baseline="0" dirty="0" smtClean="0"/>
              <a:t> as a percent of the civilian non-institutional population</a:t>
            </a:r>
            <a:endParaRPr lang="en-US" dirty="0" smtClean="0"/>
          </a:p>
          <a:p>
            <a:endParaRPr lang="en-US" dirty="0"/>
          </a:p>
          <a:p>
            <a:r>
              <a:rPr lang="en-US" dirty="0" smtClean="0"/>
              <a:t>63.3% of Civilian population employed as of August</a:t>
            </a:r>
            <a:r>
              <a:rPr lang="en-US" baseline="0" dirty="0" smtClean="0"/>
              <a:t> 2018</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7</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 alternative mea</a:t>
            </a:r>
          </a:p>
          <a:p>
            <a:endParaRPr lang="en-US" dirty="0" smtClean="0"/>
          </a:p>
          <a:p>
            <a:r>
              <a:rPr lang="en-US" dirty="0" smtClean="0"/>
              <a:t>Definitions for the economic characteristics underlying the three broader measures of labor underutilization are worth mentioning here. Discouraged workers (U-4, U-5, and U-6 measures) are persons who are not in the labor force, want and are available for work, and had looked for a job sometime in the prior 12 months. They are not counted as unemployed because they had not searched for work in the prior 4 weeks, for the specific reason that they believed no jobs were available for them. The marginally attached (U-5 and U-6 measures) are a group that includes discouraged workers. The criteria for the marginally attached are the same as for discouraged workers, with the exception that any reason could have been cited for the lack of job search in the prior 4 weeks. Persons employed part time for economic reasons (U-6 measure) are those working less than 35 hours per week who want to work full time, are available to do so, and gave an economic reason (their hours had been cut back or they were unable to find a full-time job) for working part time. These individuals are sometimes referred to as involuntary </a:t>
            </a:r>
            <a:r>
              <a:rPr lang="en-US" smtClean="0"/>
              <a:t>part-time </a:t>
            </a:r>
            <a:r>
              <a:rPr lang="en-US" smtClean="0"/>
              <a:t>workers </a:t>
            </a:r>
            <a:r>
              <a:rPr lang="en-US" dirty="0" smtClean="0"/>
              <a:t>of labor underutilization have long been available on a monthly basis from the Current Population Survey</a:t>
            </a:r>
          </a:p>
          <a:p>
            <a:endParaRPr lang="en-US" dirty="0" smtClean="0"/>
          </a:p>
          <a:p>
            <a:r>
              <a:rPr lang="en-US" dirty="0" smtClean="0"/>
              <a:t>Generally, all six measures of labor underutilization move together over time, including across business cycles. Similarly, states that have low unemployment rates tend to have low values for the other five measures; the reverse is true for states with high unemployment rates.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8</a:t>
            </a:fld>
            <a:endParaRPr lang="en-US"/>
          </a:p>
        </p:txBody>
      </p:sp>
    </p:spTree>
    <p:extLst>
      <p:ext uri="{BB962C8B-B14F-4D97-AF65-F5344CB8AC3E}">
        <p14:creationId xmlns:p14="http://schemas.microsoft.com/office/powerpoint/2010/main" val="426759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shows</a:t>
            </a:r>
            <a:r>
              <a:rPr lang="en-US" baseline="0" dirty="0" smtClean="0"/>
              <a:t> percent of the workforce by age cohort over the last 17 year.  </a:t>
            </a:r>
          </a:p>
          <a:p>
            <a:endParaRPr lang="en-US" dirty="0" smtClean="0"/>
          </a:p>
          <a:p>
            <a:r>
              <a:rPr lang="en-US" dirty="0" smtClean="0"/>
              <a:t>Those over 55+ years of age</a:t>
            </a:r>
            <a:r>
              <a:rPr lang="en-US" baseline="0" dirty="0" smtClean="0"/>
              <a:t> makeup 22.3% of the workforce in 2017, compared to 11.5% in 2000</a:t>
            </a:r>
          </a:p>
          <a:p>
            <a:endParaRPr lang="en-US" baseline="0" dirty="0" smtClean="0"/>
          </a:p>
          <a:p>
            <a:r>
              <a:rPr lang="en-US" b="1" baseline="0" dirty="0" smtClean="0"/>
              <a:t>2017</a:t>
            </a:r>
          </a:p>
          <a:p>
            <a:r>
              <a:rPr lang="en-US" i="1" dirty="0" smtClean="0"/>
              <a:t>14-24:   </a:t>
            </a:r>
            <a:r>
              <a:rPr lang="en-US" dirty="0" smtClean="0"/>
              <a:t>369,040 -11.6% </a:t>
            </a:r>
          </a:p>
          <a:p>
            <a:r>
              <a:rPr lang="en-US" i="1" dirty="0" smtClean="0"/>
              <a:t>25-34:   </a:t>
            </a:r>
            <a:r>
              <a:rPr lang="en-US" dirty="0" smtClean="0"/>
              <a:t>736,911 -23.1%</a:t>
            </a:r>
          </a:p>
          <a:p>
            <a:r>
              <a:rPr lang="en-US" i="1" dirty="0" smtClean="0"/>
              <a:t>35-44:</a:t>
            </a:r>
            <a:r>
              <a:rPr lang="en-US" dirty="0" smtClean="0"/>
              <a:t>   714,128 –22.4%</a:t>
            </a:r>
          </a:p>
          <a:p>
            <a:r>
              <a:rPr lang="en-US" i="1" dirty="0" smtClean="0"/>
              <a:t>45-54:</a:t>
            </a:r>
            <a:r>
              <a:rPr lang="en-US" i="1" baseline="0" dirty="0" smtClean="0"/>
              <a:t>  </a:t>
            </a:r>
            <a:r>
              <a:rPr lang="en-US" i="0" baseline="0" dirty="0" smtClean="0"/>
              <a:t> 660,782 – 20.7%</a:t>
            </a:r>
          </a:p>
          <a:p>
            <a:r>
              <a:rPr lang="en-US" i="1" baseline="0" dirty="0" smtClean="0"/>
              <a:t>55-64:   528,401 –16.6%</a:t>
            </a:r>
          </a:p>
          <a:p>
            <a:r>
              <a:rPr lang="en-US" i="1" baseline="0" dirty="0" smtClean="0"/>
              <a:t>65+:      182,693-</a:t>
            </a:r>
            <a:r>
              <a:rPr lang="en-US" dirty="0" smtClean="0"/>
              <a:t> 5.7%</a:t>
            </a:r>
            <a:endParaRPr lang="en-US" dirty="0"/>
          </a:p>
        </p:txBody>
      </p:sp>
      <p:sp>
        <p:nvSpPr>
          <p:cNvPr id="5" name="Slide Number Placeholder 4"/>
          <p:cNvSpPr>
            <a:spLocks noGrp="1"/>
          </p:cNvSpPr>
          <p:nvPr>
            <p:ph type="sldNum" sz="quarter" idx="10"/>
          </p:nvPr>
        </p:nvSpPr>
        <p:spPr/>
        <p:txBody>
          <a:bodyPr/>
          <a:lstStyle/>
          <a:p>
            <a:fld id="{4BC27833-4EA7-47EF-B851-468675FED348}" type="slidenum">
              <a:rPr lang="en-US" smtClean="0"/>
              <a:t>9</a:t>
            </a:fld>
            <a:endParaRPr lang="en-US"/>
          </a:p>
        </p:txBody>
      </p:sp>
    </p:spTree>
    <p:extLst>
      <p:ext uri="{BB962C8B-B14F-4D97-AF65-F5344CB8AC3E}">
        <p14:creationId xmlns:p14="http://schemas.microsoft.com/office/powerpoint/2010/main" val="32882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116152-5411-4E99-8901-53F8A43DE66C}" type="datetime1">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9EAD0-D77A-4D26-A26D-58BE9A0A0913}" type="datetime1">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96C22-75B9-4955-9A49-C8A1126208BD}" type="datetime1">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50723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59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8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2A02CC-32CC-4261-B1D0-D053B8891399}" type="datetime1">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D71DA-C7EE-45C3-816E-EF9A4C548574}" type="datetime1">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9240A-6C36-490C-9C03-81EE5D3A2B0E}" type="datetime1">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D4A14-8816-4EEA-9272-B3E29BC8C12A}" type="datetime1">
              <a:rPr lang="en-US" smtClean="0"/>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46FF5-513D-40D8-8C2A-E0412E2FBCA6}" type="datetime1">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72401-248F-4E6A-864B-E9B4766D3216}" type="datetime1">
              <a:rPr lang="en-US" smtClean="0"/>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47A8DC-9564-46FE-B337-5B71D580E38B}" type="datetime1">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5A25A-92F7-4EF6-823C-9E65EF8C3755}" type="datetime1">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3B63-0CE8-465B-AB9A-228011F45B62}" type="datetime1">
              <a:rPr lang="en-US" smtClean="0"/>
              <a:t>10/19/2018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xmlns="" id="{915AE970-E8F6-4A74-9C23-69F7E4D0DD56}"/>
              </a:ext>
            </a:extLst>
          </p:cNvPr>
          <p:cNvPicPr>
            <a:picLocks noChangeAspect="1"/>
          </p:cNvPicPr>
          <p:nvPr userDrawn="1"/>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70172" y="232630"/>
            <a:ext cx="2814869" cy="251613"/>
          </a:xfrm>
          <a:prstGeom prst="rect">
            <a:avLst/>
          </a:prstGeom>
        </p:spPr>
      </p:pic>
    </p:spTree>
    <p:extLst>
      <p:ext uri="{BB962C8B-B14F-4D97-AF65-F5344CB8AC3E}">
        <p14:creationId xmlns:p14="http://schemas.microsoft.com/office/powerpoint/2010/main" val="132637575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rgbClr val="A246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86470"/>
        </a:buClr>
        <a:buFont typeface="Century Gothic" panose="020B0502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86470"/>
        </a:buClr>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86470"/>
        </a:buClr>
        <a:buFont typeface="Century Gothic" panose="020B0502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SRoss@ESD.WA.GOV"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18037" y="4104616"/>
            <a:ext cx="5273964" cy="707886"/>
          </a:xfrm>
          <a:prstGeom prst="rect">
            <a:avLst/>
          </a:prstGeom>
          <a:noFill/>
        </p:spPr>
        <p:txBody>
          <a:bodyPr wrap="square" rtlCol="0">
            <a:spAutoFit/>
          </a:bodyPr>
          <a:lstStyle/>
          <a:p>
            <a:pPr algn="r"/>
            <a:r>
              <a:rPr lang="en-US" sz="2000" dirty="0" smtClean="0">
                <a:solidFill>
                  <a:schemeClr val="tx2">
                    <a:lumMod val="75000"/>
                  </a:schemeClr>
                </a:solidFill>
                <a:latin typeface="+mj-lt"/>
              </a:rPr>
              <a:t>October 24, 2018</a:t>
            </a:r>
          </a:p>
          <a:p>
            <a:pPr algn="r"/>
            <a:r>
              <a:rPr lang="en-US" sz="2000" dirty="0" smtClean="0">
                <a:solidFill>
                  <a:schemeClr val="tx2">
                    <a:lumMod val="75000"/>
                  </a:schemeClr>
                </a:solidFill>
                <a:latin typeface="+mj-lt"/>
              </a:rPr>
              <a:t>Employment Services Advisory Committee</a:t>
            </a:r>
            <a:endParaRPr lang="en-US" sz="2000" dirty="0">
              <a:solidFill>
                <a:schemeClr val="tx2">
                  <a:lumMod val="75000"/>
                </a:schemeClr>
              </a:solidFill>
              <a:latin typeface="+mj-lt"/>
            </a:endParaRPr>
          </a:p>
        </p:txBody>
      </p:sp>
      <p:sp>
        <p:nvSpPr>
          <p:cNvPr id="2" name="Rectangle 1"/>
          <p:cNvSpPr/>
          <p:nvPr/>
        </p:nvSpPr>
        <p:spPr>
          <a:xfrm>
            <a:off x="1074847" y="2090061"/>
            <a:ext cx="10189058" cy="1169551"/>
          </a:xfrm>
          <a:prstGeom prst="rect">
            <a:avLst/>
          </a:prstGeom>
        </p:spPr>
        <p:txBody>
          <a:bodyPr wrap="square">
            <a:spAutoFit/>
          </a:bodyPr>
          <a:lstStyle/>
          <a:p>
            <a:pPr algn="r"/>
            <a:r>
              <a:rPr lang="en-US" sz="3500" b="1" dirty="0" smtClean="0">
                <a:solidFill>
                  <a:srgbClr val="003A3F"/>
                </a:solidFill>
                <a:latin typeface="+mj-lt"/>
                <a:ea typeface="+mj-ea"/>
                <a:cs typeface="+mj-cs"/>
              </a:rPr>
              <a:t>Washington’s labor market</a:t>
            </a:r>
          </a:p>
          <a:p>
            <a:pPr algn="r"/>
            <a:r>
              <a:rPr lang="en-US" sz="3500" b="1" dirty="0" smtClean="0">
                <a:solidFill>
                  <a:srgbClr val="003A3F"/>
                </a:solidFill>
                <a:latin typeface="+mj-lt"/>
                <a:ea typeface="+mj-ea"/>
                <a:cs typeface="+mj-cs"/>
              </a:rPr>
              <a:t>&amp; Unemployment Insurance Trust fund </a:t>
            </a:r>
            <a:endParaRPr lang="en-US" sz="3500" b="1" dirty="0">
              <a:solidFill>
                <a:srgbClr val="003A3F"/>
              </a:solidFill>
              <a:latin typeface="+mj-lt"/>
              <a:ea typeface="+mj-ea"/>
              <a:cs typeface="+mj-cs"/>
            </a:endParaRP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smtClean="0">
                <a:solidFill>
                  <a:srgbClr val="A24600"/>
                </a:solidFill>
              </a:rPr>
              <a:t>Washington’s Unemployment Insurance Trust fund</a:t>
            </a:r>
            <a:endParaRPr lang="en-US" sz="4000" b="1" dirty="0">
              <a:solidFill>
                <a:srgbClr val="A24600"/>
              </a:solidFill>
            </a:endParaRPr>
          </a:p>
        </p:txBody>
      </p:sp>
      <p:sp>
        <p:nvSpPr>
          <p:cNvPr id="3" name="Content Placeholder 2"/>
          <p:cNvSpPr>
            <a:spLocks noGrp="1"/>
          </p:cNvSpPr>
          <p:nvPr>
            <p:ph idx="1"/>
          </p:nvPr>
        </p:nvSpPr>
        <p:spPr>
          <a:xfrm>
            <a:off x="2239108" y="1755649"/>
            <a:ext cx="7666892" cy="4340352"/>
          </a:xfrm>
        </p:spPr>
        <p:txBody>
          <a:bodyPr>
            <a:normAutofit lnSpcReduction="10000"/>
          </a:bodyPr>
          <a:lstStyle/>
          <a:p>
            <a:r>
              <a:rPr lang="en-US" sz="2400" dirty="0"/>
              <a:t>As of </a:t>
            </a:r>
            <a:r>
              <a:rPr lang="en-US" sz="2400" dirty="0" smtClean="0"/>
              <a:t>September 30, </a:t>
            </a:r>
            <a:r>
              <a:rPr lang="en-US" sz="2400" dirty="0"/>
              <a:t>2018, the Washington state Unemployment Insurance (UI) trust fund ending balance was $</a:t>
            </a:r>
            <a:r>
              <a:rPr lang="en-US" sz="2400" dirty="0" smtClean="0"/>
              <a:t>4.59 </a:t>
            </a:r>
            <a:r>
              <a:rPr lang="en-US" sz="2400" dirty="0"/>
              <a:t>billion. </a:t>
            </a:r>
            <a:endParaRPr lang="en-US" sz="2400" dirty="0" smtClean="0"/>
          </a:p>
          <a:p>
            <a:r>
              <a:rPr lang="en-US" sz="2400" dirty="0" smtClean="0"/>
              <a:t>Unemployment </a:t>
            </a:r>
            <a:r>
              <a:rPr lang="en-US" sz="2400" dirty="0"/>
              <a:t>benefit payments for </a:t>
            </a:r>
            <a:r>
              <a:rPr lang="en-US" sz="2400" dirty="0" smtClean="0"/>
              <a:t>the 12 months ending June 2018 </a:t>
            </a:r>
            <a:r>
              <a:rPr lang="en-US" sz="2400" dirty="0"/>
              <a:t>totaled </a:t>
            </a:r>
            <a:r>
              <a:rPr lang="en-US" sz="2400" dirty="0" smtClean="0"/>
              <a:t>$1.02 billion. </a:t>
            </a:r>
          </a:p>
          <a:p>
            <a:r>
              <a:rPr lang="en-US" sz="2400" dirty="0" smtClean="0"/>
              <a:t>Revenues </a:t>
            </a:r>
            <a:r>
              <a:rPr lang="en-US" sz="2400" dirty="0"/>
              <a:t>generated to fund for the 12 months ending June 2018</a:t>
            </a:r>
            <a:r>
              <a:rPr lang="en-US" sz="2400" dirty="0" smtClean="0"/>
              <a:t> </a:t>
            </a:r>
            <a:r>
              <a:rPr lang="en-US" sz="2400" dirty="0"/>
              <a:t>totaled $1.1 billion. </a:t>
            </a:r>
            <a:endParaRPr lang="en-US" sz="2400" dirty="0" smtClean="0"/>
          </a:p>
          <a:p>
            <a:r>
              <a:rPr lang="en-US" sz="2400" dirty="0" smtClean="0"/>
              <a:t>Based </a:t>
            </a:r>
            <a:r>
              <a:rPr lang="en-US" sz="2400" dirty="0"/>
              <a:t>upon current economic conditions, it is projected that the UI trust balance will remain </a:t>
            </a:r>
            <a:r>
              <a:rPr lang="en-US" sz="2400" dirty="0" smtClean="0"/>
              <a:t>solvent, </a:t>
            </a:r>
            <a:r>
              <a:rPr lang="en-US" sz="2400" dirty="0"/>
              <a:t>with the months of benefits available in the fund projected to be between 15.7 and 16.3 months of benefits.</a:t>
            </a:r>
          </a:p>
          <a:p>
            <a:endParaRPr lang="en-US" sz="2800" dirty="0"/>
          </a:p>
          <a:p>
            <a:endParaRPr lang="en-US" sz="2800"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342710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1789"/>
            <a:ext cx="8916237" cy="1147747"/>
          </a:xfrm>
        </p:spPr>
        <p:txBody>
          <a:bodyPr anchor="ctr"/>
          <a:lstStyle/>
          <a:p>
            <a:pPr algn="ctr"/>
            <a:r>
              <a:rPr lang="en-US" sz="3800" b="1" dirty="0" smtClean="0"/>
              <a:t>Unemployed Beneficiaries</a:t>
            </a:r>
            <a:endParaRPr lang="en-US" sz="3800" b="1" dirty="0">
              <a:solidFill>
                <a:schemeClr val="accent6">
                  <a:lumMod val="75000"/>
                </a:schemeClr>
              </a:solidFill>
            </a:endParaRPr>
          </a:p>
        </p:txBody>
      </p:sp>
      <p:sp>
        <p:nvSpPr>
          <p:cNvPr id="5" name="TextBox 4"/>
          <p:cNvSpPr txBox="1"/>
          <p:nvPr/>
        </p:nvSpPr>
        <p:spPr>
          <a:xfrm>
            <a:off x="2121877" y="1614354"/>
            <a:ext cx="8686800" cy="369332"/>
          </a:xfrm>
          <a:prstGeom prst="rect">
            <a:avLst/>
          </a:prstGeom>
          <a:noFill/>
        </p:spPr>
        <p:txBody>
          <a:bodyPr wrap="square" rtlCol="0">
            <a:spAutoFit/>
          </a:bodyPr>
          <a:lstStyle/>
          <a:p>
            <a:pPr algn="ctr"/>
            <a:r>
              <a:rPr lang="en-US" b="1" dirty="0">
                <a:solidFill>
                  <a:srgbClr val="003A3F"/>
                </a:solidFill>
                <a:latin typeface="+mj-lt"/>
                <a:ea typeface="+mj-ea"/>
                <a:cs typeface="+mj-cs"/>
              </a:rPr>
              <a:t>Unemployment recipients down to historical low</a:t>
            </a:r>
          </a:p>
        </p:txBody>
      </p:sp>
      <p:sp>
        <p:nvSpPr>
          <p:cNvPr id="6" name="TextBox 5"/>
          <p:cNvSpPr txBox="1"/>
          <p:nvPr/>
        </p:nvSpPr>
        <p:spPr>
          <a:xfrm>
            <a:off x="2401824" y="6451684"/>
            <a:ext cx="6019800" cy="253916"/>
          </a:xfrm>
          <a:prstGeom prst="rect">
            <a:avLst/>
          </a:prstGeom>
          <a:noFill/>
        </p:spPr>
        <p:txBody>
          <a:bodyPr wrap="square" rtlCol="0">
            <a:spAutoFit/>
          </a:bodyPr>
          <a:lstStyle/>
          <a:p>
            <a:r>
              <a:rPr lang="en-US" sz="1050" i="1" dirty="0"/>
              <a:t>Source: Employment Security Department/LMPA; Unemployment Insurance Data Warehouse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92439425"/>
              </p:ext>
            </p:extLst>
          </p:nvPr>
        </p:nvGraphicFramePr>
        <p:xfrm>
          <a:off x="2362201" y="1981200"/>
          <a:ext cx="78485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676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4376" y="637309"/>
            <a:ext cx="8043960" cy="1026721"/>
          </a:xfrm>
        </p:spPr>
        <p:txBody>
          <a:bodyPr>
            <a:noAutofit/>
          </a:bodyPr>
          <a:lstStyle/>
          <a:p>
            <a:r>
              <a:rPr lang="en-US" sz="3600" b="1" dirty="0">
                <a:ea typeface="ＭＳ Ｐゴシック"/>
                <a:cs typeface="ＭＳ Ｐゴシック"/>
              </a:rPr>
              <a:t>Unemployment benefit payments</a:t>
            </a:r>
          </a:p>
        </p:txBody>
      </p:sp>
      <p:sp>
        <p:nvSpPr>
          <p:cNvPr id="9" name="Rectangle 8"/>
          <p:cNvSpPr/>
          <p:nvPr/>
        </p:nvSpPr>
        <p:spPr>
          <a:xfrm>
            <a:off x="2890549" y="6412373"/>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June </a:t>
            </a:r>
            <a:r>
              <a:rPr lang="en-US" sz="1100" dirty="0" smtClean="0">
                <a:latin typeface="Garamond" pitchFamily="18" charset="0"/>
                <a:ea typeface="Times New Roman" pitchFamily="18" charset="0"/>
              </a:rPr>
              <a:t>2018 </a:t>
            </a:r>
            <a:r>
              <a:rPr lang="en-US" sz="1100" dirty="0">
                <a:latin typeface="Garamond" pitchFamily="18" charset="0"/>
                <a:ea typeface="Times New Roman" pitchFamily="18" charset="0"/>
              </a:rPr>
              <a:t>UI Trust Fund Forecast</a:t>
            </a:r>
            <a:endParaRPr lang="en-US" sz="1100" dirty="0"/>
          </a:p>
        </p:txBody>
      </p:sp>
      <p:graphicFrame>
        <p:nvGraphicFramePr>
          <p:cNvPr id="8" name="Chart 7"/>
          <p:cNvGraphicFramePr>
            <a:graphicFrameLocks/>
          </p:cNvGraphicFramePr>
          <p:nvPr>
            <p:extLst>
              <p:ext uri="{D42A27DB-BD31-4B8C-83A1-F6EECF244321}">
                <p14:modId xmlns:p14="http://schemas.microsoft.com/office/powerpoint/2010/main" val="3254774663"/>
              </p:ext>
            </p:extLst>
          </p:nvPr>
        </p:nvGraphicFramePr>
        <p:xfrm>
          <a:off x="1974376" y="1547445"/>
          <a:ext cx="8425668" cy="48649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8582441" y="1817726"/>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t>Projected</a:t>
            </a:r>
            <a:endParaRPr lang="en-US" sz="1000" b="1" dirty="0"/>
          </a:p>
        </p:txBody>
      </p:sp>
    </p:spTree>
    <p:extLst>
      <p:ext uri="{BB962C8B-B14F-4D97-AF65-F5344CB8AC3E}">
        <p14:creationId xmlns:p14="http://schemas.microsoft.com/office/powerpoint/2010/main" val="596738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1524000" y="641866"/>
            <a:ext cx="9710057" cy="831166"/>
          </a:xfrm>
          <a:noFill/>
          <a:ln>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3600" b="1" dirty="0" smtClean="0">
                <a:ea typeface="ＭＳ Ｐゴシック"/>
                <a:cs typeface="ＭＳ Ｐゴシック"/>
              </a:rPr>
              <a:t>Average </a:t>
            </a:r>
            <a:r>
              <a:rPr lang="en-US" sz="3600" b="1" dirty="0">
                <a:ea typeface="ＭＳ Ｐゴシック"/>
                <a:cs typeface="ＭＳ Ｐゴシック"/>
              </a:rPr>
              <a:t>d</a:t>
            </a:r>
            <a:r>
              <a:rPr lang="en-US" sz="3600" b="1" dirty="0" smtClean="0">
                <a:ea typeface="ＭＳ Ｐゴシック"/>
                <a:cs typeface="ＭＳ Ｐゴシック"/>
              </a:rPr>
              <a:t>uration of benefits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383509" y="6589260"/>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U.S. Department of Labor, ETA 5159</a:t>
            </a:r>
            <a:endParaRPr lang="en-US" sz="1100" dirty="0"/>
          </a:p>
        </p:txBody>
      </p:sp>
      <p:graphicFrame>
        <p:nvGraphicFramePr>
          <p:cNvPr id="11" name="Chart 10"/>
          <p:cNvGraphicFramePr>
            <a:graphicFrameLocks noGrp="1"/>
          </p:cNvGraphicFramePr>
          <p:nvPr>
            <p:extLst>
              <p:ext uri="{D42A27DB-BD31-4B8C-83A1-F6EECF244321}">
                <p14:modId xmlns:p14="http://schemas.microsoft.com/office/powerpoint/2010/main" val="2577664708"/>
              </p:ext>
            </p:extLst>
          </p:nvPr>
        </p:nvGraphicFramePr>
        <p:xfrm>
          <a:off x="1708732" y="1366577"/>
          <a:ext cx="8821941" cy="5124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31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3137445" y="404698"/>
            <a:ext cx="6948055" cy="1325563"/>
          </a:xfrm>
          <a:noFill/>
          <a:ln>
            <a:miter lim="800000"/>
            <a:headEnd/>
            <a:tailEnd/>
          </a:ln>
        </p:spPr>
        <p:txBody>
          <a:bodyPr vert="horz" wrap="square" lIns="91440" tIns="45720" rIns="91440" bIns="45720" numCol="1" rtlCol="0" anchor="ctr" anchorCtr="0" compatLnSpc="1">
            <a:prstTxWarp prst="textNoShape">
              <a:avLst/>
            </a:prstTxWarp>
            <a:noAutofit/>
          </a:bodyPr>
          <a:lstStyle/>
          <a:p>
            <a:r>
              <a:rPr lang="en-US" sz="3600" b="1" dirty="0" smtClean="0">
                <a:ea typeface="ＭＳ Ｐゴシック"/>
                <a:cs typeface="ＭＳ Ｐゴシック"/>
              </a:rPr>
              <a:t>Unemployment taxes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982628" y="633360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June </a:t>
            </a:r>
            <a:r>
              <a:rPr lang="en-US" sz="1100" dirty="0" smtClean="0">
                <a:latin typeface="Garamond" pitchFamily="18" charset="0"/>
                <a:ea typeface="Times New Roman" pitchFamily="18" charset="0"/>
              </a:rPr>
              <a:t>2018 </a:t>
            </a:r>
            <a:r>
              <a:rPr lang="en-US" sz="1100" dirty="0">
                <a:latin typeface="Garamond" pitchFamily="18" charset="0"/>
                <a:ea typeface="Times New Roman" pitchFamily="18" charset="0"/>
              </a:rPr>
              <a:t>UI Trust Fund Forecast</a:t>
            </a:r>
            <a:endParaRPr lang="en-US" sz="1100" dirty="0"/>
          </a:p>
        </p:txBody>
      </p:sp>
      <p:graphicFrame>
        <p:nvGraphicFramePr>
          <p:cNvPr id="11" name="Chart 10"/>
          <p:cNvGraphicFramePr>
            <a:graphicFrameLocks/>
          </p:cNvGraphicFramePr>
          <p:nvPr>
            <p:extLst>
              <p:ext uri="{D42A27DB-BD31-4B8C-83A1-F6EECF244321}">
                <p14:modId xmlns:p14="http://schemas.microsoft.com/office/powerpoint/2010/main" val="2051774881"/>
              </p:ext>
            </p:extLst>
          </p:nvPr>
        </p:nvGraphicFramePr>
        <p:xfrm>
          <a:off x="2210637" y="1467060"/>
          <a:ext cx="7174523" cy="479306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8341280" y="1730261"/>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t>Projected</a:t>
            </a:r>
            <a:endParaRPr lang="en-US" sz="1000" b="1" dirty="0"/>
          </a:p>
        </p:txBody>
      </p:sp>
    </p:spTree>
    <p:extLst>
      <p:ext uri="{BB962C8B-B14F-4D97-AF65-F5344CB8AC3E}">
        <p14:creationId xmlns:p14="http://schemas.microsoft.com/office/powerpoint/2010/main" val="1183383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39" y="406400"/>
            <a:ext cx="8098125" cy="1041400"/>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Unemployment trust fund balance &amp; months of benefits</a:t>
            </a:r>
          </a:p>
        </p:txBody>
      </p:sp>
      <p:sp>
        <p:nvSpPr>
          <p:cNvPr id="7" name="Rectangle 6"/>
          <p:cNvSpPr/>
          <p:nvPr/>
        </p:nvSpPr>
        <p:spPr>
          <a:xfrm>
            <a:off x="1980964" y="638715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June </a:t>
            </a:r>
            <a:r>
              <a:rPr lang="en-US" sz="1100" dirty="0" smtClean="0">
                <a:latin typeface="Garamond" pitchFamily="18" charset="0"/>
                <a:ea typeface="Times New Roman" pitchFamily="18" charset="0"/>
              </a:rPr>
              <a:t>2018 </a:t>
            </a:r>
            <a:r>
              <a:rPr lang="en-US" sz="1100" dirty="0">
                <a:latin typeface="Garamond" pitchFamily="18" charset="0"/>
                <a:ea typeface="Times New Roman" pitchFamily="18" charset="0"/>
              </a:rPr>
              <a:t>UI Trust Fund Forecast</a:t>
            </a:r>
            <a:endParaRPr lang="en-US" sz="1100" dirty="0"/>
          </a:p>
        </p:txBody>
      </p:sp>
      <p:sp>
        <p:nvSpPr>
          <p:cNvPr id="3" name="TextBox 2"/>
          <p:cNvSpPr txBox="1"/>
          <p:nvPr/>
        </p:nvSpPr>
        <p:spPr>
          <a:xfrm>
            <a:off x="6973557" y="1778978"/>
            <a:ext cx="2512088" cy="3205004"/>
          </a:xfrm>
          <a:prstGeom prst="rect">
            <a:avLst/>
          </a:prstGeom>
          <a:solidFill>
            <a:srgbClr val="CCCC99">
              <a:alpha val="35000"/>
            </a:srgbClr>
          </a:solidFill>
        </p:spPr>
        <p:txBody>
          <a:bodyPr wrap="square" rtlCol="0">
            <a:spAutoFit/>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870532674"/>
              </p:ext>
            </p:extLst>
          </p:nvPr>
        </p:nvGraphicFramePr>
        <p:xfrm>
          <a:off x="1599127" y="1578605"/>
          <a:ext cx="8780821" cy="46777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653353" y="1765404"/>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t>Projected</a:t>
            </a:r>
            <a:endParaRPr lang="en-US" sz="1000" b="1" dirty="0"/>
          </a:p>
        </p:txBody>
      </p:sp>
    </p:spTree>
    <p:extLst>
      <p:ext uri="{BB962C8B-B14F-4D97-AF65-F5344CB8AC3E}">
        <p14:creationId xmlns:p14="http://schemas.microsoft.com/office/powerpoint/2010/main" val="272791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415954" cy="864158"/>
          </a:xfrm>
        </p:spPr>
        <p:txBody>
          <a:bodyPr>
            <a:noAutofit/>
          </a:bodyPr>
          <a:lstStyle/>
          <a:p>
            <a:pPr algn="ctr"/>
            <a:r>
              <a:rPr lang="en-US" sz="3000" dirty="0" smtClean="0"/>
              <a:t>Summary of State Trust Fund Status</a:t>
            </a:r>
            <a:br>
              <a:rPr lang="en-US" sz="3000" dirty="0" smtClean="0"/>
            </a:br>
            <a:r>
              <a:rPr lang="en-US" sz="3000" dirty="0" smtClean="0"/>
              <a:t>Average High Cost Multiple as of 1/1/2018</a:t>
            </a:r>
            <a:endParaRPr lang="en-US" sz="3000" dirty="0"/>
          </a:p>
        </p:txBody>
      </p:sp>
      <p:graphicFrame>
        <p:nvGraphicFramePr>
          <p:cNvPr id="5" name="Chart 4"/>
          <p:cNvGraphicFramePr>
            <a:graphicFrameLocks/>
          </p:cNvGraphicFramePr>
          <p:nvPr>
            <p:extLst>
              <p:ext uri="{D42A27DB-BD31-4B8C-83A1-F6EECF244321}">
                <p14:modId xmlns:p14="http://schemas.microsoft.com/office/powerpoint/2010/main" val="3801642668"/>
              </p:ext>
            </p:extLst>
          </p:nvPr>
        </p:nvGraphicFramePr>
        <p:xfrm>
          <a:off x="2800350" y="894303"/>
          <a:ext cx="6514472" cy="5797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041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40" y="544944"/>
            <a:ext cx="7737906" cy="902855"/>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UI trust fund solvency</a:t>
            </a:r>
          </a:p>
        </p:txBody>
      </p:sp>
      <p:sp>
        <p:nvSpPr>
          <p:cNvPr id="7" name="Rectangle 6"/>
          <p:cNvSpPr/>
          <p:nvPr/>
        </p:nvSpPr>
        <p:spPr>
          <a:xfrm>
            <a:off x="1980964" y="6387151"/>
            <a:ext cx="6211614" cy="261610"/>
          </a:xfrm>
          <a:prstGeom prst="rect">
            <a:avLst/>
          </a:prstGeom>
          <a:solidFill>
            <a:schemeClr val="bg1"/>
          </a:solidFill>
        </p:spPr>
        <p:txBody>
          <a:bodyPr wrap="square">
            <a:spAutoFit/>
          </a:bodyPr>
          <a:lstStyle/>
          <a:p>
            <a:pPr lvl="0"/>
            <a:endParaRPr lang="en-US" sz="1100" dirty="0"/>
          </a:p>
        </p:txBody>
      </p:sp>
      <p:sp>
        <p:nvSpPr>
          <p:cNvPr id="8" name="Text Placeholder 2"/>
          <p:cNvSpPr txBox="1">
            <a:spLocks/>
          </p:cNvSpPr>
          <p:nvPr/>
        </p:nvSpPr>
        <p:spPr>
          <a:xfrm>
            <a:off x="2032002" y="1618407"/>
            <a:ext cx="8571263" cy="50303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Great Recession posed most serious challenge to UI financing in the system’s history</a:t>
            </a:r>
          </a:p>
          <a:p>
            <a:r>
              <a:rPr lang="en-US" sz="2400" dirty="0"/>
              <a:t>36 states borrowed from the U.S. Treasury </a:t>
            </a:r>
            <a:r>
              <a:rPr lang="en-US" sz="2400" dirty="0" smtClean="0"/>
              <a:t>during the Great Recession to </a:t>
            </a:r>
            <a:r>
              <a:rPr lang="en-US" sz="2400" dirty="0"/>
              <a:t>pay UI benefits from 2009 through 2013, totaling $93 billion</a:t>
            </a:r>
          </a:p>
          <a:p>
            <a:r>
              <a:rPr lang="en-US" sz="2400" dirty="0"/>
              <a:t>Employers in states with federal loans were faced with risk of increased federal FUTA taxes</a:t>
            </a:r>
          </a:p>
          <a:p>
            <a:r>
              <a:rPr lang="en-US" sz="2400" dirty="0" smtClean="0"/>
              <a:t>Majority of states have not rebuild their trust funds from the last recessions and are unprepared for a recession</a:t>
            </a:r>
            <a:endParaRPr lang="en-US" sz="2400" dirty="0"/>
          </a:p>
          <a:p>
            <a:endParaRPr lang="en-US" sz="2400" dirty="0"/>
          </a:p>
          <a:p>
            <a:endParaRPr lang="en-US" kern="0" dirty="0"/>
          </a:p>
        </p:txBody>
      </p:sp>
    </p:spTree>
    <p:extLst>
      <p:ext uri="{BB962C8B-B14F-4D97-AF65-F5344CB8AC3E}">
        <p14:creationId xmlns:p14="http://schemas.microsoft.com/office/powerpoint/2010/main" val="3294829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628AC-AB16-4306-92E7-2D82640DCDBC}"/>
              </a:ext>
            </a:extLst>
          </p:cNvPr>
          <p:cNvSpPr>
            <a:spLocks noGrp="1"/>
          </p:cNvSpPr>
          <p:nvPr>
            <p:ph type="title"/>
          </p:nvPr>
        </p:nvSpPr>
        <p:spPr>
          <a:xfrm>
            <a:off x="2364509" y="461818"/>
            <a:ext cx="6964217" cy="1600200"/>
          </a:xfrm>
        </p:spPr>
        <p:txBody>
          <a:bodyPr>
            <a:normAutofit/>
          </a:bodyPr>
          <a:lstStyle/>
          <a:p>
            <a:r>
              <a:rPr lang="en-US" sz="4000" dirty="0"/>
              <a:t>Continue </a:t>
            </a:r>
            <a:r>
              <a:rPr lang="en-US" sz="4000" dirty="0" smtClean="0"/>
              <a:t>the Conversation</a:t>
            </a:r>
            <a:endParaRPr lang="en-US" sz="4000" dirty="0"/>
          </a:p>
        </p:txBody>
      </p:sp>
      <p:sp>
        <p:nvSpPr>
          <p:cNvPr id="4" name="Text Placeholder 3">
            <a:extLst>
              <a:ext uri="{FF2B5EF4-FFF2-40B4-BE49-F238E27FC236}">
                <a16:creationId xmlns:a16="http://schemas.microsoft.com/office/drawing/2014/main" xmlns="" id="{C2ADA65A-33B7-46F8-B287-13A2F283EBA8}"/>
              </a:ext>
            </a:extLst>
          </p:cNvPr>
          <p:cNvSpPr>
            <a:spLocks noGrp="1"/>
          </p:cNvSpPr>
          <p:nvPr>
            <p:ph type="body" sz="half" idx="2"/>
          </p:nvPr>
        </p:nvSpPr>
        <p:spPr>
          <a:xfrm>
            <a:off x="3348903" y="2253074"/>
            <a:ext cx="3932237" cy="3811588"/>
          </a:xfrm>
        </p:spPr>
        <p:txBody>
          <a:bodyPr>
            <a:normAutofit/>
          </a:bodyPr>
          <a:lstStyle/>
          <a:p>
            <a:pPr>
              <a:lnSpc>
                <a:spcPct val="100000"/>
              </a:lnSpc>
              <a:spcBef>
                <a:spcPts val="0"/>
              </a:spcBef>
            </a:pPr>
            <a:r>
              <a:rPr lang="en-US" sz="2400" dirty="0"/>
              <a:t>Workforce </a:t>
            </a:r>
            <a:r>
              <a:rPr lang="en-US" sz="2400" dirty="0" smtClean="0"/>
              <a:t>Information Operations Manager</a:t>
            </a:r>
            <a:r>
              <a:rPr lang="en-US" sz="2400" dirty="0"/>
              <a:t>: Steven Ross</a:t>
            </a:r>
          </a:p>
          <a:p>
            <a:pPr>
              <a:lnSpc>
                <a:spcPct val="100000"/>
              </a:lnSpc>
              <a:spcBef>
                <a:spcPts val="0"/>
              </a:spcBef>
            </a:pPr>
            <a:r>
              <a:rPr lang="en-US" sz="2400" dirty="0" smtClean="0">
                <a:hlinkClick r:id="rId3"/>
              </a:rPr>
              <a:t>SRoss@ESD.WA.GOV</a:t>
            </a:r>
            <a:r>
              <a:rPr lang="en-US" sz="2400" dirty="0" smtClean="0"/>
              <a:t>  </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smtClean="0"/>
          </a:p>
          <a:p>
            <a:pPr>
              <a:lnSpc>
                <a:spcPct val="100000"/>
              </a:lnSpc>
              <a:spcBef>
                <a:spcPts val="0"/>
              </a:spcBef>
            </a:pPr>
            <a:endParaRPr lang="en-US" sz="2400" dirty="0"/>
          </a:p>
        </p:txBody>
      </p:sp>
    </p:spTree>
    <p:extLst>
      <p:ext uri="{BB962C8B-B14F-4D97-AF65-F5344CB8AC3E}">
        <p14:creationId xmlns:p14="http://schemas.microsoft.com/office/powerpoint/2010/main" val="634743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smtClean="0">
                <a:solidFill>
                  <a:srgbClr val="A24600"/>
                </a:solidFill>
              </a:rPr>
              <a:t>Washington’s Labor market</a:t>
            </a:r>
            <a:endParaRPr lang="en-US" sz="4000" b="1" dirty="0">
              <a:solidFill>
                <a:srgbClr val="A24600"/>
              </a:solidFill>
            </a:endParaRPr>
          </a:p>
        </p:txBody>
      </p:sp>
      <p:sp>
        <p:nvSpPr>
          <p:cNvPr id="3" name="Content Placeholder 2"/>
          <p:cNvSpPr>
            <a:spLocks noGrp="1"/>
          </p:cNvSpPr>
          <p:nvPr>
            <p:ph idx="1"/>
          </p:nvPr>
        </p:nvSpPr>
        <p:spPr>
          <a:xfrm>
            <a:off x="2239108" y="1755649"/>
            <a:ext cx="7666892" cy="4340352"/>
          </a:xfrm>
        </p:spPr>
        <p:txBody>
          <a:bodyPr>
            <a:normAutofit/>
          </a:bodyPr>
          <a:lstStyle/>
          <a:p>
            <a:pPr>
              <a:spcAft>
                <a:spcPts val="500"/>
              </a:spcAft>
              <a:buSzPct val="125000"/>
            </a:pPr>
            <a:r>
              <a:rPr lang="en-US" sz="2800" dirty="0" smtClean="0"/>
              <a:t>Washington has gained over 580,000 jobs since the end of the recession.</a:t>
            </a:r>
            <a:endParaRPr lang="en-US" sz="2800" dirty="0"/>
          </a:p>
          <a:p>
            <a:pPr>
              <a:spcAft>
                <a:spcPts val="500"/>
              </a:spcAft>
              <a:buSzPct val="125000"/>
            </a:pPr>
            <a:r>
              <a:rPr lang="en-US" sz="2800" dirty="0" smtClean="0"/>
              <a:t>Retail trade and health services have created the most jobs since the recovery.</a:t>
            </a:r>
            <a:endParaRPr lang="en-US" sz="2800" dirty="0"/>
          </a:p>
          <a:p>
            <a:pPr>
              <a:spcAft>
                <a:spcPts val="500"/>
              </a:spcAft>
              <a:buSzPct val="125000"/>
            </a:pPr>
            <a:r>
              <a:rPr lang="en-US" sz="2800" dirty="0"/>
              <a:t>Divergent </a:t>
            </a:r>
            <a:r>
              <a:rPr lang="en-US" sz="2800" dirty="0" smtClean="0"/>
              <a:t>unemployment </a:t>
            </a:r>
            <a:r>
              <a:rPr lang="en-US" sz="2800" dirty="0"/>
              <a:t>trends across the state.</a:t>
            </a:r>
          </a:p>
          <a:p>
            <a:pPr>
              <a:spcAft>
                <a:spcPts val="500"/>
              </a:spcAft>
              <a:buSzPct val="125000"/>
            </a:pPr>
            <a:r>
              <a:rPr lang="en-US" sz="2800" dirty="0"/>
              <a:t>Unemployment rate tracking with U.S.</a:t>
            </a:r>
          </a:p>
          <a:p>
            <a:pPr>
              <a:spcAft>
                <a:spcPts val="500"/>
              </a:spcAft>
              <a:buSzPct val="125000"/>
            </a:pPr>
            <a:r>
              <a:rPr lang="en-US" sz="2800" dirty="0" smtClean="0"/>
              <a:t>Washington’s workforce continues to age.</a:t>
            </a:r>
            <a:endParaRPr lang="en-US" sz="2800" dirty="0"/>
          </a:p>
          <a:p>
            <a:endParaRPr lang="en-US" sz="2800" dirty="0"/>
          </a:p>
          <a:p>
            <a:endParaRPr lang="en-US" sz="2800"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1721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smtClean="0"/>
              <a:t>Nonfarm employment in Washington</a:t>
            </a:r>
            <a:endParaRPr lang="en-US" sz="3100" b="1" dirty="0">
              <a:solidFill>
                <a:srgbClr val="003A3F"/>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392642846"/>
              </p:ext>
            </p:extLst>
          </p:nvPr>
        </p:nvGraphicFramePr>
        <p:xfrm>
          <a:off x="979466" y="1643011"/>
          <a:ext cx="9984097" cy="48761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a:t>
            </a:r>
            <a:r>
              <a:rPr lang="en-US" sz="1050" i="1" dirty="0" smtClean="0"/>
              <a:t>Statistics, Seasonally Adjusted</a:t>
            </a:r>
            <a:endParaRPr lang="en-US" sz="1050" i="1" dirty="0"/>
          </a:p>
        </p:txBody>
      </p:sp>
    </p:spTree>
    <p:extLst>
      <p:ext uri="{BB962C8B-B14F-4D97-AF65-F5344CB8AC3E}">
        <p14:creationId xmlns:p14="http://schemas.microsoft.com/office/powerpoint/2010/main" val="3752845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4000" b="1" dirty="0" smtClean="0"/>
              <a:t>Current Employment Statistics </a:t>
            </a:r>
            <a:br>
              <a:rPr lang="en-US" sz="4000" b="1" dirty="0" smtClean="0"/>
            </a:br>
            <a:r>
              <a:rPr lang="en-US" sz="2000" b="1" dirty="0" smtClean="0">
                <a:solidFill>
                  <a:srgbClr val="003A3F"/>
                </a:solidFill>
              </a:rPr>
              <a:t>Year over year employment change by industry</a:t>
            </a:r>
            <a:endParaRPr lang="en-US" sz="2000" b="1" dirty="0">
              <a:solidFill>
                <a:srgbClr val="003A3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5615592"/>
              </p:ext>
            </p:extLst>
          </p:nvPr>
        </p:nvGraphicFramePr>
        <p:xfrm>
          <a:off x="838200" y="1825625"/>
          <a:ext cx="10515600" cy="45952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a:t>
            </a:r>
            <a:r>
              <a:rPr lang="en-US" sz="1050" i="1" dirty="0" smtClean="0"/>
              <a:t>Statistics, Seasonally Adjusted</a:t>
            </a:r>
            <a:endParaRPr lang="en-US" sz="1050" i="1" dirty="0"/>
          </a:p>
        </p:txBody>
      </p:sp>
    </p:spTree>
    <p:extLst>
      <p:ext uri="{BB962C8B-B14F-4D97-AF65-F5344CB8AC3E}">
        <p14:creationId xmlns:p14="http://schemas.microsoft.com/office/powerpoint/2010/main" val="1155981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8686800" cy="1447800"/>
          </a:xfrm>
          <a:prstGeom prst="rect">
            <a:avLst/>
          </a:prstGeom>
        </p:spPr>
        <p:txBody>
          <a:bodyPr anchor="ctr">
            <a:normAutofit/>
          </a:bodyPr>
          <a:lstStyle/>
          <a:p>
            <a:pPr algn="ctr"/>
            <a:r>
              <a:rPr lang="en-US" sz="4000" b="1" dirty="0"/>
              <a:t>Unemployment rates</a:t>
            </a:r>
          </a:p>
        </p:txBody>
      </p:sp>
      <p:sp>
        <p:nvSpPr>
          <p:cNvPr id="6" name="TextBox 5"/>
          <p:cNvSpPr txBox="1"/>
          <p:nvPr/>
        </p:nvSpPr>
        <p:spPr>
          <a:xfrm>
            <a:off x="2590800" y="6324600"/>
            <a:ext cx="6178296" cy="415498"/>
          </a:xfrm>
          <a:prstGeom prst="rect">
            <a:avLst/>
          </a:prstGeom>
          <a:noFill/>
        </p:spPr>
        <p:txBody>
          <a:bodyPr wrap="square" rtlCol="0">
            <a:spAutoFit/>
          </a:bodyPr>
          <a:lstStyle/>
          <a:p>
            <a:r>
              <a:rPr lang="en-US" sz="1050" i="1" dirty="0"/>
              <a:t>Source: Employment Security Department/LMPA; U.S. Bureau of  Labor Statistics, Local Area Unemployment Statistics, Current Population Survey. U.S. recessions are shaded in gray.</a:t>
            </a:r>
          </a:p>
        </p:txBody>
      </p:sp>
      <p:graphicFrame>
        <p:nvGraphicFramePr>
          <p:cNvPr id="3" name="Chart 2"/>
          <p:cNvGraphicFramePr/>
          <p:nvPr>
            <p:extLst>
              <p:ext uri="{D42A27DB-BD31-4B8C-83A1-F6EECF244321}">
                <p14:modId xmlns:p14="http://schemas.microsoft.com/office/powerpoint/2010/main" val="2878914361"/>
              </p:ext>
            </p:extLst>
          </p:nvPr>
        </p:nvGraphicFramePr>
        <p:xfrm>
          <a:off x="984738" y="1286189"/>
          <a:ext cx="10158883" cy="5038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638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77" y="321547"/>
            <a:ext cx="8896944" cy="1035800"/>
          </a:xfrm>
        </p:spPr>
        <p:txBody>
          <a:bodyPr>
            <a:normAutofit/>
          </a:bodyPr>
          <a:lstStyle/>
          <a:p>
            <a:r>
              <a:rPr lang="en-US" sz="4000" b="1" dirty="0" smtClean="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5506636" cy="253916"/>
          </a:xfrm>
          <a:prstGeom prst="rect">
            <a:avLst/>
          </a:prstGeom>
          <a:noFill/>
        </p:spPr>
        <p:txBody>
          <a:bodyPr wrap="none" rtlCol="0">
            <a:spAutoFit/>
          </a:bodyPr>
          <a:lstStyle/>
          <a:p>
            <a:r>
              <a:rPr lang="en-US" sz="1050" i="1" dirty="0"/>
              <a:t>Source: Employment Security Department/LMPA; U.S. Bureau of Labor </a:t>
            </a:r>
            <a:r>
              <a:rPr lang="en-US" sz="1050" i="1" dirty="0" smtClean="0"/>
              <a:t>Statistics, LAUS.</a:t>
            </a:r>
            <a:endParaRPr lang="en-US" sz="105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881" y="1357347"/>
            <a:ext cx="8289890" cy="4842486"/>
          </a:xfrm>
          <a:prstGeom prst="rect">
            <a:avLst/>
          </a:prstGeom>
        </p:spPr>
      </p:pic>
    </p:spTree>
    <p:extLst>
      <p:ext uri="{BB962C8B-B14F-4D97-AF65-F5344CB8AC3E}">
        <p14:creationId xmlns:p14="http://schemas.microsoft.com/office/powerpoint/2010/main" val="1940575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9306" y="0"/>
            <a:ext cx="8229600" cy="1447800"/>
          </a:xfrm>
          <a:prstGeom prst="rect">
            <a:avLst/>
          </a:prstGeom>
        </p:spPr>
        <p:txBody>
          <a:bodyPr anchor="ctr">
            <a:normAutofit/>
          </a:bodyPr>
          <a:lstStyle/>
          <a:p>
            <a:pPr algn="ctr"/>
            <a:r>
              <a:rPr lang="en-US" sz="3600" b="1" dirty="0"/>
              <a:t>Employment rates</a:t>
            </a:r>
          </a:p>
        </p:txBody>
      </p:sp>
      <p:sp>
        <p:nvSpPr>
          <p:cNvPr id="5" name="TextBox 4"/>
          <p:cNvSpPr txBox="1"/>
          <p:nvPr/>
        </p:nvSpPr>
        <p:spPr>
          <a:xfrm>
            <a:off x="2294106" y="1170113"/>
            <a:ext cx="8387292" cy="464230"/>
          </a:xfrm>
          <a:prstGeom prst="rect">
            <a:avLst/>
          </a:prstGeom>
          <a:noFill/>
        </p:spPr>
        <p:txBody>
          <a:bodyPr wrap="square" rtlCol="0">
            <a:spAutoFit/>
          </a:bodyPr>
          <a:lstStyle/>
          <a:p>
            <a:pPr algn="ctr">
              <a:lnSpc>
                <a:spcPts val="2900"/>
              </a:lnSpc>
              <a:spcAft>
                <a:spcPts val="400"/>
              </a:spcAft>
            </a:pPr>
            <a:r>
              <a:rPr lang="en-US" sz="2800" b="1" dirty="0">
                <a:solidFill>
                  <a:srgbClr val="003A3F"/>
                </a:solidFill>
                <a:latin typeface="+mj-lt"/>
                <a:ea typeface="+mj-ea"/>
                <a:cs typeface="+mj-cs"/>
              </a:rPr>
              <a:t>Employment rates have been flat </a:t>
            </a:r>
            <a:r>
              <a:rPr lang="en-US" sz="2800" b="1" dirty="0" smtClean="0">
                <a:solidFill>
                  <a:srgbClr val="003A3F"/>
                </a:solidFill>
                <a:latin typeface="+mj-lt"/>
                <a:ea typeface="+mj-ea"/>
                <a:cs typeface="+mj-cs"/>
              </a:rPr>
              <a:t>since 2013</a:t>
            </a:r>
            <a:endParaRPr lang="en-US" sz="2800" b="1" dirty="0">
              <a:solidFill>
                <a:srgbClr val="003A3F"/>
              </a:solidFill>
              <a:latin typeface="+mj-lt"/>
              <a:ea typeface="+mj-ea"/>
              <a:cs typeface="+mj-cs"/>
            </a:endParaRP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t>Source: Employment Security Department/LMPA; U.S. Bureau of Labor Statistics, Local Area Unemployment </a:t>
            </a:r>
            <a:r>
              <a:rPr lang="en-US" sz="1050" i="1" dirty="0" smtClean="0"/>
              <a:t>Statistics – Seasonally Adjusted. </a:t>
            </a:r>
            <a:r>
              <a:rPr lang="en-US" sz="1050" i="1" dirty="0"/>
              <a:t>U.S. recessions are shaded in gray.</a:t>
            </a:r>
          </a:p>
        </p:txBody>
      </p:sp>
      <p:graphicFrame>
        <p:nvGraphicFramePr>
          <p:cNvPr id="6" name="Chart 5"/>
          <p:cNvGraphicFramePr>
            <a:graphicFrameLocks/>
          </p:cNvGraphicFramePr>
          <p:nvPr>
            <p:extLst>
              <p:ext uri="{D42A27DB-BD31-4B8C-83A1-F6EECF244321}">
                <p14:modId xmlns:p14="http://schemas.microsoft.com/office/powerpoint/2010/main" val="3566277879"/>
              </p:ext>
            </p:extLst>
          </p:nvPr>
        </p:nvGraphicFramePr>
        <p:xfrm>
          <a:off x="1627833" y="1929284"/>
          <a:ext cx="9194241" cy="4270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28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Beyond the unemployment rate</a:t>
            </a:r>
            <a:br>
              <a:rPr lang="en-US" dirty="0" smtClean="0"/>
            </a:br>
            <a:r>
              <a:rPr lang="en-US" sz="3100" b="1" dirty="0" smtClean="0">
                <a:solidFill>
                  <a:srgbClr val="003A3F"/>
                </a:solidFill>
              </a:rPr>
              <a:t>Alternative measures of labor underutilization</a:t>
            </a:r>
            <a:endParaRPr lang="en-US" sz="3100" dirty="0"/>
          </a:p>
        </p:txBody>
      </p:sp>
      <p:pic>
        <p:nvPicPr>
          <p:cNvPr id="9" name="Picture 8"/>
          <p:cNvPicPr>
            <a:picLocks noChangeAspect="1"/>
          </p:cNvPicPr>
          <p:nvPr/>
        </p:nvPicPr>
        <p:blipFill>
          <a:blip r:embed="rId3"/>
          <a:stretch>
            <a:fillRect/>
          </a:stretch>
        </p:blipFill>
        <p:spPr>
          <a:xfrm>
            <a:off x="2146011" y="1690688"/>
            <a:ext cx="7460213" cy="4438807"/>
          </a:xfrm>
          <a:prstGeom prst="rect">
            <a:avLst/>
          </a:prstGeom>
        </p:spPr>
      </p:pic>
      <p:sp>
        <p:nvSpPr>
          <p:cNvPr id="10" name="TextBox 9"/>
          <p:cNvSpPr txBox="1"/>
          <p:nvPr/>
        </p:nvSpPr>
        <p:spPr>
          <a:xfrm>
            <a:off x="1533246" y="6492240"/>
            <a:ext cx="10113666" cy="253916"/>
          </a:xfrm>
          <a:prstGeom prst="rect">
            <a:avLst/>
          </a:prstGeom>
          <a:noFill/>
        </p:spPr>
        <p:txBody>
          <a:bodyPr wrap="none" rtlCol="0">
            <a:spAutoFit/>
          </a:bodyPr>
          <a:lstStyle/>
          <a:p>
            <a:r>
              <a:rPr lang="en-US" sz="1050" i="1" dirty="0"/>
              <a:t>Source: Employment Security Department/LMPA; U.S. Bureau of Labor </a:t>
            </a:r>
            <a:r>
              <a:rPr lang="en-US" sz="1050" i="1" dirty="0" smtClean="0"/>
              <a:t>Statistics, </a:t>
            </a:r>
            <a:r>
              <a:rPr lang="en-US" sz="1050" i="1" dirty="0"/>
              <a:t>Alternative measures of labor underutilization by state, 2016 and 2017 annual averages.</a:t>
            </a:r>
          </a:p>
        </p:txBody>
      </p:sp>
    </p:spTree>
    <p:extLst>
      <p:ext uri="{BB962C8B-B14F-4D97-AF65-F5344CB8AC3E}">
        <p14:creationId xmlns:p14="http://schemas.microsoft.com/office/powerpoint/2010/main" val="2921593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95" y="434109"/>
            <a:ext cx="8229600" cy="744750"/>
          </a:xfrm>
        </p:spPr>
        <p:txBody>
          <a:bodyPr>
            <a:normAutofit fontScale="90000"/>
          </a:bodyPr>
          <a:lstStyle/>
          <a:p>
            <a:pPr algn="ctr"/>
            <a:r>
              <a:rPr lang="en-US" dirty="0"/>
              <a:t>Washington’s workforce is aging</a:t>
            </a:r>
          </a:p>
        </p:txBody>
      </p:sp>
      <p:sp>
        <p:nvSpPr>
          <p:cNvPr id="5" name="TextBox 4"/>
          <p:cNvSpPr txBox="1"/>
          <p:nvPr/>
        </p:nvSpPr>
        <p:spPr>
          <a:xfrm>
            <a:off x="1089895" y="6492240"/>
            <a:ext cx="4844596" cy="253916"/>
          </a:xfrm>
          <a:prstGeom prst="rect">
            <a:avLst/>
          </a:prstGeom>
          <a:noFill/>
        </p:spPr>
        <p:txBody>
          <a:bodyPr wrap="none" rtlCol="0">
            <a:spAutoFit/>
          </a:bodyPr>
          <a:lstStyle/>
          <a:p>
            <a:r>
              <a:rPr lang="en-US" sz="1050" i="1" dirty="0"/>
              <a:t>Source: Employment Security Department/LMPA; U.S. Census </a:t>
            </a:r>
            <a:r>
              <a:rPr lang="en-US" sz="1050" i="1" dirty="0" smtClean="0"/>
              <a:t>Bureau, LEHD.</a:t>
            </a:r>
            <a:endParaRPr lang="en-US" sz="1050" i="1" dirty="0"/>
          </a:p>
        </p:txBody>
      </p:sp>
      <p:graphicFrame>
        <p:nvGraphicFramePr>
          <p:cNvPr id="6" name="Chart 5"/>
          <p:cNvGraphicFramePr/>
          <p:nvPr>
            <p:extLst>
              <p:ext uri="{D42A27DB-BD31-4B8C-83A1-F6EECF244321}">
                <p14:modId xmlns:p14="http://schemas.microsoft.com/office/powerpoint/2010/main" val="1239924337"/>
              </p:ext>
            </p:extLst>
          </p:nvPr>
        </p:nvGraphicFramePr>
        <p:xfrm>
          <a:off x="712381" y="1260797"/>
          <a:ext cx="10350853" cy="5149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57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FML - Default Colors">
      <a:dk1>
        <a:sysClr val="windowText" lastClr="000000"/>
      </a:dk1>
      <a:lt1>
        <a:sysClr val="window" lastClr="FFFFFF"/>
      </a:lt1>
      <a:dk2>
        <a:srgbClr val="086470"/>
      </a:dk2>
      <a:lt2>
        <a:srgbClr val="F0F3F3"/>
      </a:lt2>
      <a:accent1>
        <a:srgbClr val="086470"/>
      </a:accent1>
      <a:accent2>
        <a:srgbClr val="B0D0D5"/>
      </a:accent2>
      <a:accent3>
        <a:srgbClr val="658F41"/>
      </a:accent3>
      <a:accent4>
        <a:srgbClr val="C9E7B1"/>
      </a:accent4>
      <a:accent5>
        <a:srgbClr val="525353"/>
      </a:accent5>
      <a:accent6>
        <a:srgbClr val="A24600"/>
      </a:accent6>
      <a:hlink>
        <a:srgbClr val="07515B"/>
      </a:hlink>
      <a:folHlink>
        <a:srgbClr val="07515B"/>
      </a:folHlink>
    </a:clrScheme>
    <a:fontScheme name="PFML -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DF182F-5C03-4625-A2A6-C60ED00E1CD6}">
  <ds:schemaRefs>
    <ds:schemaRef ds:uri="http://schemas.microsoft.com/sharepoint/v3/contenttype/forms"/>
  </ds:schemaRefs>
</ds:datastoreItem>
</file>

<file path=customXml/itemProps2.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92821-906D-40C9-B773-9FB054259DC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9bd54b3-51f3-4e08-a5a0-6e29086e653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13067</TotalTime>
  <Words>1792</Words>
  <Application>Microsoft Office PowerPoint</Application>
  <PresentationFormat>Widescreen</PresentationFormat>
  <Paragraphs>173</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Garamond</vt:lpstr>
      <vt:lpstr>Calibri</vt:lpstr>
      <vt:lpstr>ＭＳ Ｐゴシック</vt:lpstr>
      <vt:lpstr>Century Gothic</vt:lpstr>
      <vt:lpstr>Times New Roman</vt:lpstr>
      <vt:lpstr>Open Sans</vt:lpstr>
      <vt:lpstr>Arial</vt:lpstr>
      <vt:lpstr>Wingdings</vt:lpstr>
      <vt:lpstr>Office Theme</vt:lpstr>
      <vt:lpstr>PowerPoint Presentation</vt:lpstr>
      <vt:lpstr>Washington’s Labor market</vt:lpstr>
      <vt:lpstr>Nonfarm employment in Washington</vt:lpstr>
      <vt:lpstr>Current Employment Statistics  Year over year employment change by industry</vt:lpstr>
      <vt:lpstr>Unemployment rates</vt:lpstr>
      <vt:lpstr>Unemployment around the state</vt:lpstr>
      <vt:lpstr>Employment rates</vt:lpstr>
      <vt:lpstr>Beyond the unemployment rate Alternative measures of labor underutilization</vt:lpstr>
      <vt:lpstr>Washington’s workforce is aging</vt:lpstr>
      <vt:lpstr>Washington’s Unemployment Insurance Trust fund</vt:lpstr>
      <vt:lpstr>Unemployed Beneficiaries</vt:lpstr>
      <vt:lpstr>Unemployment benefit payments</vt:lpstr>
      <vt:lpstr>Average duration of benefits</vt:lpstr>
      <vt:lpstr>Unemployment taxes</vt:lpstr>
      <vt:lpstr>PowerPoint Presentation</vt:lpstr>
      <vt:lpstr>Summary of State Trust Fund Status Average High Cost Multiple as of 1/1/2018</vt:lpstr>
      <vt:lpstr>PowerPoint Presentation</vt:lpstr>
      <vt:lpstr>Continue the Conversation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Ross, Steven (ESD)</cp:lastModifiedBy>
  <cp:revision>1266</cp:revision>
  <cp:lastPrinted>2018-10-11T20:54:28Z</cp:lastPrinted>
  <dcterms:created xsi:type="dcterms:W3CDTF">2017-10-27T03:45:57Z</dcterms:created>
  <dcterms:modified xsi:type="dcterms:W3CDTF">2018-10-19T14:37:52Z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