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026" r:id="rId4"/>
    <p:sldMasterId id="2147484038" r:id="rId5"/>
  </p:sldMasterIdLst>
  <p:notesMasterIdLst>
    <p:notesMasterId r:id="rId16"/>
  </p:notesMasterIdLst>
  <p:handoutMasterIdLst>
    <p:handoutMasterId r:id="rId17"/>
  </p:handoutMasterIdLst>
  <p:sldIdLst>
    <p:sldId id="439" r:id="rId6"/>
    <p:sldId id="434" r:id="rId7"/>
    <p:sldId id="435" r:id="rId8"/>
    <p:sldId id="436" r:id="rId9"/>
    <p:sldId id="437" r:id="rId10"/>
    <p:sldId id="444" r:id="rId11"/>
    <p:sldId id="440" r:id="rId12"/>
    <p:sldId id="441" r:id="rId13"/>
    <p:sldId id="443" r:id="rId14"/>
    <p:sldId id="424" r:id="rId15"/>
  </p:sldIdLst>
  <p:sldSz cx="12192000" cy="6858000"/>
  <p:notesSz cx="7023100" cy="9309100"/>
  <p:embeddedFontLs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4600"/>
    <a:srgbClr val="086470"/>
    <a:srgbClr val="658F41"/>
    <a:srgbClr val="C9E7B1"/>
    <a:srgbClr val="EAEAEA"/>
    <a:srgbClr val="B0D0D5"/>
    <a:srgbClr val="F9F9F9"/>
    <a:srgbClr val="669900"/>
    <a:srgbClr val="81AB75"/>
    <a:srgbClr val="7C2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743" autoAdjust="0"/>
  </p:normalViewPr>
  <p:slideViewPr>
    <p:cSldViewPr snapToGrid="0" snapToObjects="1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8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863F06-7DB4-4357-A45F-19675003C8C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CDF8AC7-5E42-485F-BB55-0EA256CD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4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AAB7E53-3D12-E74D-8E31-2B267FF8A2AB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E18988C-EF3D-9948-9D63-1CA95CB04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063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8988C-EF3D-9948-9D63-1CA95CB049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9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8988C-EF3D-9948-9D63-1CA95CB049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9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8988C-EF3D-9948-9D63-1CA95CB049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7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8988C-EF3D-9948-9D63-1CA95CB049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9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119986"/>
          </a:xfrm>
        </p:spPr>
        <p:txBody>
          <a:bodyPr/>
          <a:lstStyle/>
          <a:p>
            <a:pPr marL="295275" lvl="1" indent="-248841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The PFML project will establish a new division with ESD that will manage the program. This will include infrastructure and IP procurement on a massive level. It will also require policy development, a customer support plan, and a foundation for constant statewide outreach to employers and employees.</a:t>
            </a:r>
          </a:p>
          <a:p>
            <a:pPr marL="295275" lvl="1" indent="-248841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</a:endParaRPr>
          </a:p>
          <a:p>
            <a:pPr marL="295275" lvl="1" indent="-248841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Establish a new operating division</a:t>
            </a:r>
          </a:p>
          <a:p>
            <a:pPr marL="46434" lvl="1">
              <a:lnSpc>
                <a:spcPct val="105000"/>
              </a:lnSpc>
              <a:spcAft>
                <a:spcPts val="600"/>
              </a:spcAft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	HR, Communications, Policy</a:t>
            </a:r>
          </a:p>
          <a:p>
            <a:pPr marL="46434" lvl="1">
              <a:lnSpc>
                <a:spcPct val="105000"/>
              </a:lnSpc>
              <a:spcAft>
                <a:spcPts val="600"/>
              </a:spcAft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295275" lvl="1" indent="-248841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Open a new operating facility and/or workspace strategy</a:t>
            </a:r>
          </a:p>
          <a:p>
            <a:pPr marL="295275" lvl="1" indent="-248841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295275" lvl="1" indent="-248841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Develop formal rules, policies, and standard work</a:t>
            </a:r>
          </a:p>
          <a:p>
            <a:pPr marL="295275" lvl="1" indent="-248841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295275" lvl="1" indent="-248841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Build out all necessary supporting technology for program administration</a:t>
            </a:r>
          </a:p>
          <a:p>
            <a:pPr marL="295275" lvl="1" indent="-248841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295275" lvl="1" indent="-248841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Develop and implement a customer support plan including staffing</a:t>
            </a:r>
          </a:p>
          <a:p>
            <a:pPr marL="295275" lvl="1" indent="-248841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pPr marL="295275" lvl="1" indent="-248841">
              <a:lnSpc>
                <a:spcPct val="10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Conduct outreach statewide to employers and employees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8988C-EF3D-9948-9D63-1CA95CB049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8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8988C-EF3D-9948-9D63-1CA95CB049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0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8988C-EF3D-9948-9D63-1CA95CB049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4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9A2B-7BAC-43E0-91C4-B93C82B08F6F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A037-4C08-4D0D-9D15-7FBAA8B45DA8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B064-E63E-439B-A3AE-D1343CF28F73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9201-01D5-43AE-8BA2-13C8532C68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B4608-4025-47F9-8A27-F02868A1F9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136A-FEBF-444D-B514-0424FDF4EC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A108-C732-46DD-87FE-6CAA234CDE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65CD-1D2C-4A40-BB61-0FE27CF055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8A6A-7B6D-4B1E-9686-E7512BF70D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13C2-188B-4CD6-961B-A3AD4E0BC2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D03F-1E26-4698-B522-1BBE0EC4F2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3550" indent="-463550">
              <a:defRPr/>
            </a:lvl1pPr>
            <a:lvl2pPr marL="852488" indent="-395288">
              <a:buFont typeface="Century Gothic" panose="020B0502020202020204" pitchFamily="34" charset="0"/>
              <a:buChar char="●"/>
              <a:defRPr/>
            </a:lvl2pPr>
            <a:lvl3pPr marL="1252538" indent="-338138">
              <a:buFont typeface="Century Gothic" panose="020B0502020202020204" pitchFamily="34" charset="0"/>
              <a:buChar char="●"/>
              <a:defRPr/>
            </a:lvl3pPr>
            <a:lvl4pPr marL="1716088" indent="-344488">
              <a:buFont typeface="Century Gothic" panose="020B0502020202020204" pitchFamily="34" charset="0"/>
              <a:buChar char="●"/>
              <a:defRPr/>
            </a:lvl4pPr>
            <a:lvl5pPr marL="2166938" indent="-338138">
              <a:buFont typeface="Century Gothic" panose="020B05020202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EA64-2CAD-450A-ABC9-310F90BD6409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F9FC1-324B-4023-9B07-69638C77D0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BD80-23EA-40DD-966E-990467F8EE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6B49F-B806-465F-BD06-389D2C955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6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18A7-1C61-4F9C-969E-13D6FBAFB064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659A-BC7F-4BFB-8BB6-BA0B3B133822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9E531-D3D7-4A78-AB24-3AE5515B5622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71C2-04B1-4785-8128-A2247DB5CFCB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4C2B-2BA1-4CF4-A845-9569AFFEF923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44D5-648F-43A3-B23E-BF83BD8E5BEB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4FA0-056C-4C4C-BAE6-9B67EE49CB1A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CF472-EB34-422E-AD87-5EB64750C461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AE970-E8F6-4A74-9C23-69F7E4D0DD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72" y="232630"/>
            <a:ext cx="2814869" cy="2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7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24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86470"/>
        </a:buClr>
        <a:buFont typeface="Century Gothic" panose="020B0502020202020204" pitchFamily="34" charset="0"/>
        <a:buChar char="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6470"/>
        </a:buClr>
        <a:buFont typeface="Century Gothic" panose="020B0502020202020204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6470"/>
        </a:buClr>
        <a:buFont typeface="Century Gothic" panose="020B0502020202020204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6470"/>
        </a:buClr>
        <a:buFont typeface="Century Gothic" panose="020B0502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6470"/>
        </a:buClr>
        <a:buFont typeface="Century Gothic" panose="020B0502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ABD98-2996-41CF-9FDE-20842508B0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10/18/2018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AE970-E8F6-4A74-9C23-69F7E4D0DD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72" y="232630"/>
            <a:ext cx="2814869" cy="2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3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24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86470"/>
        </a:buClr>
        <a:buFont typeface="Century Gothic" panose="020B0502020202020204" pitchFamily="34" charset="0"/>
        <a:buChar char="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6470"/>
        </a:buClr>
        <a:buFont typeface="Century Gothic" panose="020B0502020202020204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6470"/>
        </a:buClr>
        <a:buFont typeface="Century Gothic" panose="020B0502020202020204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6470"/>
        </a:buClr>
        <a:buFont typeface="Century Gothic" panose="020B0502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6470"/>
        </a:buClr>
        <a:buFont typeface="Century Gothic" panose="020B0502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hyperlink" Target="paidleave.wa.gov" TargetMode="External"/><Relationship Id="rId21" Type="http://schemas.openxmlformats.org/officeDocument/2006/relationships/image" Target="../media/image41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hyperlink" Target="http://bit.ly/CommentForum" TargetMode="External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hyperlink" Target="http://bit.ly/PaidLeaveList" TargetMode="External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31DA63-68B1-40B5-A8C4-29097597B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F180C54-3F1C-410E-91F5-30BA44C4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 the Conversation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7A23E-FDC4-4ACB-9A1F-DFC90EA8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3501D1-A562-44F6-83E3-073DAC5FA9A8}"/>
              </a:ext>
            </a:extLst>
          </p:cNvPr>
          <p:cNvSpPr txBox="1"/>
          <p:nvPr/>
        </p:nvSpPr>
        <p:spPr>
          <a:xfrm>
            <a:off x="1079094" y="5721722"/>
            <a:ext cx="239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Our Website:</a:t>
            </a:r>
          </a:p>
          <a:p>
            <a:pPr algn="ctr"/>
            <a:r>
              <a:rPr lang="en-US" sz="1600" dirty="0">
                <a:hlinkClick r:id="rId3" action="ppaction://hlinkfile"/>
              </a:rPr>
              <a:t>paidleave.wa.gov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998BF-BD8C-4B35-938B-020A5FFB671F}"/>
              </a:ext>
            </a:extLst>
          </p:cNvPr>
          <p:cNvSpPr txBox="1"/>
          <p:nvPr/>
        </p:nvSpPr>
        <p:spPr>
          <a:xfrm>
            <a:off x="5567356" y="5733713"/>
            <a:ext cx="294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Sign up for Newsletter:</a:t>
            </a:r>
          </a:p>
          <a:p>
            <a:pPr algn="ctr"/>
            <a:r>
              <a:rPr lang="en-US" sz="1600" dirty="0">
                <a:hlinkClick r:id="rId4"/>
              </a:rPr>
              <a:t>bit.ly/</a:t>
            </a:r>
            <a:r>
              <a:rPr lang="en-US" sz="1600" dirty="0" err="1">
                <a:hlinkClick r:id="rId4"/>
              </a:rPr>
              <a:t>PaidLeaveList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69EB6-FB38-4520-9F81-7BECA35C0580}"/>
              </a:ext>
            </a:extLst>
          </p:cNvPr>
          <p:cNvSpPr txBox="1"/>
          <p:nvPr/>
        </p:nvSpPr>
        <p:spPr>
          <a:xfrm>
            <a:off x="8107606" y="5733713"/>
            <a:ext cx="294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Public Comment Forum:</a:t>
            </a:r>
          </a:p>
          <a:p>
            <a:pPr algn="ctr"/>
            <a:r>
              <a:rPr lang="en-US" sz="1600" dirty="0">
                <a:hlinkClick r:id="rId5"/>
              </a:rPr>
              <a:t>bit.ly/</a:t>
            </a:r>
            <a:r>
              <a:rPr lang="en-US" sz="1600" dirty="0" err="1">
                <a:hlinkClick r:id="rId5"/>
              </a:rPr>
              <a:t>CommentForum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70460-FE8A-402D-B535-1D530336ABCA}"/>
              </a:ext>
            </a:extLst>
          </p:cNvPr>
          <p:cNvSpPr txBox="1"/>
          <p:nvPr/>
        </p:nvSpPr>
        <p:spPr>
          <a:xfrm>
            <a:off x="3150473" y="5710017"/>
            <a:ext cx="2830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Follow us:</a:t>
            </a:r>
          </a:p>
          <a:p>
            <a:pPr algn="ctr"/>
            <a:r>
              <a:rPr lang="en-US" sz="1600" dirty="0"/>
              <a:t>@</a:t>
            </a:r>
            <a:r>
              <a:rPr lang="en-US" sz="1600" dirty="0" err="1"/>
              <a:t>PaidLeaveWA</a:t>
            </a:r>
            <a:endParaRPr lang="en-US" sz="16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F41E93-3856-4756-83DF-2604668B64FB}"/>
              </a:ext>
            </a:extLst>
          </p:cNvPr>
          <p:cNvGrpSpPr/>
          <p:nvPr/>
        </p:nvGrpSpPr>
        <p:grpSpPr>
          <a:xfrm>
            <a:off x="1840231" y="2282752"/>
            <a:ext cx="3275012" cy="1828792"/>
            <a:chOff x="4139401" y="2282752"/>
            <a:chExt cx="3275012" cy="18287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F5F2E1-FC41-4C47-B31A-7F935B57E60D}"/>
                </a:ext>
              </a:extLst>
            </p:cNvPr>
            <p:cNvSpPr txBox="1"/>
            <p:nvPr/>
          </p:nvSpPr>
          <p:spPr>
            <a:xfrm>
              <a:off x="4139401" y="3465213"/>
              <a:ext cx="3275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Email us:</a:t>
              </a:r>
            </a:p>
            <a:p>
              <a:pPr algn="ctr"/>
              <a:r>
                <a:rPr lang="en-US" dirty="0"/>
                <a:t>paidleave@esd.wa.gov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88858D2-3A11-4F5B-9C88-8100356F9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28267" y="2282752"/>
              <a:ext cx="1097280" cy="109728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7C46FC-A21A-4185-B7D5-3ADE2D4DA15E}"/>
              </a:ext>
            </a:extLst>
          </p:cNvPr>
          <p:cNvGrpSpPr/>
          <p:nvPr/>
        </p:nvGrpSpPr>
        <p:grpSpPr>
          <a:xfrm>
            <a:off x="6871832" y="2547520"/>
            <a:ext cx="3275012" cy="1645912"/>
            <a:chOff x="8284544" y="2465632"/>
            <a:chExt cx="3275012" cy="164591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2A6D93-8C5B-4F74-B692-9AB3B9A6A81D}"/>
                </a:ext>
              </a:extLst>
            </p:cNvPr>
            <p:cNvSpPr txBox="1"/>
            <p:nvPr/>
          </p:nvSpPr>
          <p:spPr>
            <a:xfrm>
              <a:off x="8284544" y="3465213"/>
              <a:ext cx="3275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Call us:</a:t>
              </a:r>
            </a:p>
            <a:p>
              <a:pPr algn="ctr"/>
              <a:r>
                <a:rPr lang="en-US" dirty="0"/>
                <a:t>833-717-2273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8C535CBF-C1BB-461B-B05B-468B60D6F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64850" y="2465632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F9CAB4-8D21-45F0-B977-CB21D9781C72}"/>
              </a:ext>
            </a:extLst>
          </p:cNvPr>
          <p:cNvGrpSpPr/>
          <p:nvPr/>
        </p:nvGrpSpPr>
        <p:grpSpPr>
          <a:xfrm>
            <a:off x="4228629" y="5049756"/>
            <a:ext cx="635479" cy="571500"/>
            <a:chOff x="4930752" y="4948684"/>
            <a:chExt cx="635479" cy="571500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1993D21-C45E-4B21-99D9-2E8EEC28A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30752" y="5245864"/>
              <a:ext cx="274320" cy="27432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9109B81E-7F2F-45A9-8F32-03DFAA0E0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326201" y="5245864"/>
              <a:ext cx="240030" cy="274320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FDC9940E-EB3A-40F1-A58E-54C5F107C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137619" y="4948684"/>
              <a:ext cx="240030" cy="274320"/>
            </a:xfrm>
            <a:prstGeom prst="rect">
              <a:avLst/>
            </a:prstGeom>
          </p:spPr>
        </p:pic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F647F89E-5C47-4812-98A3-9CBB878DE1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69805" y="5072616"/>
            <a:ext cx="617220" cy="54864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B53E5F0B-BE7B-4E77-B198-0FD25AAA28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64027" y="5072616"/>
            <a:ext cx="548640" cy="54864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3AF1C37-7975-446B-BE4C-8A54C9C3ABA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28591" y="5072616"/>
            <a:ext cx="6172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049C-86AE-459A-A0B1-89DBDC1C9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Paid Family and Medical Leave</a:t>
            </a:r>
          </a:p>
        </p:txBody>
      </p:sp>
      <p:sp>
        <p:nvSpPr>
          <p:cNvPr id="10" name="Callout: Line with Accent Bar 9">
            <a:extLst>
              <a:ext uri="{FF2B5EF4-FFF2-40B4-BE49-F238E27FC236}">
                <a16:creationId xmlns:a16="http://schemas.microsoft.com/office/drawing/2014/main" id="{FEE88836-DD58-4264-976E-AA0415B59F92}"/>
              </a:ext>
            </a:extLst>
          </p:cNvPr>
          <p:cNvSpPr/>
          <p:nvPr/>
        </p:nvSpPr>
        <p:spPr>
          <a:xfrm>
            <a:off x="2831538" y="2060354"/>
            <a:ext cx="3237876" cy="2096550"/>
          </a:xfrm>
          <a:prstGeom prst="accentCallout1">
            <a:avLst>
              <a:gd name="adj1" fmla="val 78399"/>
              <a:gd name="adj2" fmla="val -9579"/>
              <a:gd name="adj3" fmla="val 124686"/>
              <a:gd name="adj4" fmla="val -33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 descr="Earth Globe Americas">
            <a:extLst>
              <a:ext uri="{FF2B5EF4-FFF2-40B4-BE49-F238E27FC236}">
                <a16:creationId xmlns:a16="http://schemas.microsoft.com/office/drawing/2014/main" id="{1A2E9898-575A-45D6-A9DA-02527E2DE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748" y="4599907"/>
            <a:ext cx="1892968" cy="18929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ADD8D3-E0BB-437C-842F-6CDFBA153691}"/>
              </a:ext>
            </a:extLst>
          </p:cNvPr>
          <p:cNvSpPr txBox="1"/>
          <p:nvPr/>
        </p:nvSpPr>
        <p:spPr>
          <a:xfrm>
            <a:off x="6270886" y="1806067"/>
            <a:ext cx="4838101" cy="3785652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An essential benefit that gives every Washingtonian support when they need it most.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Strengthens companies of every size by making it possible to give every employee a way to be there for care.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/>
              <a:t>Share the costs associated with leave among employers and workers.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F2697-705F-46E5-BA4B-690D82458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958" y="2270443"/>
            <a:ext cx="2725036" cy="1749709"/>
          </a:xfrm>
          <a:prstGeom prst="rect">
            <a:avLst/>
          </a:prstGeom>
        </p:spPr>
      </p:pic>
      <p:pic>
        <p:nvPicPr>
          <p:cNvPr id="8" name="Graphic 7" descr="Trophy">
            <a:extLst>
              <a:ext uri="{FF2B5EF4-FFF2-40B4-BE49-F238E27FC236}">
                <a16:creationId xmlns:a16="http://schemas.microsoft.com/office/drawing/2014/main" id="{B9E685E3-CD1A-4E95-B7DC-ECAC4950B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8531" y="2469667"/>
            <a:ext cx="1261782" cy="12617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FE123F-8D82-4A2D-9144-CF112EF8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9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23AF-E13E-43FF-A81F-7AD40E1A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Family and Medical Leave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306F6-93B1-43E3-9086-BDFB6272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673" y="5353445"/>
            <a:ext cx="7246254" cy="559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86470"/>
                </a:solidFill>
              </a:rPr>
              <a:t>Be there for care.</a:t>
            </a:r>
          </a:p>
          <a:p>
            <a:pPr lvl="1"/>
            <a:endParaRPr lang="en-US" dirty="0">
              <a:solidFill>
                <a:srgbClr val="086470"/>
              </a:solidFill>
            </a:endParaRPr>
          </a:p>
          <a:p>
            <a:pPr lvl="1"/>
            <a:endParaRPr lang="en-US" dirty="0">
              <a:solidFill>
                <a:srgbClr val="086470"/>
              </a:solidFill>
            </a:endParaRPr>
          </a:p>
          <a:p>
            <a:pPr lvl="1"/>
            <a:endParaRPr lang="en-US" dirty="0">
              <a:solidFill>
                <a:srgbClr val="086470"/>
              </a:solidFill>
            </a:endParaRPr>
          </a:p>
          <a:p>
            <a:pPr lvl="1"/>
            <a:endParaRPr lang="en-US" dirty="0">
              <a:solidFill>
                <a:srgbClr val="086470"/>
              </a:solidFill>
            </a:endParaRPr>
          </a:p>
          <a:p>
            <a:pPr lvl="1"/>
            <a:endParaRPr lang="en-US" dirty="0">
              <a:solidFill>
                <a:srgbClr val="086470"/>
              </a:solidFill>
            </a:endParaRPr>
          </a:p>
          <a:p>
            <a:pPr lvl="1"/>
            <a:endParaRPr lang="en-US" dirty="0">
              <a:solidFill>
                <a:srgbClr val="086470"/>
              </a:solidFill>
            </a:endParaRPr>
          </a:p>
        </p:txBody>
      </p:sp>
      <p:grpSp>
        <p:nvGrpSpPr>
          <p:cNvPr id="40" name="Group 3">
            <a:extLst>
              <a:ext uri="{FF2B5EF4-FFF2-40B4-BE49-F238E27FC236}">
                <a16:creationId xmlns:a16="http://schemas.microsoft.com/office/drawing/2014/main" id="{D8E07879-57E3-486F-B51F-3C2AD65E9981}"/>
              </a:ext>
            </a:extLst>
          </p:cNvPr>
          <p:cNvGrpSpPr/>
          <p:nvPr/>
        </p:nvGrpSpPr>
        <p:grpSpPr>
          <a:xfrm>
            <a:off x="1347540" y="2118005"/>
            <a:ext cx="1920871" cy="2149564"/>
            <a:chOff x="668551" y="2682873"/>
            <a:chExt cx="1301333" cy="1456266"/>
          </a:xfrm>
        </p:grpSpPr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AD19FE01-0988-4E25-85F8-5090CA40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317" y="2682873"/>
              <a:ext cx="1101800" cy="1101800"/>
            </a:xfrm>
            <a:prstGeom prst="rect">
              <a:avLst/>
            </a:prstGeom>
          </p:spPr>
        </p:pic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93DB1B88-55A4-4664-9B70-3A9EE60F90A9}"/>
                </a:ext>
              </a:extLst>
            </p:cNvPr>
            <p:cNvSpPr txBox="1"/>
            <p:nvPr/>
          </p:nvSpPr>
          <p:spPr>
            <a:xfrm>
              <a:off x="668551" y="3784673"/>
              <a:ext cx="1301333" cy="354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Caring for family members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2C8093-EA0D-415F-9AA3-9AF936284C67}"/>
              </a:ext>
            </a:extLst>
          </p:cNvPr>
          <p:cNvGrpSpPr/>
          <p:nvPr/>
        </p:nvGrpSpPr>
        <p:grpSpPr>
          <a:xfrm>
            <a:off x="3462727" y="2122036"/>
            <a:ext cx="1920871" cy="2712640"/>
            <a:chOff x="2155781" y="2682873"/>
            <a:chExt cx="1301333" cy="1837733"/>
          </a:xfrm>
        </p:grpSpPr>
        <p:pic>
          <p:nvPicPr>
            <p:cNvPr id="28" name="Picture 27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87DCE506-12AC-48D5-B347-0FF4CEA12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5547" y="2682873"/>
              <a:ext cx="1101800" cy="11018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F47D22-1927-4172-8B41-E1F9187C04DA}"/>
                </a:ext>
              </a:extLst>
            </p:cNvPr>
            <p:cNvSpPr txBox="1"/>
            <p:nvPr/>
          </p:nvSpPr>
          <p:spPr>
            <a:xfrm>
              <a:off x="2155781" y="3781942"/>
              <a:ext cx="13013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Birth or placement of a child</a:t>
              </a:r>
            </a:p>
          </p:txBody>
        </p:sp>
      </p:grpSp>
      <p:grpSp>
        <p:nvGrpSpPr>
          <p:cNvPr id="38" name="Group 9">
            <a:extLst>
              <a:ext uri="{FF2B5EF4-FFF2-40B4-BE49-F238E27FC236}">
                <a16:creationId xmlns:a16="http://schemas.microsoft.com/office/drawing/2014/main" id="{01AE3A84-B191-4426-9B84-7E0F7D1D6ED3}"/>
              </a:ext>
            </a:extLst>
          </p:cNvPr>
          <p:cNvGrpSpPr/>
          <p:nvPr/>
        </p:nvGrpSpPr>
        <p:grpSpPr>
          <a:xfrm>
            <a:off x="5493854" y="2118004"/>
            <a:ext cx="2128124" cy="2136224"/>
            <a:chOff x="3426776" y="2720989"/>
            <a:chExt cx="1441741" cy="1447229"/>
          </a:xfrm>
        </p:grpSpPr>
        <p:pic>
          <p:nvPicPr>
            <p:cNvPr id="30" name="Picture 10">
              <a:extLst>
                <a:ext uri="{FF2B5EF4-FFF2-40B4-BE49-F238E27FC236}">
                  <a16:creationId xmlns:a16="http://schemas.microsoft.com/office/drawing/2014/main" id="{028FD334-A1EC-4EFF-86D1-72D01582F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6746" y="2720989"/>
              <a:ext cx="1101800" cy="1101800"/>
            </a:xfrm>
            <a:prstGeom prst="rect">
              <a:avLst/>
            </a:prstGeom>
          </p:spPr>
        </p:pic>
        <p:sp>
          <p:nvSpPr>
            <p:cNvPr id="34" name="TextBox 11">
              <a:extLst>
                <a:ext uri="{FF2B5EF4-FFF2-40B4-BE49-F238E27FC236}">
                  <a16:creationId xmlns:a16="http://schemas.microsoft.com/office/drawing/2014/main" id="{0C6A2816-2EB1-4C47-92CE-69B429A42692}"/>
                </a:ext>
              </a:extLst>
            </p:cNvPr>
            <p:cNvSpPr txBox="1"/>
            <p:nvPr/>
          </p:nvSpPr>
          <p:spPr>
            <a:xfrm>
              <a:off x="3426776" y="3813752"/>
              <a:ext cx="1441741" cy="354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Certain military-related events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098D68-ED9C-474F-ABAD-8A23673E84CF}"/>
              </a:ext>
            </a:extLst>
          </p:cNvPr>
          <p:cNvGrpSpPr/>
          <p:nvPr/>
        </p:nvGrpSpPr>
        <p:grpSpPr>
          <a:xfrm>
            <a:off x="8687810" y="2118005"/>
            <a:ext cx="1700992" cy="2166988"/>
            <a:chOff x="6884123" y="3364678"/>
            <a:chExt cx="1700992" cy="2166988"/>
          </a:xfrm>
        </p:grpSpPr>
        <p:pic>
          <p:nvPicPr>
            <p:cNvPr id="36" name="Picture 35" descr="A picture containing vector graphics&#10;&#10;Description generated with high confidence">
              <a:extLst>
                <a:ext uri="{FF2B5EF4-FFF2-40B4-BE49-F238E27FC236}">
                  <a16:creationId xmlns:a16="http://schemas.microsoft.com/office/drawing/2014/main" id="{AE9710ED-D4FD-49C0-A86C-8F21F8258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21355" y="3364678"/>
              <a:ext cx="1627632" cy="162763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33192C-648A-40F8-A46F-EBABF02A7B04}"/>
                </a:ext>
              </a:extLst>
            </p:cNvPr>
            <p:cNvSpPr txBox="1"/>
            <p:nvPr/>
          </p:nvSpPr>
          <p:spPr>
            <a:xfrm>
              <a:off x="6884123" y="5008446"/>
              <a:ext cx="1700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Your own medical condition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76C8E1A-C91C-4F55-8F55-031B21E401A5}"/>
              </a:ext>
            </a:extLst>
          </p:cNvPr>
          <p:cNvSpPr txBox="1"/>
          <p:nvPr/>
        </p:nvSpPr>
        <p:spPr>
          <a:xfrm>
            <a:off x="8073786" y="1721169"/>
            <a:ext cx="292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Medical Leave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2765E8-A50A-4285-BFC3-1B0681934E76}"/>
              </a:ext>
            </a:extLst>
          </p:cNvPr>
          <p:cNvSpPr txBox="1"/>
          <p:nvPr/>
        </p:nvSpPr>
        <p:spPr>
          <a:xfrm>
            <a:off x="1509397" y="1716074"/>
            <a:ext cx="586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Family Leave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28638" y="3166618"/>
            <a:ext cx="24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C71FB-D441-49FE-87F7-BB109FC0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9EFE5-F775-47B6-9982-85188ADF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3ACE8-E019-400B-8A19-4FD5B7267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95799"/>
            <a:ext cx="5003800" cy="1681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Weekly wage replacement Proportion of weekly wages from $100 to $1,000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8923FD-75BD-4E78-8A67-C0D64895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87C9A-4A9F-494A-8ABE-D8210FCB9571}"/>
              </a:ext>
            </a:extLst>
          </p:cNvPr>
          <p:cNvSpPr txBox="1"/>
          <p:nvPr/>
        </p:nvSpPr>
        <p:spPr>
          <a:xfrm>
            <a:off x="6087533" y="4495799"/>
            <a:ext cx="556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Typical leave of up to 12 weeks, 18 weeks in exceptional circumstances.</a:t>
            </a:r>
          </a:p>
        </p:txBody>
      </p:sp>
      <p:pic>
        <p:nvPicPr>
          <p:cNvPr id="7" name="Graphic 6" descr="Daily Calendar">
            <a:extLst>
              <a:ext uri="{FF2B5EF4-FFF2-40B4-BE49-F238E27FC236}">
                <a16:creationId xmlns:a16="http://schemas.microsoft.com/office/drawing/2014/main" id="{17081FAC-4081-424B-9C34-F94AC37D9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45399" y="2226732"/>
            <a:ext cx="2269067" cy="2269067"/>
          </a:xfrm>
          <a:prstGeom prst="rect">
            <a:avLst/>
          </a:prstGeom>
        </p:spPr>
      </p:pic>
      <p:pic>
        <p:nvPicPr>
          <p:cNvPr id="9" name="Graphic 8" descr="Money">
            <a:extLst>
              <a:ext uri="{FF2B5EF4-FFF2-40B4-BE49-F238E27FC236}">
                <a16:creationId xmlns:a16="http://schemas.microsoft.com/office/drawing/2014/main" id="{419E89F4-9AAF-4519-BB9F-5D7C2839A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7534" y="2362201"/>
            <a:ext cx="1969823" cy="17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2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0998F-A353-465B-9397-043CE8F4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Agile: Implementing in Phases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DBEDE-A20A-455D-AF0A-C0E61560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4502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D6CF8F-FF91-4463-9617-083CE4BE98B3}"/>
              </a:ext>
            </a:extLst>
          </p:cNvPr>
          <p:cNvCxnSpPr>
            <a:cxnSpLocks/>
          </p:cNvCxnSpPr>
          <p:nvPr/>
        </p:nvCxnSpPr>
        <p:spPr>
          <a:xfrm>
            <a:off x="574922" y="3789501"/>
            <a:ext cx="11520345" cy="10512"/>
          </a:xfrm>
          <a:prstGeom prst="line">
            <a:avLst/>
          </a:prstGeom>
          <a:ln w="76200">
            <a:solidFill>
              <a:srgbClr val="0864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75DCE8-3394-429F-B5CF-8091F4750016}"/>
              </a:ext>
            </a:extLst>
          </p:cNvPr>
          <p:cNvCxnSpPr>
            <a:cxnSpLocks/>
          </p:cNvCxnSpPr>
          <p:nvPr/>
        </p:nvCxnSpPr>
        <p:spPr>
          <a:xfrm flipV="1">
            <a:off x="574921" y="3822382"/>
            <a:ext cx="11520346" cy="6933"/>
          </a:xfrm>
          <a:prstGeom prst="line">
            <a:avLst/>
          </a:prstGeom>
          <a:ln w="76200">
            <a:solidFill>
              <a:srgbClr val="0864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359A8F-6BD1-4D87-A934-C8E101EB2771}"/>
              </a:ext>
            </a:extLst>
          </p:cNvPr>
          <p:cNvCxnSpPr>
            <a:cxnSpLocks/>
          </p:cNvCxnSpPr>
          <p:nvPr/>
        </p:nvCxnSpPr>
        <p:spPr>
          <a:xfrm flipV="1">
            <a:off x="832074" y="2396086"/>
            <a:ext cx="6125" cy="1327444"/>
          </a:xfrm>
          <a:prstGeom prst="line">
            <a:avLst/>
          </a:prstGeom>
          <a:ln w="76200">
            <a:solidFill>
              <a:srgbClr val="08647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4748F9-EEB3-4C02-826D-4887CDE5CCC9}"/>
              </a:ext>
            </a:extLst>
          </p:cNvPr>
          <p:cNvCxnSpPr>
            <a:cxnSpLocks/>
          </p:cNvCxnSpPr>
          <p:nvPr/>
        </p:nvCxnSpPr>
        <p:spPr>
          <a:xfrm flipV="1">
            <a:off x="3356819" y="3032561"/>
            <a:ext cx="13867" cy="767452"/>
          </a:xfrm>
          <a:prstGeom prst="line">
            <a:avLst/>
          </a:prstGeom>
          <a:ln w="76200">
            <a:solidFill>
              <a:srgbClr val="08647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00101A-3520-4474-A071-F0E1A612D807}"/>
              </a:ext>
            </a:extLst>
          </p:cNvPr>
          <p:cNvCxnSpPr>
            <a:cxnSpLocks/>
          </p:cNvCxnSpPr>
          <p:nvPr/>
        </p:nvCxnSpPr>
        <p:spPr>
          <a:xfrm flipV="1">
            <a:off x="1674906" y="3875408"/>
            <a:ext cx="0" cy="50768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A43A34A-0AFE-4F13-8A9D-02B46EC71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87" y="1418588"/>
            <a:ext cx="731625" cy="996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69FE24-5C24-4215-BA5B-C83075E30919}"/>
              </a:ext>
            </a:extLst>
          </p:cNvPr>
          <p:cNvSpPr txBox="1"/>
          <p:nvPr/>
        </p:nvSpPr>
        <p:spPr>
          <a:xfrm>
            <a:off x="1144765" y="1711286"/>
            <a:ext cx="1455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MILESTONE 1: Voluntary Plans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B7AB1D-136A-4A68-9F67-16A8A72E7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55" y="1931122"/>
            <a:ext cx="731625" cy="9962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B565CE-D2A5-43DA-80C3-592A2EC41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763" y="1358618"/>
            <a:ext cx="731625" cy="99625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A111E5-A65C-444B-A4DF-71511E3AC0E4}"/>
              </a:ext>
            </a:extLst>
          </p:cNvPr>
          <p:cNvCxnSpPr>
            <a:cxnSpLocks/>
          </p:cNvCxnSpPr>
          <p:nvPr/>
        </p:nvCxnSpPr>
        <p:spPr>
          <a:xfrm flipH="1" flipV="1">
            <a:off x="11415643" y="2388899"/>
            <a:ext cx="13867" cy="1462498"/>
          </a:xfrm>
          <a:prstGeom prst="line">
            <a:avLst/>
          </a:prstGeom>
          <a:ln w="76200">
            <a:solidFill>
              <a:srgbClr val="08647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DB9AA7F-24C8-48FD-A93B-A6043D2E6B15}"/>
              </a:ext>
            </a:extLst>
          </p:cNvPr>
          <p:cNvSpPr txBox="1"/>
          <p:nvPr/>
        </p:nvSpPr>
        <p:spPr>
          <a:xfrm>
            <a:off x="3708207" y="1459710"/>
            <a:ext cx="17018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MILESTONE 2: Premiums</a:t>
            </a:r>
          </a:p>
          <a:p>
            <a:r>
              <a:rPr lang="en-US" sz="1000" i="1" dirty="0">
                <a:solidFill>
                  <a:prstClr val="black"/>
                </a:solidFill>
                <a:latin typeface="Century Gothic" panose="020B0502020202020204" pitchFamily="34" charset="0"/>
              </a:rPr>
              <a:t>Jan. 1, 2019</a:t>
            </a:r>
          </a:p>
          <a:p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Premiums begin to be assessed – opt-in available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BEE035-FDC7-4EE0-BE06-8F52D054E9EF}"/>
              </a:ext>
            </a:extLst>
          </p:cNvPr>
          <p:cNvSpPr txBox="1"/>
          <p:nvPr/>
        </p:nvSpPr>
        <p:spPr>
          <a:xfrm>
            <a:off x="9968917" y="951143"/>
            <a:ext cx="1275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MILESTONE 3: Benefits</a:t>
            </a:r>
          </a:p>
          <a:p>
            <a:r>
              <a:rPr lang="en-US" sz="1000" i="1" dirty="0">
                <a:solidFill>
                  <a:prstClr val="black"/>
                </a:solidFill>
                <a:latin typeface="Century Gothic" panose="020B0502020202020204" pitchFamily="34" charset="0"/>
              </a:rPr>
              <a:t>Jan. 1, 2020</a:t>
            </a:r>
          </a:p>
          <a:p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Benefits claims may begin to be filed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87C9F7-813C-4969-B2D4-8F3F3F32FDD0}"/>
              </a:ext>
            </a:extLst>
          </p:cNvPr>
          <p:cNvSpPr txBox="1"/>
          <p:nvPr/>
        </p:nvSpPr>
        <p:spPr>
          <a:xfrm>
            <a:off x="1374150" y="6474083"/>
            <a:ext cx="8471814" cy="276999"/>
          </a:xfrm>
          <a:prstGeom prst="rect">
            <a:avLst/>
          </a:prstGeom>
          <a:solidFill>
            <a:srgbClr val="08647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This timeline is an approximate timeframe for the implementation of the Paid Family and Medical Leave.</a:t>
            </a:r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9DCC60F3-1341-4B9E-973A-F557C88E0080}"/>
              </a:ext>
            </a:extLst>
          </p:cNvPr>
          <p:cNvSpPr txBox="1">
            <a:spLocks/>
          </p:cNvSpPr>
          <p:nvPr/>
        </p:nvSpPr>
        <p:spPr>
          <a:xfrm>
            <a:off x="8610600" y="64645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F182B4A-A2A5-4B26-ACE7-FCAF9AFE2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45" y="2489330"/>
            <a:ext cx="441914" cy="44191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0601F5F-6FD5-4ADC-A79F-7F13699B5F68}"/>
              </a:ext>
            </a:extLst>
          </p:cNvPr>
          <p:cNvSpPr txBox="1"/>
          <p:nvPr/>
        </p:nvSpPr>
        <p:spPr>
          <a:xfrm>
            <a:off x="4881372" y="2894742"/>
            <a:ext cx="8736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April 30,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Q1 premium submission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AC2DB1-CA42-4835-911C-A241E5341DE7}"/>
              </a:ext>
            </a:extLst>
          </p:cNvPr>
          <p:cNvCxnSpPr>
            <a:cxnSpLocks/>
          </p:cNvCxnSpPr>
          <p:nvPr/>
        </p:nvCxnSpPr>
        <p:spPr>
          <a:xfrm flipV="1">
            <a:off x="4760902" y="2960069"/>
            <a:ext cx="3771" cy="782395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phic 47" descr="Ruler">
            <a:extLst>
              <a:ext uri="{FF2B5EF4-FFF2-40B4-BE49-F238E27FC236}">
                <a16:creationId xmlns:a16="http://schemas.microsoft.com/office/drawing/2014/main" id="{F77C4B6D-1E55-4AD0-BE78-B8F92A30F3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4150" y="4331192"/>
            <a:ext cx="601512" cy="601512"/>
          </a:xfrm>
          <a:prstGeom prst="rect">
            <a:avLst/>
          </a:prstGeom>
        </p:spPr>
      </p:pic>
      <p:pic>
        <p:nvPicPr>
          <p:cNvPr id="49" name="Graphic 48" descr="Ruler">
            <a:extLst>
              <a:ext uri="{FF2B5EF4-FFF2-40B4-BE49-F238E27FC236}">
                <a16:creationId xmlns:a16="http://schemas.microsoft.com/office/drawing/2014/main" id="{0288FC6D-2B1F-4D9A-BDAC-2202D7CA9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2769" y="4658270"/>
            <a:ext cx="601512" cy="601512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EDFEF24-5E89-4C82-A260-ECF895291760}"/>
              </a:ext>
            </a:extLst>
          </p:cNvPr>
          <p:cNvCxnSpPr>
            <a:cxnSpLocks/>
          </p:cNvCxnSpPr>
          <p:nvPr/>
        </p:nvCxnSpPr>
        <p:spPr>
          <a:xfrm flipH="1" flipV="1">
            <a:off x="4770111" y="3915553"/>
            <a:ext cx="3727" cy="804388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4E76D2E-0494-41B2-A052-3B74D4010A8E}"/>
              </a:ext>
            </a:extLst>
          </p:cNvPr>
          <p:cNvSpPr txBox="1"/>
          <p:nvPr/>
        </p:nvSpPr>
        <p:spPr>
          <a:xfrm>
            <a:off x="1872401" y="4762541"/>
            <a:ext cx="1276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November 2018</a:t>
            </a:r>
          </a:p>
          <a:p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Phase 2 rules in effect: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Employer responsibilities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Small business assistance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Penalties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A48C33-1B37-483F-A764-90846378375A}"/>
              </a:ext>
            </a:extLst>
          </p:cNvPr>
          <p:cNvSpPr txBox="1"/>
          <p:nvPr/>
        </p:nvSpPr>
        <p:spPr>
          <a:xfrm>
            <a:off x="4845958" y="5116110"/>
            <a:ext cx="1561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April 2019</a:t>
            </a:r>
          </a:p>
          <a:p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Phase 3 rules in effect: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Benefit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Benefit eligibility</a:t>
            </a:r>
          </a:p>
        </p:txBody>
      </p:sp>
      <p:pic>
        <p:nvPicPr>
          <p:cNvPr id="54" name="Graphic 53" descr="Ruler">
            <a:extLst>
              <a:ext uri="{FF2B5EF4-FFF2-40B4-BE49-F238E27FC236}">
                <a16:creationId xmlns:a16="http://schemas.microsoft.com/office/drawing/2014/main" id="{205B9F8D-8728-490F-8124-7772D434A3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7070" y="2531721"/>
            <a:ext cx="601512" cy="601512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8ADCAB0-BDAB-479C-ABDB-4E936D8A8486}"/>
              </a:ext>
            </a:extLst>
          </p:cNvPr>
          <p:cNvCxnSpPr>
            <a:cxnSpLocks/>
          </p:cNvCxnSpPr>
          <p:nvPr/>
        </p:nvCxnSpPr>
        <p:spPr>
          <a:xfrm flipV="1">
            <a:off x="6335094" y="3035391"/>
            <a:ext cx="3181" cy="76462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16CE673-EF08-4075-8003-D75C0A24BFC3}"/>
              </a:ext>
            </a:extLst>
          </p:cNvPr>
          <p:cNvSpPr txBox="1"/>
          <p:nvPr/>
        </p:nvSpPr>
        <p:spPr>
          <a:xfrm>
            <a:off x="6516777" y="2927378"/>
            <a:ext cx="1843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July 2019</a:t>
            </a:r>
          </a:p>
          <a:p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Phase 4 rules in effect: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Continuation of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Fraud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19FFC21-0E60-4038-80C1-171FF1AE7468}"/>
              </a:ext>
            </a:extLst>
          </p:cNvPr>
          <p:cNvCxnSpPr>
            <a:cxnSpLocks/>
          </p:cNvCxnSpPr>
          <p:nvPr/>
        </p:nvCxnSpPr>
        <p:spPr>
          <a:xfrm flipV="1">
            <a:off x="7869042" y="3898406"/>
            <a:ext cx="3181" cy="76462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aphic 59" descr="Ruler">
            <a:extLst>
              <a:ext uri="{FF2B5EF4-FFF2-40B4-BE49-F238E27FC236}">
                <a16:creationId xmlns:a16="http://schemas.microsoft.com/office/drawing/2014/main" id="{0C375260-7AE7-4D11-8AEE-DF3A37F81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7472" y="4573158"/>
            <a:ext cx="601512" cy="60151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3398BD24-5A77-4C1A-9F87-3F5231BD7437}"/>
              </a:ext>
            </a:extLst>
          </p:cNvPr>
          <p:cNvSpPr txBox="1"/>
          <p:nvPr/>
        </p:nvSpPr>
        <p:spPr>
          <a:xfrm>
            <a:off x="7938731" y="4982550"/>
            <a:ext cx="2063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Late 2019</a:t>
            </a:r>
          </a:p>
          <a:p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Phase 5 rules in effect: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Job protection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Benefit overpayments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Miscellaneous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807D725-4EAD-468D-A496-3DF0FDE4C7EF}"/>
              </a:ext>
            </a:extLst>
          </p:cNvPr>
          <p:cNvSpPr txBox="1"/>
          <p:nvPr/>
        </p:nvSpPr>
        <p:spPr>
          <a:xfrm>
            <a:off x="9405040" y="2896460"/>
            <a:ext cx="2063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Late 2019</a:t>
            </a:r>
          </a:p>
          <a:p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Phase 6 rules in effect: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Appeals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F5BC8BC-8563-41F5-A0FE-29198102BF8C}"/>
              </a:ext>
            </a:extLst>
          </p:cNvPr>
          <p:cNvCxnSpPr>
            <a:cxnSpLocks/>
          </p:cNvCxnSpPr>
          <p:nvPr/>
        </p:nvCxnSpPr>
        <p:spPr>
          <a:xfrm flipV="1">
            <a:off x="9197580" y="2996224"/>
            <a:ext cx="3181" cy="76462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phic 65" descr="Ruler">
            <a:extLst>
              <a:ext uri="{FF2B5EF4-FFF2-40B4-BE49-F238E27FC236}">
                <a16:creationId xmlns:a16="http://schemas.microsoft.com/office/drawing/2014/main" id="{DBC9C18E-1591-45CE-8C09-1D7E340977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7853" y="2471019"/>
            <a:ext cx="601512" cy="60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29E1-BAC6-438B-8896-1A8E95E9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9E2FA-E414-42DC-BDD5-90079F4C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ADCF7-E9E3-466B-8F70-1848E75A4C73}"/>
              </a:ext>
            </a:extLst>
          </p:cNvPr>
          <p:cNvSpPr txBox="1"/>
          <p:nvPr/>
        </p:nvSpPr>
        <p:spPr>
          <a:xfrm>
            <a:off x="5612235" y="1825625"/>
            <a:ext cx="517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021BE6D-C995-48B0-8EF4-06708C176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358865"/>
              </p:ext>
            </p:extLst>
          </p:nvPr>
        </p:nvGraphicFramePr>
        <p:xfrm>
          <a:off x="838200" y="2197104"/>
          <a:ext cx="10515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789">
                  <a:extLst>
                    <a:ext uri="{9D8B030D-6E8A-4147-A177-3AD203B41FA5}">
                      <a16:colId xmlns:a16="http://schemas.microsoft.com/office/drawing/2014/main" val="781124898"/>
                    </a:ext>
                  </a:extLst>
                </a:gridCol>
                <a:gridCol w="3481571">
                  <a:extLst>
                    <a:ext uri="{9D8B030D-6E8A-4147-A177-3AD203B41FA5}">
                      <a16:colId xmlns:a16="http://schemas.microsoft.com/office/drawing/2014/main" val="558093559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177085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Phase 4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25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Formal Rules Hearing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Stakeholder Meeting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Stakeholder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81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Oct. 24,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Nov. 2,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Nov. 27,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40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Oct. 29,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 16,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161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Rules Hearing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85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Mar. 13,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Formal Rules Hearing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13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Mar. 18,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 22,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496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 29,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678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5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F8CC6E-BEBE-42F5-87BC-9C6C1BA05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46" y="1258509"/>
            <a:ext cx="7149497" cy="54433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ADCCC-CD46-43DF-B0A2-B3F59BE0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Readiness 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BA963-70C7-40C1-BC53-3FE3E7E3D122}"/>
              </a:ext>
            </a:extLst>
          </p:cNvPr>
          <p:cNvSpPr txBox="1"/>
          <p:nvPr/>
        </p:nvSpPr>
        <p:spPr>
          <a:xfrm>
            <a:off x="285226" y="1815910"/>
            <a:ext cx="40595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86470"/>
              </a:buClr>
              <a:buFont typeface="Wingdings" panose="05000000000000000000" pitchFamily="2" charset="2"/>
              <a:buChar char="Ø"/>
            </a:pPr>
            <a:r>
              <a:rPr lang="en-US" dirty="0"/>
              <a:t>Mailer to 180k employers in WA</a:t>
            </a:r>
          </a:p>
          <a:p>
            <a:pPr marL="285750" indent="-285750">
              <a:buClr>
                <a:srgbClr val="08647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086470"/>
              </a:buClr>
              <a:buFont typeface="Wingdings" panose="05000000000000000000" pitchFamily="2" charset="2"/>
              <a:buChar char="Ø"/>
            </a:pPr>
            <a:r>
              <a:rPr lang="en-US" dirty="0"/>
              <a:t>State agency assistance</a:t>
            </a:r>
          </a:p>
          <a:p>
            <a:pPr marL="742950" lvl="1" indent="-285750">
              <a:buClr>
                <a:srgbClr val="086470"/>
              </a:buClr>
              <a:buFont typeface="Wingdings" panose="05000000000000000000" pitchFamily="2" charset="2"/>
              <a:buChar char="Ø"/>
            </a:pPr>
            <a:r>
              <a:rPr lang="en-US" dirty="0"/>
              <a:t>Advertise to their networks</a:t>
            </a:r>
          </a:p>
          <a:p>
            <a:pPr marL="742950" lvl="1" indent="-285750">
              <a:buClr>
                <a:srgbClr val="08647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086470"/>
              </a:buClr>
              <a:buFont typeface="Wingdings" panose="05000000000000000000" pitchFamily="2" charset="2"/>
              <a:buChar char="Ø"/>
            </a:pPr>
            <a:r>
              <a:rPr lang="en-US" dirty="0"/>
              <a:t>Paid media</a:t>
            </a:r>
          </a:p>
          <a:p>
            <a:pPr marL="742950" lvl="1" indent="-285750">
              <a:buClr>
                <a:srgbClr val="086470"/>
              </a:buClr>
              <a:buFont typeface="Wingdings" panose="05000000000000000000" pitchFamily="2" charset="2"/>
              <a:buChar char="Ø"/>
            </a:pPr>
            <a:r>
              <a:rPr lang="en-US" dirty="0"/>
              <a:t>Print and social media ads</a:t>
            </a:r>
          </a:p>
          <a:p>
            <a:pPr lvl="1">
              <a:buClr>
                <a:srgbClr val="086470"/>
              </a:buClr>
            </a:pPr>
            <a:endParaRPr lang="en-US" dirty="0"/>
          </a:p>
          <a:p>
            <a:pPr marL="285750" indent="-285750">
              <a:buClr>
                <a:srgbClr val="086470"/>
              </a:buClr>
              <a:buFont typeface="Wingdings" panose="05000000000000000000" pitchFamily="2" charset="2"/>
              <a:buChar char="Ø"/>
            </a:pPr>
            <a:r>
              <a:rPr lang="en-US" dirty="0"/>
              <a:t>Earned media</a:t>
            </a:r>
          </a:p>
          <a:p>
            <a:pPr marL="742950" lvl="1" indent="-285750">
              <a:buClr>
                <a:srgbClr val="086470"/>
              </a:buClr>
              <a:buFont typeface="Wingdings" panose="05000000000000000000" pitchFamily="2" charset="2"/>
              <a:buChar char="Ø"/>
            </a:pPr>
            <a:r>
              <a:rPr lang="en-US" dirty="0"/>
              <a:t>Contributed content from employers</a:t>
            </a:r>
          </a:p>
          <a:p>
            <a:pPr>
              <a:buClr>
                <a:srgbClr val="086470"/>
              </a:buClr>
            </a:pPr>
            <a:endParaRPr lang="en-US" dirty="0"/>
          </a:p>
          <a:p>
            <a:pPr>
              <a:buClr>
                <a:srgbClr val="086470"/>
              </a:buClr>
            </a:pPr>
            <a:r>
              <a:rPr lang="en-US" b="1" dirty="0"/>
              <a:t>Do you know an employer who wants to share their story?</a:t>
            </a:r>
          </a:p>
        </p:txBody>
      </p:sp>
    </p:spTree>
    <p:extLst>
      <p:ext uri="{BB962C8B-B14F-4D97-AF65-F5344CB8AC3E}">
        <p14:creationId xmlns:p14="http://schemas.microsoft.com/office/powerpoint/2010/main" val="28236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2">
            <a:extLst>
              <a:ext uri="{FF2B5EF4-FFF2-40B4-BE49-F238E27FC236}">
                <a16:creationId xmlns:a16="http://schemas.microsoft.com/office/drawing/2014/main" id="{B4D63D88-8417-4292-A9BB-6541A819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4" y="1561601"/>
            <a:ext cx="74961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C2EA19-00CB-4D26-9F65-2D5BD08A9CAF}"/>
              </a:ext>
            </a:extLst>
          </p:cNvPr>
          <p:cNvSpPr txBox="1"/>
          <p:nvPr/>
        </p:nvSpPr>
        <p:spPr>
          <a:xfrm>
            <a:off x="3513371" y="5145527"/>
            <a:ext cx="2461287" cy="1597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21CF8-6422-4DAB-82AF-922269FF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661EE-391C-4F12-A482-605AC7E0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CEA8D-6C2E-494D-A582-F03C377C10AA}"/>
              </a:ext>
            </a:extLst>
          </p:cNvPr>
          <p:cNvSpPr txBox="1"/>
          <p:nvPr/>
        </p:nvSpPr>
        <p:spPr>
          <a:xfrm>
            <a:off x="3665567" y="5227079"/>
            <a:ext cx="2370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KEY</a:t>
            </a:r>
          </a:p>
          <a:p>
            <a:pPr algn="ctr"/>
            <a:endParaRPr lang="en-US" sz="1400" dirty="0"/>
          </a:p>
          <a:p>
            <a:r>
              <a:rPr lang="en-US" sz="1400" dirty="0"/>
              <a:t>  – In-person presentation </a:t>
            </a:r>
          </a:p>
          <a:p>
            <a:endParaRPr lang="en-US" sz="1400" dirty="0"/>
          </a:p>
          <a:p>
            <a:r>
              <a:rPr lang="en-US" sz="1400" dirty="0"/>
              <a:t>  – Forum</a:t>
            </a:r>
          </a:p>
          <a:p>
            <a:endParaRPr lang="en-US" sz="1200" dirty="0"/>
          </a:p>
          <a:p>
            <a:r>
              <a:rPr lang="en-US" sz="1400" dirty="0"/>
              <a:t>  – Webinar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94D06-9E45-44D3-890E-E09CF7824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943" y="3266655"/>
            <a:ext cx="284163" cy="384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7A24C4-F429-4BC2-AF1E-400717B19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103" y="6026389"/>
            <a:ext cx="304800" cy="295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A8102E-4574-4001-9E0D-2FE1C561A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435" y="5643744"/>
            <a:ext cx="285750" cy="34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29BFAA-0D0B-4339-B34A-D29E1C5291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4678" y="6411812"/>
            <a:ext cx="247650" cy="342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29F489-7991-45B8-8D0F-1D0E85D4E164}"/>
              </a:ext>
            </a:extLst>
          </p:cNvPr>
          <p:cNvSpPr txBox="1"/>
          <p:nvPr/>
        </p:nvSpPr>
        <p:spPr>
          <a:xfrm>
            <a:off x="282804" y="1772239"/>
            <a:ext cx="36104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8647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Chambers of Commerce</a:t>
            </a:r>
          </a:p>
          <a:p>
            <a:pPr marL="285750" indent="-285750">
              <a:buClr>
                <a:srgbClr val="08647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Society for Human Resource Management</a:t>
            </a:r>
          </a:p>
          <a:p>
            <a:pPr marL="285750" indent="-285750">
              <a:buClr>
                <a:srgbClr val="08647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Employer Associations</a:t>
            </a:r>
          </a:p>
          <a:p>
            <a:pPr marL="285750" indent="-285750">
              <a:buClr>
                <a:srgbClr val="08647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Clr>
                <a:srgbClr val="08647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Clr>
                <a:srgbClr val="08647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Clr>
                <a:srgbClr val="086470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Clr>
                <a:srgbClr val="086470"/>
              </a:buClr>
            </a:pPr>
            <a:endParaRPr lang="en-US" sz="2000" dirty="0"/>
          </a:p>
          <a:p>
            <a:pPr>
              <a:buClr>
                <a:srgbClr val="086470"/>
              </a:buClr>
            </a:pPr>
            <a:r>
              <a:rPr lang="en-US" sz="2000" b="1" dirty="0"/>
              <a:t>Do you know a group we should be presenting to? </a:t>
            </a:r>
          </a:p>
        </p:txBody>
      </p:sp>
    </p:spTree>
    <p:extLst>
      <p:ext uri="{BB962C8B-B14F-4D97-AF65-F5344CB8AC3E}">
        <p14:creationId xmlns:p14="http://schemas.microsoft.com/office/powerpoint/2010/main" val="294426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DE0284-8FCC-43EF-B502-A6313BC4752D}"/>
              </a:ext>
            </a:extLst>
          </p:cNvPr>
          <p:cNvSpPr/>
          <p:nvPr/>
        </p:nvSpPr>
        <p:spPr>
          <a:xfrm>
            <a:off x="-10062" y="1522007"/>
            <a:ext cx="12192000" cy="4394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ED93E9F4-A585-4B2A-AAA7-461E25E43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00" y="43697"/>
            <a:ext cx="10932372" cy="13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small" spc="0" normalizeH="0" baseline="0" noProof="0" dirty="0">
                <a:ln>
                  <a:noFill/>
                </a:ln>
                <a:solidFill>
                  <a:srgbClr val="A246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Paid Family and Medical Leave: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small" spc="0" normalizeH="0" baseline="0" noProof="0" dirty="0">
                <a:ln>
                  <a:noFill/>
                </a:ln>
                <a:solidFill>
                  <a:srgbClr val="A246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Customer Care Center Implementation Timeline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725787-456E-4400-971A-0B77B939FAD6}"/>
              </a:ext>
            </a:extLst>
          </p:cNvPr>
          <p:cNvSpPr/>
          <p:nvPr/>
        </p:nvSpPr>
        <p:spPr>
          <a:xfrm>
            <a:off x="453384" y="6162418"/>
            <a:ext cx="115825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timeline is an </a:t>
            </a:r>
            <a:r>
              <a:rPr kumimoji="0" lang="en-US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approximate</a:t>
            </a:r>
            <a:r>
              <a:rPr kumimoji="0" lang="en-US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timeframe for the implementation of the Paid Family and Medical Leave </a:t>
            </a:r>
            <a:r>
              <a:rPr lang="en-US" altLang="en-US" sz="1100" i="1" dirty="0">
                <a:solidFill>
                  <a:srgbClr val="595959"/>
                </a:solidFill>
                <a:latin typeface="Century Gothic" panose="020B0502020202020204" pitchFamily="34" charset="0"/>
              </a:rPr>
              <a:t>Customer Care Center</a:t>
            </a:r>
            <a:r>
              <a:rPr kumimoji="0" lang="en-US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Dates subject to change.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D6C807-B74D-4248-8160-B97ED46404E3}"/>
              </a:ext>
            </a:extLst>
          </p:cNvPr>
          <p:cNvGrpSpPr/>
          <p:nvPr/>
        </p:nvGrpSpPr>
        <p:grpSpPr>
          <a:xfrm>
            <a:off x="858216" y="2006777"/>
            <a:ext cx="10475568" cy="2844445"/>
            <a:chOff x="1038445" y="1827505"/>
            <a:chExt cx="10475568" cy="2844445"/>
          </a:xfrm>
        </p:grpSpPr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1B3894F2-10FB-4D94-9CB3-DA785AF1E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05412" y="2790043"/>
              <a:ext cx="0" cy="860987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0" name="Chevron 97">
              <a:extLst>
                <a:ext uri="{FF2B5EF4-FFF2-40B4-BE49-F238E27FC236}">
                  <a16:creationId xmlns:a16="http://schemas.microsoft.com/office/drawing/2014/main" id="{A41A5FA0-6A8D-4A6C-947F-1144262FF071}"/>
                </a:ext>
              </a:extLst>
            </p:cNvPr>
            <p:cNvSpPr/>
            <p:nvPr/>
          </p:nvSpPr>
          <p:spPr>
            <a:xfrm>
              <a:off x="2524217" y="2619693"/>
              <a:ext cx="569462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Chevron 98">
              <a:extLst>
                <a:ext uri="{FF2B5EF4-FFF2-40B4-BE49-F238E27FC236}">
                  <a16:creationId xmlns:a16="http://schemas.microsoft.com/office/drawing/2014/main" id="{91A95808-0952-4EDE-B4D9-B8533873A3F0}"/>
                </a:ext>
              </a:extLst>
            </p:cNvPr>
            <p:cNvSpPr/>
            <p:nvPr/>
          </p:nvSpPr>
          <p:spPr>
            <a:xfrm>
              <a:off x="2101834" y="2619693"/>
              <a:ext cx="486494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FEA8FF2-F5F5-4283-A020-8E4B3D38C4AB}"/>
                </a:ext>
              </a:extLst>
            </p:cNvPr>
            <p:cNvSpPr/>
            <p:nvPr/>
          </p:nvSpPr>
          <p:spPr>
            <a:xfrm>
              <a:off x="2411078" y="2529388"/>
              <a:ext cx="354500" cy="35369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D061B8C-1C76-4DBE-A81B-DDF924A33702}"/>
                </a:ext>
              </a:extLst>
            </p:cNvPr>
            <p:cNvSpPr/>
            <p:nvPr/>
          </p:nvSpPr>
          <p:spPr>
            <a:xfrm>
              <a:off x="2452563" y="2570778"/>
              <a:ext cx="271532" cy="2709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9CE5E19-4D75-43CC-BFAD-E1E70440D026}"/>
                </a:ext>
              </a:extLst>
            </p:cNvPr>
            <p:cNvSpPr/>
            <p:nvPr/>
          </p:nvSpPr>
          <p:spPr>
            <a:xfrm>
              <a:off x="2497844" y="2615748"/>
              <a:ext cx="180970" cy="18097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1F10B53-EF7D-4099-B0ED-2E52447C403B}"/>
                </a:ext>
              </a:extLst>
            </p:cNvPr>
            <p:cNvCxnSpPr/>
            <p:nvPr/>
          </p:nvCxnSpPr>
          <p:spPr>
            <a:xfrm flipV="1">
              <a:off x="4948357" y="1918396"/>
              <a:ext cx="0" cy="67285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id="{57285EE8-1200-4AE8-866C-B00DA42B3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7123" y="1827505"/>
              <a:ext cx="1284573" cy="30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small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July 2, 2018</a:t>
              </a:r>
              <a:endPara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">
              <a:extLst>
                <a:ext uri="{FF2B5EF4-FFF2-40B4-BE49-F238E27FC236}">
                  <a16:creationId xmlns:a16="http://schemas.microsoft.com/office/drawing/2014/main" id="{5975539D-4ABF-4C41-BCD8-F48AA3511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7123" y="1967043"/>
              <a:ext cx="1595715" cy="388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Temporary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Customer Care Center Operational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99A0459-BE0C-4DDB-8162-03A13E699E8A}"/>
                </a:ext>
              </a:extLst>
            </p:cNvPr>
            <p:cNvSpPr/>
            <p:nvPr/>
          </p:nvSpPr>
          <p:spPr>
            <a:xfrm>
              <a:off x="1038445" y="2158870"/>
              <a:ext cx="1155910" cy="115593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F692F7A-7F72-4E89-B9F8-92C397834751}"/>
                </a:ext>
              </a:extLst>
            </p:cNvPr>
            <p:cNvSpPr/>
            <p:nvPr/>
          </p:nvSpPr>
          <p:spPr>
            <a:xfrm>
              <a:off x="1096417" y="2216319"/>
              <a:ext cx="1040536" cy="10405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810C4708-EB83-4C96-AF7D-CE8427367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7939" y="2564370"/>
              <a:ext cx="956921" cy="30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small" spc="0" normalizeH="0" baseline="0" noProof="0" dirty="0">
                  <a:ln>
                    <a:noFill/>
                  </a:ln>
                  <a:solidFill>
                    <a:srgbClr val="4A5242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April 1</a:t>
              </a:r>
              <a:endParaRPr kumimoji="0" lang="en-US" sz="1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Text Box 2">
              <a:extLst>
                <a:ext uri="{FF2B5EF4-FFF2-40B4-BE49-F238E27FC236}">
                  <a16:creationId xmlns:a16="http://schemas.microsoft.com/office/drawing/2014/main" id="{465DF88F-3776-42C0-B7DD-A46225E72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658" y="3229818"/>
              <a:ext cx="1284573" cy="30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sm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June 18, 2018</a:t>
              </a:r>
              <a:endPara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 Box 2">
              <a:extLst>
                <a:ext uri="{FF2B5EF4-FFF2-40B4-BE49-F238E27FC236}">
                  <a16:creationId xmlns:a16="http://schemas.microsoft.com/office/drawing/2014/main" id="{C0C574B2-3D39-4D48-AE4F-755C7DA1E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9516" y="3369356"/>
              <a:ext cx="1595715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Customer Care Center Staff Onboarding</a:t>
              </a:r>
            </a:p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(First Group)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Chevron 97">
              <a:extLst>
                <a:ext uri="{FF2B5EF4-FFF2-40B4-BE49-F238E27FC236}">
                  <a16:creationId xmlns:a16="http://schemas.microsoft.com/office/drawing/2014/main" id="{47F2E224-0251-43E1-9418-BF9B69622C55}"/>
                </a:ext>
              </a:extLst>
            </p:cNvPr>
            <p:cNvSpPr/>
            <p:nvPr/>
          </p:nvSpPr>
          <p:spPr>
            <a:xfrm>
              <a:off x="3445180" y="2619693"/>
              <a:ext cx="569462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Chevron 98">
              <a:extLst>
                <a:ext uri="{FF2B5EF4-FFF2-40B4-BE49-F238E27FC236}">
                  <a16:creationId xmlns:a16="http://schemas.microsoft.com/office/drawing/2014/main" id="{832C8739-CB04-4D8A-A68D-172BA180E345}"/>
                </a:ext>
              </a:extLst>
            </p:cNvPr>
            <p:cNvSpPr/>
            <p:nvPr/>
          </p:nvSpPr>
          <p:spPr>
            <a:xfrm>
              <a:off x="3022797" y="2619693"/>
              <a:ext cx="486494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596EE53-441B-4F0C-A1EF-632A60F25C5F}"/>
                </a:ext>
              </a:extLst>
            </p:cNvPr>
            <p:cNvSpPr/>
            <p:nvPr/>
          </p:nvSpPr>
          <p:spPr>
            <a:xfrm>
              <a:off x="3332041" y="2529388"/>
              <a:ext cx="354500" cy="35369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5F447D3-6759-438D-A8EB-4C81B4287568}"/>
                </a:ext>
              </a:extLst>
            </p:cNvPr>
            <p:cNvSpPr/>
            <p:nvPr/>
          </p:nvSpPr>
          <p:spPr>
            <a:xfrm>
              <a:off x="3373526" y="2570778"/>
              <a:ext cx="271532" cy="2709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719DDF4E-E468-40BF-816D-DAB98929AB55}"/>
                </a:ext>
              </a:extLst>
            </p:cNvPr>
            <p:cNvSpPr/>
            <p:nvPr/>
          </p:nvSpPr>
          <p:spPr>
            <a:xfrm>
              <a:off x="3418807" y="2615748"/>
              <a:ext cx="180970" cy="18097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Chevron 97">
              <a:extLst>
                <a:ext uri="{FF2B5EF4-FFF2-40B4-BE49-F238E27FC236}">
                  <a16:creationId xmlns:a16="http://schemas.microsoft.com/office/drawing/2014/main" id="{59588FCA-D79C-4FC9-9F63-2A8E6FA9124C}"/>
                </a:ext>
              </a:extLst>
            </p:cNvPr>
            <p:cNvSpPr/>
            <p:nvPr/>
          </p:nvSpPr>
          <p:spPr>
            <a:xfrm>
              <a:off x="4366143" y="2619693"/>
              <a:ext cx="569462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Chevron 98">
              <a:extLst>
                <a:ext uri="{FF2B5EF4-FFF2-40B4-BE49-F238E27FC236}">
                  <a16:creationId xmlns:a16="http://schemas.microsoft.com/office/drawing/2014/main" id="{FDC87DC9-E95F-4D47-BF4D-2B840A252BAA}"/>
                </a:ext>
              </a:extLst>
            </p:cNvPr>
            <p:cNvSpPr/>
            <p:nvPr/>
          </p:nvSpPr>
          <p:spPr>
            <a:xfrm>
              <a:off x="3943760" y="2619693"/>
              <a:ext cx="486494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A0A436A-E267-447F-A7BD-013F6FEDFE10}"/>
                </a:ext>
              </a:extLst>
            </p:cNvPr>
            <p:cNvSpPr/>
            <p:nvPr/>
          </p:nvSpPr>
          <p:spPr>
            <a:xfrm>
              <a:off x="4253004" y="2529388"/>
              <a:ext cx="354500" cy="35369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7BFA361-F69D-48E7-A57C-B57574AFE2BB}"/>
                </a:ext>
              </a:extLst>
            </p:cNvPr>
            <p:cNvSpPr/>
            <p:nvPr/>
          </p:nvSpPr>
          <p:spPr>
            <a:xfrm>
              <a:off x="4294489" y="2570778"/>
              <a:ext cx="271532" cy="2709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F9B91DE-3D49-4978-A5CC-0128EF03CEF4}"/>
                </a:ext>
              </a:extLst>
            </p:cNvPr>
            <p:cNvSpPr/>
            <p:nvPr/>
          </p:nvSpPr>
          <p:spPr>
            <a:xfrm>
              <a:off x="4339770" y="2615748"/>
              <a:ext cx="180970" cy="1809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Chevron 97">
              <a:extLst>
                <a:ext uri="{FF2B5EF4-FFF2-40B4-BE49-F238E27FC236}">
                  <a16:creationId xmlns:a16="http://schemas.microsoft.com/office/drawing/2014/main" id="{B9E515F8-F7BA-45A8-86B9-4E88194C6E06}"/>
                </a:ext>
              </a:extLst>
            </p:cNvPr>
            <p:cNvSpPr/>
            <p:nvPr/>
          </p:nvSpPr>
          <p:spPr>
            <a:xfrm>
              <a:off x="5287106" y="2619693"/>
              <a:ext cx="569462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Chevron 98">
              <a:extLst>
                <a:ext uri="{FF2B5EF4-FFF2-40B4-BE49-F238E27FC236}">
                  <a16:creationId xmlns:a16="http://schemas.microsoft.com/office/drawing/2014/main" id="{53777932-473A-49C7-828B-86D6C262DEFA}"/>
                </a:ext>
              </a:extLst>
            </p:cNvPr>
            <p:cNvSpPr/>
            <p:nvPr/>
          </p:nvSpPr>
          <p:spPr>
            <a:xfrm>
              <a:off x="4864723" y="2619693"/>
              <a:ext cx="486494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03569B9-C921-44E5-BB08-1309C8267450}"/>
                </a:ext>
              </a:extLst>
            </p:cNvPr>
            <p:cNvSpPr/>
            <p:nvPr/>
          </p:nvSpPr>
          <p:spPr>
            <a:xfrm>
              <a:off x="5173967" y="2529388"/>
              <a:ext cx="354500" cy="35369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0F43DC3D-5BB2-480B-BC2A-3C04AFF39191}"/>
                </a:ext>
              </a:extLst>
            </p:cNvPr>
            <p:cNvSpPr/>
            <p:nvPr/>
          </p:nvSpPr>
          <p:spPr>
            <a:xfrm>
              <a:off x="5215452" y="2570778"/>
              <a:ext cx="271532" cy="2709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4AC0E7C-FECB-4C6A-B751-AA1FCABE2122}"/>
                </a:ext>
              </a:extLst>
            </p:cNvPr>
            <p:cNvSpPr/>
            <p:nvPr/>
          </p:nvSpPr>
          <p:spPr>
            <a:xfrm>
              <a:off x="5260733" y="2615748"/>
              <a:ext cx="180970" cy="1809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Chevron 97">
              <a:extLst>
                <a:ext uri="{FF2B5EF4-FFF2-40B4-BE49-F238E27FC236}">
                  <a16:creationId xmlns:a16="http://schemas.microsoft.com/office/drawing/2014/main" id="{AFAE11B5-5D34-4F52-AA8B-4FC0086F98FE}"/>
                </a:ext>
              </a:extLst>
            </p:cNvPr>
            <p:cNvSpPr/>
            <p:nvPr/>
          </p:nvSpPr>
          <p:spPr>
            <a:xfrm>
              <a:off x="6208069" y="2619693"/>
              <a:ext cx="569462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Chevron 98">
              <a:extLst>
                <a:ext uri="{FF2B5EF4-FFF2-40B4-BE49-F238E27FC236}">
                  <a16:creationId xmlns:a16="http://schemas.microsoft.com/office/drawing/2014/main" id="{2F653655-A5AF-49C2-9105-E9AD5805B6C9}"/>
                </a:ext>
              </a:extLst>
            </p:cNvPr>
            <p:cNvSpPr/>
            <p:nvPr/>
          </p:nvSpPr>
          <p:spPr>
            <a:xfrm>
              <a:off x="5785686" y="2619693"/>
              <a:ext cx="486494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FF53EDBA-6CB8-4B38-A513-93DC34C25358}"/>
                </a:ext>
              </a:extLst>
            </p:cNvPr>
            <p:cNvSpPr/>
            <p:nvPr/>
          </p:nvSpPr>
          <p:spPr>
            <a:xfrm>
              <a:off x="6094930" y="2529388"/>
              <a:ext cx="354500" cy="35369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05B7116-A700-4CB1-951F-59A6CE9738D2}"/>
                </a:ext>
              </a:extLst>
            </p:cNvPr>
            <p:cNvSpPr/>
            <p:nvPr/>
          </p:nvSpPr>
          <p:spPr>
            <a:xfrm>
              <a:off x="6136415" y="2570778"/>
              <a:ext cx="271532" cy="2709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117A1A14-3E7A-4A82-939D-D4584C503EB2}"/>
                </a:ext>
              </a:extLst>
            </p:cNvPr>
            <p:cNvSpPr/>
            <p:nvPr/>
          </p:nvSpPr>
          <p:spPr>
            <a:xfrm>
              <a:off x="6181696" y="2615748"/>
              <a:ext cx="180970" cy="1809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Chevron 97">
              <a:extLst>
                <a:ext uri="{FF2B5EF4-FFF2-40B4-BE49-F238E27FC236}">
                  <a16:creationId xmlns:a16="http://schemas.microsoft.com/office/drawing/2014/main" id="{F92CBF52-24BD-4373-8D1F-AD3EE6D595BE}"/>
                </a:ext>
              </a:extLst>
            </p:cNvPr>
            <p:cNvSpPr/>
            <p:nvPr/>
          </p:nvSpPr>
          <p:spPr>
            <a:xfrm>
              <a:off x="7129032" y="2619693"/>
              <a:ext cx="569462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Chevron 98">
              <a:extLst>
                <a:ext uri="{FF2B5EF4-FFF2-40B4-BE49-F238E27FC236}">
                  <a16:creationId xmlns:a16="http://schemas.microsoft.com/office/drawing/2014/main" id="{F19F571E-8C20-4C32-A5D3-CD1ABC302598}"/>
                </a:ext>
              </a:extLst>
            </p:cNvPr>
            <p:cNvSpPr/>
            <p:nvPr/>
          </p:nvSpPr>
          <p:spPr>
            <a:xfrm>
              <a:off x="6706649" y="2619693"/>
              <a:ext cx="486494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8D3D622E-35BB-4F42-A2F8-B68E74B6A8FB}"/>
                </a:ext>
              </a:extLst>
            </p:cNvPr>
            <p:cNvSpPr/>
            <p:nvPr/>
          </p:nvSpPr>
          <p:spPr>
            <a:xfrm>
              <a:off x="7015893" y="2529388"/>
              <a:ext cx="354500" cy="35369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657BCBBD-5AE2-410B-BA91-0F40781DD03F}"/>
                </a:ext>
              </a:extLst>
            </p:cNvPr>
            <p:cNvSpPr/>
            <p:nvPr/>
          </p:nvSpPr>
          <p:spPr>
            <a:xfrm>
              <a:off x="7057378" y="2570778"/>
              <a:ext cx="271532" cy="2709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866C081C-87A7-48C7-A835-A545C516A7EF}"/>
                </a:ext>
              </a:extLst>
            </p:cNvPr>
            <p:cNvSpPr/>
            <p:nvPr/>
          </p:nvSpPr>
          <p:spPr>
            <a:xfrm>
              <a:off x="7102659" y="2615748"/>
              <a:ext cx="180970" cy="18097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Chevron 97">
              <a:extLst>
                <a:ext uri="{FF2B5EF4-FFF2-40B4-BE49-F238E27FC236}">
                  <a16:creationId xmlns:a16="http://schemas.microsoft.com/office/drawing/2014/main" id="{0F536638-FA5A-459D-B56C-E573AD4ADF77}"/>
                </a:ext>
              </a:extLst>
            </p:cNvPr>
            <p:cNvSpPr/>
            <p:nvPr/>
          </p:nvSpPr>
          <p:spPr>
            <a:xfrm>
              <a:off x="8049996" y="2619693"/>
              <a:ext cx="569462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Chevron 98">
              <a:extLst>
                <a:ext uri="{FF2B5EF4-FFF2-40B4-BE49-F238E27FC236}">
                  <a16:creationId xmlns:a16="http://schemas.microsoft.com/office/drawing/2014/main" id="{EF88715D-2192-4C0A-BB7A-E558A1F6402B}"/>
                </a:ext>
              </a:extLst>
            </p:cNvPr>
            <p:cNvSpPr/>
            <p:nvPr/>
          </p:nvSpPr>
          <p:spPr>
            <a:xfrm>
              <a:off x="7627613" y="2619693"/>
              <a:ext cx="486494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26012043-B879-4CA1-B304-22AD7C156821}"/>
                </a:ext>
              </a:extLst>
            </p:cNvPr>
            <p:cNvSpPr/>
            <p:nvPr/>
          </p:nvSpPr>
          <p:spPr>
            <a:xfrm>
              <a:off x="7936857" y="2529388"/>
              <a:ext cx="354500" cy="35369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1399B054-CD72-42CC-B4D0-32C129363E91}"/>
                </a:ext>
              </a:extLst>
            </p:cNvPr>
            <p:cNvSpPr/>
            <p:nvPr/>
          </p:nvSpPr>
          <p:spPr>
            <a:xfrm>
              <a:off x="7978342" y="2570778"/>
              <a:ext cx="271532" cy="2709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DF28042C-8967-490D-9ED2-B00D37E2D4FA}"/>
                </a:ext>
              </a:extLst>
            </p:cNvPr>
            <p:cNvSpPr/>
            <p:nvPr/>
          </p:nvSpPr>
          <p:spPr>
            <a:xfrm>
              <a:off x="8023623" y="2615748"/>
              <a:ext cx="180970" cy="1809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Chevron 97">
              <a:extLst>
                <a:ext uri="{FF2B5EF4-FFF2-40B4-BE49-F238E27FC236}">
                  <a16:creationId xmlns:a16="http://schemas.microsoft.com/office/drawing/2014/main" id="{1D7603D5-8ED4-4062-A120-979644C8A72C}"/>
                </a:ext>
              </a:extLst>
            </p:cNvPr>
            <p:cNvSpPr/>
            <p:nvPr/>
          </p:nvSpPr>
          <p:spPr>
            <a:xfrm>
              <a:off x="8970960" y="2619693"/>
              <a:ext cx="569462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Chevron 98">
              <a:extLst>
                <a:ext uri="{FF2B5EF4-FFF2-40B4-BE49-F238E27FC236}">
                  <a16:creationId xmlns:a16="http://schemas.microsoft.com/office/drawing/2014/main" id="{7BE204F6-5F2A-4C6D-9FDB-D0FE1DAED630}"/>
                </a:ext>
              </a:extLst>
            </p:cNvPr>
            <p:cNvSpPr/>
            <p:nvPr/>
          </p:nvSpPr>
          <p:spPr>
            <a:xfrm>
              <a:off x="8548577" y="2619693"/>
              <a:ext cx="486494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1F8957DF-D5D5-430E-B40B-3CB2AA21CD55}"/>
                </a:ext>
              </a:extLst>
            </p:cNvPr>
            <p:cNvSpPr/>
            <p:nvPr/>
          </p:nvSpPr>
          <p:spPr>
            <a:xfrm>
              <a:off x="8857821" y="2529388"/>
              <a:ext cx="354500" cy="35369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E299E19-D11B-4210-9871-DA943C748BA1}"/>
                </a:ext>
              </a:extLst>
            </p:cNvPr>
            <p:cNvSpPr/>
            <p:nvPr/>
          </p:nvSpPr>
          <p:spPr>
            <a:xfrm>
              <a:off x="8899306" y="2570778"/>
              <a:ext cx="271532" cy="2709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E1761FFC-AF9B-4C71-8F28-DD507CA0E48C}"/>
                </a:ext>
              </a:extLst>
            </p:cNvPr>
            <p:cNvSpPr/>
            <p:nvPr/>
          </p:nvSpPr>
          <p:spPr>
            <a:xfrm>
              <a:off x="8944587" y="2615748"/>
              <a:ext cx="180970" cy="18097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Chevron 97">
              <a:extLst>
                <a:ext uri="{FF2B5EF4-FFF2-40B4-BE49-F238E27FC236}">
                  <a16:creationId xmlns:a16="http://schemas.microsoft.com/office/drawing/2014/main" id="{1C5F52B0-73AE-4CA5-AD4D-A70B6309E293}"/>
                </a:ext>
              </a:extLst>
            </p:cNvPr>
            <p:cNvSpPr/>
            <p:nvPr/>
          </p:nvSpPr>
          <p:spPr>
            <a:xfrm>
              <a:off x="9891925" y="2619693"/>
              <a:ext cx="569462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Chevron 98">
              <a:extLst>
                <a:ext uri="{FF2B5EF4-FFF2-40B4-BE49-F238E27FC236}">
                  <a16:creationId xmlns:a16="http://schemas.microsoft.com/office/drawing/2014/main" id="{6B04803D-4E96-4DAE-A4C6-5BA5ED3474C0}"/>
                </a:ext>
              </a:extLst>
            </p:cNvPr>
            <p:cNvSpPr/>
            <p:nvPr/>
          </p:nvSpPr>
          <p:spPr>
            <a:xfrm>
              <a:off x="9469542" y="2619693"/>
              <a:ext cx="486494" cy="17684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A84C70FA-B995-4CBF-8661-2995546CCA2D}"/>
                </a:ext>
              </a:extLst>
            </p:cNvPr>
            <p:cNvSpPr/>
            <p:nvPr/>
          </p:nvSpPr>
          <p:spPr>
            <a:xfrm>
              <a:off x="9778786" y="2529388"/>
              <a:ext cx="354500" cy="35369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BC79268D-66AE-4597-9F88-B9465302C021}"/>
                </a:ext>
              </a:extLst>
            </p:cNvPr>
            <p:cNvSpPr/>
            <p:nvPr/>
          </p:nvSpPr>
          <p:spPr>
            <a:xfrm>
              <a:off x="9820271" y="2570778"/>
              <a:ext cx="271532" cy="2709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C6A5B8D-950E-4E3A-8DB2-1DFFC4F8E26A}"/>
                </a:ext>
              </a:extLst>
            </p:cNvPr>
            <p:cNvSpPr/>
            <p:nvPr/>
          </p:nvSpPr>
          <p:spPr>
            <a:xfrm>
              <a:off x="9865552" y="2615748"/>
              <a:ext cx="180970" cy="18097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2AE3D591-E65B-44F2-BE3D-DC69070D65E4}"/>
                </a:ext>
              </a:extLst>
            </p:cNvPr>
            <p:cNvSpPr/>
            <p:nvPr/>
          </p:nvSpPr>
          <p:spPr>
            <a:xfrm>
              <a:off x="10358103" y="2158428"/>
              <a:ext cx="1155910" cy="1155933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FAC3CD99-81D7-4B52-92A8-1B095170FF48}"/>
                </a:ext>
              </a:extLst>
            </p:cNvPr>
            <p:cNvSpPr/>
            <p:nvPr/>
          </p:nvSpPr>
          <p:spPr>
            <a:xfrm>
              <a:off x="10416075" y="2215877"/>
              <a:ext cx="1040536" cy="104054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Text Box 2">
              <a:extLst>
                <a:ext uri="{FF2B5EF4-FFF2-40B4-BE49-F238E27FC236}">
                  <a16:creationId xmlns:a16="http://schemas.microsoft.com/office/drawing/2014/main" id="{126837D6-109B-4053-AE82-3B9A9C32C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5980" y="2362163"/>
              <a:ext cx="956921" cy="30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small" spc="0" normalizeH="0" baseline="0" noProof="0" dirty="0">
                  <a:ln>
                    <a:noFill/>
                  </a:ln>
                  <a:solidFill>
                    <a:srgbClr val="4A5242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January 1</a:t>
              </a:r>
              <a:endParaRPr kumimoji="0" lang="en-US" sz="1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Text Box 2">
              <a:extLst>
                <a:ext uri="{FF2B5EF4-FFF2-40B4-BE49-F238E27FC236}">
                  <a16:creationId xmlns:a16="http://schemas.microsoft.com/office/drawing/2014/main" id="{763BE3EF-F256-42F3-A1F5-DC8A1F3DF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16075" y="2542993"/>
              <a:ext cx="1078203" cy="820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A5242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Premium Assessment Begins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F9EDBBC7-02A6-4DF5-876A-D596B19AC968}"/>
                </a:ext>
              </a:extLst>
            </p:cNvPr>
            <p:cNvSpPr/>
            <p:nvPr/>
          </p:nvSpPr>
          <p:spPr>
            <a:xfrm rot="5400000">
              <a:off x="4535088" y="2763228"/>
              <a:ext cx="1079739" cy="1289412"/>
            </a:xfrm>
            <a:prstGeom prst="rightBrac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 Box 2">
              <a:extLst>
                <a:ext uri="{FF2B5EF4-FFF2-40B4-BE49-F238E27FC236}">
                  <a16:creationId xmlns:a16="http://schemas.microsoft.com/office/drawing/2014/main" id="{7D9A48F2-E3FF-4DEF-9792-4644A8D30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6143" y="4013607"/>
              <a:ext cx="1412233" cy="30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sm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June 18 – July 27, 2018</a:t>
              </a:r>
              <a:endPara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Text Box 2">
              <a:extLst>
                <a:ext uri="{FF2B5EF4-FFF2-40B4-BE49-F238E27FC236}">
                  <a16:creationId xmlns:a16="http://schemas.microsoft.com/office/drawing/2014/main" id="{5F21B85D-AA64-42A0-8032-B885849DC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0073" y="4164119"/>
              <a:ext cx="1764372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Customer Care Center Staff Training &amp; Development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(First Group)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FA4AC70E-2833-4999-B582-48C73430AA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69119" y="3018401"/>
              <a:ext cx="781913" cy="496338"/>
            </a:xfrm>
            <a:prstGeom prst="bentConnector3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8786B6CE-0F39-4D2A-BF26-D2733C6FE19F}"/>
                </a:ext>
              </a:extLst>
            </p:cNvPr>
            <p:cNvCxnSpPr/>
            <p:nvPr/>
          </p:nvCxnSpPr>
          <p:spPr>
            <a:xfrm flipV="1">
              <a:off x="7678847" y="1918396"/>
              <a:ext cx="0" cy="67285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6" name="Text Box 2">
              <a:extLst>
                <a:ext uri="{FF2B5EF4-FFF2-40B4-BE49-F238E27FC236}">
                  <a16:creationId xmlns:a16="http://schemas.microsoft.com/office/drawing/2014/main" id="{76C3A64B-1916-43F0-B79F-BC3838E30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613" y="1827505"/>
              <a:ext cx="1284573" cy="30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small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October 1, 2018</a:t>
              </a:r>
              <a:endPara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Text Box 2">
              <a:extLst>
                <a:ext uri="{FF2B5EF4-FFF2-40B4-BE49-F238E27FC236}">
                  <a16:creationId xmlns:a16="http://schemas.microsoft.com/office/drawing/2014/main" id="{E42F859E-2A6F-47DB-865F-C94BF0BD3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613" y="1967043"/>
              <a:ext cx="1595715" cy="388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Customer Care Center Operational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Text Box 2">
              <a:extLst>
                <a:ext uri="{FF2B5EF4-FFF2-40B4-BE49-F238E27FC236}">
                  <a16:creationId xmlns:a16="http://schemas.microsoft.com/office/drawing/2014/main" id="{2E76C9D2-436F-4F19-8AB3-C46A3F186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4450" y="3228087"/>
              <a:ext cx="1284573" cy="30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sm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August 31, 2018</a:t>
              </a:r>
              <a:endPara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Text Box 2">
              <a:extLst>
                <a:ext uri="{FF2B5EF4-FFF2-40B4-BE49-F238E27FC236}">
                  <a16:creationId xmlns:a16="http://schemas.microsoft.com/office/drawing/2014/main" id="{6183A55C-FD1A-4C89-B4C7-5980141B3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0077" y="3375853"/>
              <a:ext cx="1595715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Staff Ready for Milestone One: Voluntary Plans “Go Live”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3765EA28-A811-4FE3-AB53-985B82AA53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7597" y="2796540"/>
              <a:ext cx="0" cy="860987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4" name="Text Box 2">
              <a:extLst>
                <a:ext uri="{FF2B5EF4-FFF2-40B4-BE49-F238E27FC236}">
                  <a16:creationId xmlns:a16="http://schemas.microsoft.com/office/drawing/2014/main" id="{7E0FAA30-0FFD-47E6-885B-87F3F00B8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2265" y="3221590"/>
              <a:ext cx="1284573" cy="301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sm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October 15, 2018</a:t>
              </a:r>
              <a:endPara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Text Box 2">
              <a:extLst>
                <a:ext uri="{FF2B5EF4-FFF2-40B4-BE49-F238E27FC236}">
                  <a16:creationId xmlns:a16="http://schemas.microsoft.com/office/drawing/2014/main" id="{90A0C04B-DE83-4305-A4C1-12CB0E2B3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7892" y="3369356"/>
              <a:ext cx="1595715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Staff Onboarding for Milestone Two: Premium Assessment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65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FML - Default Colors">
      <a:dk1>
        <a:sysClr val="windowText" lastClr="000000"/>
      </a:dk1>
      <a:lt1>
        <a:sysClr val="window" lastClr="FFFFFF"/>
      </a:lt1>
      <a:dk2>
        <a:srgbClr val="086470"/>
      </a:dk2>
      <a:lt2>
        <a:srgbClr val="F0F3F3"/>
      </a:lt2>
      <a:accent1>
        <a:srgbClr val="086470"/>
      </a:accent1>
      <a:accent2>
        <a:srgbClr val="B0D0D5"/>
      </a:accent2>
      <a:accent3>
        <a:srgbClr val="658F41"/>
      </a:accent3>
      <a:accent4>
        <a:srgbClr val="C9E7B1"/>
      </a:accent4>
      <a:accent5>
        <a:srgbClr val="525353"/>
      </a:accent5>
      <a:accent6>
        <a:srgbClr val="A24600"/>
      </a:accent6>
      <a:hlink>
        <a:srgbClr val="07515B"/>
      </a:hlink>
      <a:folHlink>
        <a:srgbClr val="07515B"/>
      </a:folHlink>
    </a:clrScheme>
    <a:fontScheme name="PFML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FML - Default Colors">
      <a:dk1>
        <a:sysClr val="windowText" lastClr="000000"/>
      </a:dk1>
      <a:lt1>
        <a:sysClr val="window" lastClr="FFFFFF"/>
      </a:lt1>
      <a:dk2>
        <a:srgbClr val="086470"/>
      </a:dk2>
      <a:lt2>
        <a:srgbClr val="F0F3F3"/>
      </a:lt2>
      <a:accent1>
        <a:srgbClr val="086470"/>
      </a:accent1>
      <a:accent2>
        <a:srgbClr val="B0D0D5"/>
      </a:accent2>
      <a:accent3>
        <a:srgbClr val="658F41"/>
      </a:accent3>
      <a:accent4>
        <a:srgbClr val="C9E7B1"/>
      </a:accent4>
      <a:accent5>
        <a:srgbClr val="525353"/>
      </a:accent5>
      <a:accent6>
        <a:srgbClr val="A24600"/>
      </a:accent6>
      <a:hlink>
        <a:srgbClr val="07515B"/>
      </a:hlink>
      <a:folHlink>
        <a:srgbClr val="07515B"/>
      </a:folHlink>
    </a:clrScheme>
    <a:fontScheme name="PFML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9B947113972142A32DAC56A86AAB7E" ma:contentTypeVersion="1" ma:contentTypeDescription="Create a new document." ma:contentTypeScope="" ma:versionID="76d843ec33ef98b73998a19baf821850">
  <xsd:schema xmlns:xsd="http://www.w3.org/2001/XMLSchema" xmlns:xs="http://www.w3.org/2001/XMLSchema" xmlns:p="http://schemas.microsoft.com/office/2006/metadata/properties" xmlns:ns2="89bd54b3-51f3-4e08-a5a0-6e29086e6533" targetNamespace="http://schemas.microsoft.com/office/2006/metadata/properties" ma:root="true" ma:fieldsID="424038372e1daaec7bd5fcaeffc911eb" ns2:_="">
    <xsd:import namespace="89bd54b3-51f3-4e08-a5a0-6e29086e653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d54b3-51f3-4e08-a5a0-6e29086e65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803F3A-1650-4BA1-B24B-B4B195DD8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d54b3-51f3-4e08-a5a0-6e29086e65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DF182F-5C03-4625-A2A6-C60ED00E1C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92821-906D-40C9-B773-9FB054259DC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9bd54b3-51f3-4e08-a5a0-6e29086e653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14135</TotalTime>
  <Words>614</Words>
  <Application>Microsoft Office PowerPoint</Application>
  <PresentationFormat>Widescreen</PresentationFormat>
  <Paragraphs>165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Open Sans</vt:lpstr>
      <vt:lpstr>Times New Roman</vt:lpstr>
      <vt:lpstr>Wingdings</vt:lpstr>
      <vt:lpstr>Arial</vt:lpstr>
      <vt:lpstr>Century Gothic</vt:lpstr>
      <vt:lpstr>Calibri</vt:lpstr>
      <vt:lpstr>Office Theme</vt:lpstr>
      <vt:lpstr>1_Office Theme</vt:lpstr>
      <vt:lpstr>PowerPoint Presentation</vt:lpstr>
      <vt:lpstr>Why Paid Family and Medical Leave</vt:lpstr>
      <vt:lpstr>Paid Family and Medical Leave</vt:lpstr>
      <vt:lpstr>Benefits</vt:lpstr>
      <vt:lpstr>Agile: Implementing in Phases</vt:lpstr>
      <vt:lpstr>Participating</vt:lpstr>
      <vt:lpstr>Employer Readiness Communication</vt:lpstr>
      <vt:lpstr>Outreach</vt:lpstr>
      <vt:lpstr>PowerPoint Presentation</vt:lpstr>
      <vt:lpstr>Continue the Conversation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Paid Family &amp;  Medical Leave</dc:title>
  <dc:creator>Clare DeLong</dc:creator>
  <cp:lastModifiedBy>Lugo, Silvia (ESD)</cp:lastModifiedBy>
  <cp:revision>1308</cp:revision>
  <cp:lastPrinted>2018-02-07T23:30:06Z</cp:lastPrinted>
  <dcterms:created xsi:type="dcterms:W3CDTF">2017-10-27T03:45:57Z</dcterms:created>
  <dcterms:modified xsi:type="dcterms:W3CDTF">2018-10-18T23:43:10Z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0x010100989B947113972142A32DAC56A86AAB7E</vt:lpwstr>
  </property>
</Properties>
</file>