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89" r:id="rId2"/>
    <p:sldId id="490" r:id="rId3"/>
    <p:sldId id="492" r:id="rId4"/>
    <p:sldId id="493" r:id="rId5"/>
    <p:sldId id="494" r:id="rId6"/>
  </p:sldIdLst>
  <p:sldSz cx="9144000" cy="6858000" type="screen4x3"/>
  <p:notesSz cx="7023100" cy="93091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mailes" initials="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CC0000"/>
    <a:srgbClr val="000000"/>
    <a:srgbClr val="003366"/>
    <a:srgbClr val="92D050"/>
    <a:srgbClr val="0070C0"/>
    <a:srgbClr val="33CCFF"/>
    <a:srgbClr val="BE4B48"/>
    <a:srgbClr val="CC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263DF6-2DD2-41EB-A9CE-8FC99CF89DB9}" v="44" dt="2020-10-23T21:57:17.944"/>
    <p1510:client id="{92AC4A4A-7621-4C15-8286-1AB618C74986}" v="36" dt="2020-10-23T21:55:43.5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32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3044615" cy="465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5" tIns="45773" rIns="91545" bIns="45773" numCol="1" anchor="t" anchorCtr="0" compatLnSpc="1">
            <a:prstTxWarp prst="textNoShape">
              <a:avLst/>
            </a:prstTxWarp>
          </a:bodyPr>
          <a:lstStyle>
            <a:lvl1pPr defTabSz="91613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899" y="1"/>
            <a:ext cx="3044615" cy="465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5" tIns="45773" rIns="91545" bIns="45773" numCol="1" anchor="t" anchorCtr="0" compatLnSpc="1">
            <a:prstTxWarp prst="textNoShape">
              <a:avLst/>
            </a:prstTxWarp>
          </a:bodyPr>
          <a:lstStyle>
            <a:lvl1pPr algn="r" defTabSz="916131">
              <a:defRPr sz="1200" b="0"/>
            </a:lvl1pPr>
          </a:lstStyle>
          <a:p>
            <a:pPr>
              <a:defRPr/>
            </a:pPr>
            <a:fld id="{ED2E91FE-D30B-4B34-916D-514791CB453E}" type="datetime1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8842216"/>
            <a:ext cx="3044615" cy="465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5" tIns="45773" rIns="91545" bIns="45773" numCol="1" anchor="b" anchorCtr="0" compatLnSpc="1">
            <a:prstTxWarp prst="textNoShape">
              <a:avLst/>
            </a:prstTxWarp>
          </a:bodyPr>
          <a:lstStyle>
            <a:lvl1pPr defTabSz="91613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899" y="8842216"/>
            <a:ext cx="3044615" cy="465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5" tIns="45773" rIns="91545" bIns="45773" numCol="1" anchor="b" anchorCtr="0" compatLnSpc="1">
            <a:prstTxWarp prst="textNoShape">
              <a:avLst/>
            </a:prstTxWarp>
          </a:bodyPr>
          <a:lstStyle>
            <a:lvl1pPr algn="r" defTabSz="916131">
              <a:defRPr sz="1200" b="0"/>
            </a:lvl1pPr>
          </a:lstStyle>
          <a:p>
            <a:pPr>
              <a:defRPr/>
            </a:pPr>
            <a:fld id="{DDE870A8-5F2C-4552-9F2C-91ABA85E5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954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44615" cy="465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5" tIns="45773" rIns="91545" bIns="45773" numCol="1" anchor="t" anchorCtr="0" compatLnSpc="1">
            <a:prstTxWarp prst="textNoShape">
              <a:avLst/>
            </a:prstTxWarp>
          </a:bodyPr>
          <a:lstStyle>
            <a:lvl1pPr defTabSz="91613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899" y="1"/>
            <a:ext cx="3044615" cy="465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5" tIns="45773" rIns="91545" bIns="45773" numCol="1" anchor="t" anchorCtr="0" compatLnSpc="1">
            <a:prstTxWarp prst="textNoShape">
              <a:avLst/>
            </a:prstTxWarp>
          </a:bodyPr>
          <a:lstStyle>
            <a:lvl1pPr algn="r" defTabSz="91613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57725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582" y="4422698"/>
            <a:ext cx="5615939" cy="4189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5" tIns="45773" rIns="91545" bIns="457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2216"/>
            <a:ext cx="3044615" cy="465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5" tIns="45773" rIns="91545" bIns="45773" numCol="1" anchor="b" anchorCtr="0" compatLnSpc="1">
            <a:prstTxWarp prst="textNoShape">
              <a:avLst/>
            </a:prstTxWarp>
          </a:bodyPr>
          <a:lstStyle>
            <a:lvl1pPr defTabSz="91613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899" y="8842216"/>
            <a:ext cx="3044615" cy="465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5" tIns="45773" rIns="91545" bIns="45773" numCol="1" anchor="b" anchorCtr="0" compatLnSpc="1">
            <a:prstTxWarp prst="textNoShape">
              <a:avLst/>
            </a:prstTxWarp>
          </a:bodyPr>
          <a:lstStyle>
            <a:lvl1pPr algn="r" defTabSz="916131">
              <a:defRPr sz="1200" b="0"/>
            </a:lvl1pPr>
          </a:lstStyle>
          <a:p>
            <a:pPr>
              <a:defRPr/>
            </a:pPr>
            <a:fld id="{ACD250D3-9D81-4403-AC27-2E4610E3E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275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89"/>
            <a:fld id="{6D9FD37A-2FC4-4D2A-A395-31872391C047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 defTabSz="914489"/>
              <a:t>1</a:t>
            </a:fld>
            <a:endParaRPr lang="en-US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664452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89"/>
            <a:fld id="{6D9FD37A-2FC4-4D2A-A395-31872391C047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 defTabSz="914489"/>
              <a:t>2</a:t>
            </a:fld>
            <a:endParaRPr lang="en-US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58778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89"/>
            <a:fld id="{6D9FD37A-2FC4-4D2A-A395-31872391C047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 defTabSz="914489"/>
              <a:t>3</a:t>
            </a:fld>
            <a:endParaRPr lang="en-US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8197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89"/>
            <a:fld id="{6D9FD37A-2FC4-4D2A-A395-31872391C047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 defTabSz="914489"/>
              <a:t>4</a:t>
            </a:fld>
            <a:endParaRPr lang="en-US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747584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89"/>
            <a:fld id="{6D9FD37A-2FC4-4D2A-A395-31872391C047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 defTabSz="914489"/>
              <a:t>5</a:t>
            </a:fld>
            <a:endParaRPr lang="en-US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Flexibilities with regard to work search, waiting week, good cause, and experience rating/benefit charging have no definite end date, but are limited to "emergency temporary basis as needed to respond to the spread of COVID-19."</a:t>
            </a:r>
          </a:p>
          <a:p>
            <a:pPr eaLnBrk="1" hangingPunct="1"/>
            <a:endParaRPr lang="en-US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799189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prstGeom prst="rect">
            <a:avLst/>
          </a:prstGeom>
        </p:spPr>
        <p:txBody>
          <a:bodyPr vert="horz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108" y="1755649"/>
            <a:ext cx="7924800" cy="4340352"/>
          </a:xfrm>
          <a:prstGeom prst="rect">
            <a:avLst/>
          </a:prstGeom>
        </p:spPr>
        <p:txBody>
          <a:bodyPr vert="horz"/>
          <a:lstStyle>
            <a:lvl1pPr>
              <a:buClr>
                <a:schemeClr val="tx2"/>
              </a:buClr>
              <a:buFont typeface="Wingdings" charset="2"/>
              <a:buChar char="§"/>
              <a:defRPr sz="2800"/>
            </a:lvl1pPr>
            <a:lvl2pPr>
              <a:buClr>
                <a:schemeClr val="accent2"/>
              </a:buClr>
              <a:buFont typeface="Wingdings" charset="2"/>
              <a:buChar char="§"/>
              <a:defRPr sz="2400"/>
            </a:lvl2pPr>
            <a:lvl3pPr>
              <a:buFont typeface="Wingdings" charset="2"/>
              <a:buChar char="§"/>
              <a:defRPr sz="2200"/>
            </a:lvl3pPr>
            <a:lvl4pPr>
              <a:buFont typeface="Wingdings" charset="2"/>
              <a:buChar char="§"/>
              <a:defRPr/>
            </a:lvl4pPr>
            <a:lvl5pPr>
              <a:buFont typeface="Wingdings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gray">
          <a:xfrm>
            <a:off x="0" y="457200"/>
            <a:ext cx="438150" cy="4038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b="0">
              <a:ea typeface="+mn-ea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0" y="0"/>
            <a:ext cx="9144000" cy="14478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4400" b="0">
              <a:solidFill>
                <a:schemeClr val="tx2"/>
              </a:solidFill>
              <a:ea typeface="+mn-ea"/>
            </a:endParaRPr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gray">
          <a:xfrm>
            <a:off x="0" y="4572000"/>
            <a:ext cx="43815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b="0">
              <a:ea typeface="+mn-ea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gray">
          <a:xfrm rot="5400000">
            <a:off x="4533900" y="-3086100"/>
            <a:ext cx="76200" cy="9144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b="0">
              <a:ea typeface="+mn-ea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09600" y="6400800"/>
            <a:ext cx="609600" cy="33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395E0962-DFCE-4486-A216-9471CA7FD80A}" type="slidenum">
              <a:rPr lang="en-US" sz="1600"/>
              <a:pPr>
                <a:defRPr/>
              </a:pPr>
              <a:t>‹#›</a:t>
            </a:fld>
            <a:endParaRPr lang="en-US" sz="1600"/>
          </a:p>
        </p:txBody>
      </p:sp>
      <p:pic>
        <p:nvPicPr>
          <p:cNvPr id="3079" name="Picture 8" descr="2color_hori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6169025"/>
            <a:ext cx="11430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1"/>
          </p:nvPr>
        </p:nvSpPr>
        <p:spPr bwMode="auto">
          <a:xfrm>
            <a:off x="714375" y="1755775"/>
            <a:ext cx="8272871" cy="43402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6600"/>
              </a:buClr>
              <a:buSzPct val="125000"/>
            </a:pPr>
            <a:r>
              <a:rPr lang="en-US" sz="2700">
                <a:ea typeface="ＭＳ Ｐゴシック"/>
                <a:cs typeface="ＭＳ Ｐゴシック"/>
              </a:rPr>
              <a:t>June 30: No benefit charges if employee received a direct request to go into isolation or quarantine</a:t>
            </a:r>
          </a:p>
          <a:p>
            <a:pPr>
              <a:buClr>
                <a:srgbClr val="CC6600"/>
              </a:buClr>
              <a:buSzPct val="125000"/>
            </a:pPr>
            <a:r>
              <a:rPr lang="en-US" sz="2700">
                <a:ea typeface="ＭＳ Ｐゴシック"/>
                <a:cs typeface="ＭＳ Ｐゴシック"/>
              </a:rPr>
              <a:t>July 17: For extended benefits only, deny benefits for refusing suitable work only if job offer was made in writing or job was listed on Department’s job boards</a:t>
            </a:r>
          </a:p>
          <a:p>
            <a:pPr>
              <a:buClr>
                <a:srgbClr val="CC6600"/>
              </a:buClr>
              <a:buSzPct val="125000"/>
            </a:pPr>
            <a:r>
              <a:rPr lang="en-US" sz="2700">
                <a:ea typeface="ＭＳ Ｐゴシック"/>
                <a:cs typeface="ＭＳ Ｐゴシック"/>
              </a:rPr>
              <a:t>Sept. 18: No blanket waivers for PEUC overpayments</a:t>
            </a:r>
          </a:p>
          <a:p>
            <a:pPr marL="0" indent="0" algn="ctr">
              <a:buClr>
                <a:srgbClr val="CC6600"/>
              </a:buClr>
              <a:buSzPct val="125000"/>
              <a:buNone/>
            </a:pPr>
            <a:r>
              <a:rPr lang="en-US" sz="2700">
                <a:ea typeface="ＭＳ Ｐゴシック"/>
                <a:cs typeface="ＭＳ Ｐゴシック"/>
              </a:rPr>
              <a:t>(permanent rulemaking process is underway)</a:t>
            </a:r>
            <a:endParaRPr lang="en-US" sz="3200">
              <a:ea typeface="ＭＳ Ｐゴシック"/>
              <a:cs typeface="ＭＳ Ｐゴシック"/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533400" y="0"/>
            <a:ext cx="8229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100" name="Title 3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4000" b="1">
                <a:ea typeface="ＭＳ Ｐゴシック"/>
                <a:cs typeface="ＭＳ Ｐゴシック"/>
              </a:rPr>
              <a:t>Emergency Rules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1"/>
          </p:nvPr>
        </p:nvSpPr>
        <p:spPr bwMode="auto">
          <a:xfrm>
            <a:off x="714375" y="1755775"/>
            <a:ext cx="8272871" cy="43402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6600"/>
              </a:buClr>
              <a:buSzPct val="125000"/>
            </a:pPr>
            <a:r>
              <a:rPr lang="en-US" sz="3200">
                <a:ea typeface="ＭＳ Ｐゴシック"/>
                <a:cs typeface="ＭＳ Ｐゴシック"/>
              </a:rPr>
              <a:t>Expanding</a:t>
            </a:r>
            <a:r>
              <a:rPr lang="en-US" sz="2700">
                <a:ea typeface="ＭＳ Ｐゴシック"/>
                <a:cs typeface="ＭＳ Ｐゴシック"/>
              </a:rPr>
              <a:t> </a:t>
            </a:r>
            <a:r>
              <a:rPr lang="en-US" sz="3200">
                <a:ea typeface="ＭＳ Ｐゴシック"/>
                <a:cs typeface="ＭＳ Ｐゴシック"/>
              </a:rPr>
              <a:t>work search activities</a:t>
            </a:r>
          </a:p>
          <a:p>
            <a:pPr lvl="1">
              <a:buClr>
                <a:srgbClr val="CC6600"/>
              </a:buClr>
              <a:buSzPct val="125000"/>
            </a:pPr>
            <a:r>
              <a:rPr lang="en-US" sz="2800">
                <a:ea typeface="ＭＳ Ｐゴシック"/>
                <a:cs typeface="ＭＳ Ｐゴシック"/>
              </a:rPr>
              <a:t>Preliminary draft shared will be shared with stakeholders soon</a:t>
            </a:r>
          </a:p>
          <a:p>
            <a:pPr>
              <a:buClr>
                <a:srgbClr val="CC6600"/>
              </a:buClr>
              <a:buSzPct val="125000"/>
            </a:pPr>
            <a:r>
              <a:rPr lang="en-US" sz="3200">
                <a:ea typeface="ＭＳ Ｐゴシック"/>
                <a:cs typeface="ＭＳ Ｐゴシック"/>
              </a:rPr>
              <a:t>Hours of availability</a:t>
            </a:r>
          </a:p>
          <a:p>
            <a:pPr lvl="1">
              <a:buClr>
                <a:srgbClr val="CC6600"/>
              </a:buClr>
              <a:buSzPct val="125000"/>
            </a:pPr>
            <a:r>
              <a:rPr lang="en-US" sz="2800">
                <a:ea typeface="ＭＳ Ｐゴシック"/>
                <a:cs typeface="ＭＳ Ｐゴシック"/>
              </a:rPr>
              <a:t>Hearing on proposed rule held</a:t>
            </a:r>
          </a:p>
          <a:p>
            <a:pPr lvl="1">
              <a:buClr>
                <a:srgbClr val="CC6600"/>
              </a:buClr>
              <a:buSzPct val="125000"/>
            </a:pPr>
            <a:r>
              <a:rPr lang="en-US" sz="2800">
                <a:ea typeface="ＭＳ Ｐゴシック"/>
                <a:cs typeface="ＭＳ Ｐゴシック"/>
              </a:rPr>
              <a:t>Currently working on preliminary implementation before announcing effective date</a:t>
            </a:r>
          </a:p>
          <a:p>
            <a:pPr marL="0" indent="0">
              <a:buClr>
                <a:srgbClr val="CC6600"/>
              </a:buClr>
              <a:buSzPct val="125000"/>
              <a:buNone/>
            </a:pPr>
            <a:endParaRPr lang="en-US" sz="3200">
              <a:ea typeface="ＭＳ Ｐゴシック"/>
              <a:cs typeface="ＭＳ Ｐゴシック"/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533400" y="0"/>
            <a:ext cx="8229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100" name="Title 3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4000" b="1">
                <a:ea typeface="ＭＳ Ｐゴシック"/>
                <a:cs typeface="ＭＳ Ｐゴシック"/>
              </a:rPr>
              <a:t>Other Permanent Rulemaking</a:t>
            </a:r>
          </a:p>
        </p:txBody>
      </p:sp>
    </p:spTree>
    <p:extLst>
      <p:ext uri="{BB962C8B-B14F-4D97-AF65-F5344CB8AC3E}">
        <p14:creationId xmlns:p14="http://schemas.microsoft.com/office/powerpoint/2010/main" val="963991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1"/>
          </p:nvPr>
        </p:nvSpPr>
        <p:spPr bwMode="auto">
          <a:xfrm>
            <a:off x="714375" y="1755775"/>
            <a:ext cx="8272871" cy="43402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6600"/>
              </a:buClr>
              <a:buSzPct val="125000"/>
            </a:pPr>
            <a:r>
              <a:rPr lang="en-US" sz="3200">
                <a:ea typeface="ＭＳ Ｐゴシック"/>
                <a:cs typeface="ＭＳ Ｐゴシック"/>
              </a:rPr>
              <a:t>Data Privacy and Public Records</a:t>
            </a:r>
          </a:p>
          <a:p>
            <a:pPr lvl="1">
              <a:buClr>
                <a:srgbClr val="CC6600"/>
              </a:buClr>
              <a:buSzPct val="125000"/>
            </a:pPr>
            <a:r>
              <a:rPr lang="en-US">
                <a:ea typeface="ＭＳ Ｐゴシック"/>
                <a:cs typeface="ＭＳ Ｐゴシック"/>
              </a:rPr>
              <a:t>Adopted proposed rules October 16, 2020</a:t>
            </a:r>
          </a:p>
          <a:p>
            <a:pPr lvl="1">
              <a:buClr>
                <a:srgbClr val="CC6600"/>
              </a:buClr>
              <a:buSzPct val="125000"/>
            </a:pPr>
            <a:r>
              <a:rPr lang="en-US">
                <a:ea typeface="ＭＳ Ｐゴシック"/>
                <a:cs typeface="ＭＳ Ｐゴシック"/>
              </a:rPr>
              <a:t>Updated data privacy rules to be in line with SB 5439 (2019)</a:t>
            </a:r>
          </a:p>
          <a:p>
            <a:pPr lvl="1">
              <a:buClr>
                <a:srgbClr val="CC6600"/>
              </a:buClr>
              <a:buSzPct val="125000"/>
            </a:pPr>
            <a:r>
              <a:rPr lang="en-US">
                <a:ea typeface="ＭＳ Ｐゴシック"/>
                <a:cs typeface="ＭＳ Ｐゴシック"/>
              </a:rPr>
              <a:t>Overhauled access to public records rules for the first time since the 1970’s</a:t>
            </a:r>
          </a:p>
          <a:p>
            <a:pPr marL="0" indent="0">
              <a:buClr>
                <a:srgbClr val="CC6600"/>
              </a:buClr>
              <a:buSzPct val="125000"/>
              <a:buNone/>
            </a:pPr>
            <a:endParaRPr lang="en-US" sz="3200">
              <a:ea typeface="ＭＳ Ｐゴシック"/>
              <a:cs typeface="ＭＳ Ｐゴシック"/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533400" y="0"/>
            <a:ext cx="8229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100" name="Title 3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4000" b="1">
                <a:ea typeface="ＭＳ Ｐゴシック"/>
                <a:cs typeface="ＭＳ Ｐゴシック"/>
              </a:rPr>
              <a:t>Other Permanent Rulemaking</a:t>
            </a:r>
          </a:p>
        </p:txBody>
      </p:sp>
    </p:spTree>
    <p:extLst>
      <p:ext uri="{BB962C8B-B14F-4D97-AF65-F5344CB8AC3E}">
        <p14:creationId xmlns:p14="http://schemas.microsoft.com/office/powerpoint/2010/main" val="2720007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1"/>
          </p:nvPr>
        </p:nvSpPr>
        <p:spPr bwMode="auto">
          <a:xfrm>
            <a:off x="714375" y="1755775"/>
            <a:ext cx="8272871" cy="43402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6600"/>
              </a:buClr>
              <a:buSzPct val="125000"/>
            </a:pPr>
            <a:r>
              <a:rPr lang="en-US">
                <a:ea typeface="ＭＳ Ｐゴシック"/>
                <a:cs typeface="ＭＳ Ｐゴシック"/>
              </a:rPr>
              <a:t>Continue to pay LWA benefits of $300 per week for eligible weeks between July 26 and September 5.</a:t>
            </a:r>
          </a:p>
          <a:p>
            <a:pPr>
              <a:buClr>
                <a:srgbClr val="CC6600"/>
              </a:buClr>
              <a:buSzPct val="125000"/>
            </a:pPr>
            <a:r>
              <a:rPr lang="en-US">
                <a:ea typeface="ＭＳ Ｐゴシック"/>
                <a:cs typeface="ＭＳ Ｐゴシック"/>
              </a:rPr>
              <a:t>To date, have paid $664 million for 2.2 million weekly benefits.</a:t>
            </a:r>
          </a:p>
          <a:p>
            <a:pPr>
              <a:buClr>
                <a:srgbClr val="CC6600"/>
              </a:buClr>
              <a:buSzPct val="125000"/>
            </a:pPr>
            <a:r>
              <a:rPr lang="en-US">
                <a:ea typeface="ＭＳ Ｐゴシック"/>
                <a:cs typeface="ＭＳ Ｐゴシック"/>
              </a:rPr>
              <a:t>After large initial retroactive payment runs, pace has slowed to less than $10 million per week.</a:t>
            </a:r>
          </a:p>
          <a:p>
            <a:pPr>
              <a:buClr>
                <a:srgbClr val="CC6600"/>
              </a:buClr>
              <a:buSzPct val="125000"/>
            </a:pPr>
            <a:r>
              <a:rPr lang="en-US">
                <a:ea typeface="ＭＳ Ｐゴシック"/>
                <a:cs typeface="ＭＳ Ｐゴシック"/>
              </a:rPr>
              <a:t>Continue to watch fund balances against potential remaining payments (e.g. backlogs).</a:t>
            </a: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533400" y="0"/>
            <a:ext cx="8229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100" name="Title 3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4000" b="1">
                <a:ea typeface="ＭＳ Ｐゴシック"/>
                <a:cs typeface="ＭＳ Ｐゴシック"/>
              </a:rPr>
              <a:t>Lost Wages Assistance</a:t>
            </a:r>
          </a:p>
        </p:txBody>
      </p:sp>
    </p:spTree>
    <p:extLst>
      <p:ext uri="{BB962C8B-B14F-4D97-AF65-F5344CB8AC3E}">
        <p14:creationId xmlns:p14="http://schemas.microsoft.com/office/powerpoint/2010/main" val="4159784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1"/>
          </p:nvPr>
        </p:nvSpPr>
        <p:spPr bwMode="auto">
          <a:xfrm>
            <a:off x="714375" y="1755775"/>
            <a:ext cx="8272871" cy="46102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Clr>
                <a:srgbClr val="CC6600"/>
              </a:buClr>
              <a:buSzPct val="125000"/>
              <a:buNone/>
            </a:pPr>
            <a:r>
              <a:rPr lang="en-US" sz="3200">
                <a:ea typeface="ＭＳ Ｐゴシック"/>
                <a:cs typeface="ＭＳ Ｐゴシック"/>
              </a:rPr>
              <a:t>Federal Authorizations – expire end of 2020</a:t>
            </a:r>
          </a:p>
          <a:p>
            <a:pPr>
              <a:buClr>
                <a:srgbClr val="CC6600"/>
              </a:buClr>
              <a:buSzPct val="125000"/>
            </a:pPr>
            <a:r>
              <a:rPr lang="en-US">
                <a:ea typeface="ＭＳ Ｐゴシック"/>
                <a:cs typeface="ＭＳ Ｐゴシック"/>
              </a:rPr>
              <a:t>Pandemic Unemployment Assistance (PUA)</a:t>
            </a:r>
          </a:p>
          <a:p>
            <a:pPr>
              <a:buClr>
                <a:srgbClr val="CC6600"/>
              </a:buClr>
              <a:buSzPct val="125000"/>
            </a:pPr>
            <a:r>
              <a:rPr lang="en-US">
                <a:ea typeface="ＭＳ Ｐゴシック"/>
                <a:cs typeface="ＭＳ Ｐゴシック"/>
              </a:rPr>
              <a:t>Pandemic Emergency Unemployment Compensation (PEUC - 13 </a:t>
            </a:r>
            <a:r>
              <a:rPr lang="en-US" err="1">
                <a:ea typeface="ＭＳ Ｐゴシック"/>
                <a:cs typeface="ＭＳ Ｐゴシック"/>
              </a:rPr>
              <a:t>add’l</a:t>
            </a:r>
            <a:r>
              <a:rPr lang="en-US">
                <a:ea typeface="ＭＳ Ｐゴシック"/>
                <a:cs typeface="ＭＳ Ｐゴシック"/>
              </a:rPr>
              <a:t> weeks after UI)</a:t>
            </a:r>
          </a:p>
          <a:p>
            <a:pPr>
              <a:buClr>
                <a:srgbClr val="CC6600"/>
              </a:buClr>
              <a:buSzPct val="125000"/>
            </a:pPr>
            <a:r>
              <a:rPr lang="en-US">
                <a:ea typeface="ＭＳ Ｐゴシック"/>
                <a:cs typeface="ＭＳ Ｐゴシック"/>
              </a:rPr>
              <a:t>Full federal funding for Extended Benefits</a:t>
            </a:r>
          </a:p>
          <a:p>
            <a:pPr>
              <a:buClr>
                <a:srgbClr val="CC6600"/>
              </a:buClr>
              <a:buSzPct val="125000"/>
            </a:pPr>
            <a:r>
              <a:rPr lang="en-US">
                <a:ea typeface="ＭＳ Ｐゴシック"/>
                <a:cs typeface="ＭＳ Ｐゴシック"/>
              </a:rPr>
              <a:t>Full federal funding for Shared Work benefits</a:t>
            </a:r>
          </a:p>
          <a:p>
            <a:pPr>
              <a:buClr>
                <a:srgbClr val="CC6600"/>
              </a:buClr>
              <a:buSzPct val="125000"/>
            </a:pPr>
            <a:r>
              <a:rPr lang="en-US">
                <a:ea typeface="ＭＳ Ｐゴシック"/>
                <a:cs typeface="ＭＳ Ｐゴシック"/>
              </a:rPr>
              <a:t>Full federal funding for waiting week charges</a:t>
            </a:r>
          </a:p>
          <a:p>
            <a:pPr>
              <a:buClr>
                <a:srgbClr val="CC6600"/>
              </a:buClr>
              <a:buSzPct val="125000"/>
            </a:pPr>
            <a:r>
              <a:rPr lang="en-US">
                <a:ea typeface="ＭＳ Ｐゴシック"/>
                <a:cs typeface="ＭＳ Ｐゴシック"/>
              </a:rPr>
              <a:t>Benefit charge relief for reimbursable employers</a:t>
            </a:r>
          </a:p>
          <a:p>
            <a:pPr>
              <a:buClr>
                <a:srgbClr val="CC6600"/>
              </a:buClr>
              <a:buSzPct val="125000"/>
            </a:pPr>
            <a:r>
              <a:rPr lang="en-US">
                <a:ea typeface="ＭＳ Ｐゴシック"/>
                <a:cs typeface="ＭＳ Ｐゴシック"/>
              </a:rPr>
              <a:t>Interest-free UI Trust Fund loans </a:t>
            </a: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533400" y="0"/>
            <a:ext cx="8229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100" name="Title 3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4000" b="1">
                <a:ea typeface="ＭＳ Ｐゴシック"/>
                <a:cs typeface="ＭＳ Ｐゴシック"/>
              </a:rPr>
              <a:t>Potential Program Expirations:</a:t>
            </a:r>
            <a:br>
              <a:rPr lang="en-US" sz="4000" b="1">
                <a:ea typeface="ＭＳ Ｐゴシック"/>
                <a:cs typeface="ＭＳ Ｐゴシック"/>
              </a:rPr>
            </a:br>
            <a:r>
              <a:rPr lang="en-US" sz="4000" b="1">
                <a:ea typeface="ＭＳ Ｐゴシック"/>
                <a:cs typeface="ＭＳ Ｐゴシック"/>
              </a:rPr>
              <a:t>CARES Act and FFCRA</a:t>
            </a:r>
          </a:p>
        </p:txBody>
      </p:sp>
    </p:spTree>
    <p:extLst>
      <p:ext uri="{BB962C8B-B14F-4D97-AF65-F5344CB8AC3E}">
        <p14:creationId xmlns:p14="http://schemas.microsoft.com/office/powerpoint/2010/main" val="37837800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173&quot;&gt;&lt;object type=&quot;3&quot; unique_id=&quot;10174&quot;&gt;&lt;property id=&quot;20148&quot; value=&quot;5&quot;/&gt;&lt;property id=&quot;20300&quot; value=&quot;Slide 1&quot;/&gt;&lt;property id=&quot;20307&quot; value=&quot;328&quot;/&gt;&lt;/object&gt;&lt;object type=&quot;3&quot; unique_id=&quot;10175&quot;&gt;&lt;property id=&quot;20148&quot; value=&quot;5&quot;/&gt;&lt;property id=&quot;20300&quot; value=&quot;Slide 2 - &amp;quot;Overview&amp;quot;&quot;/&gt;&lt;property id=&quot;20307&quot; value=&quot;323&quot;/&gt;&lt;/object&gt;&lt;object type=&quot;3&quot; unique_id=&quot;10176&quot;&gt;&lt;property id=&quot;20148&quot; value=&quot;5&quot;/&gt;&lt;property id=&quot;20300&quot; value=&quot;Slide 15 - &amp;quot;Unemployment Benefits&amp;quot;&quot;/&gt;&lt;property id=&quot;20307&quot; value=&quot;401&quot;/&gt;&lt;/object&gt;&lt;object type=&quot;3&quot; unique_id=&quot;10177&quot;&gt;&lt;property id=&quot;20148&quot; value=&quot;5&quot;/&gt;&lt;property id=&quot;20300&quot; value=&quot;Slide 17 - &amp;quot;Unemployment Benefits&amp;quot;&quot;/&gt;&lt;property id=&quot;20307&quot; value=&quot;426&quot;/&gt;&lt;/object&gt;&lt;object type=&quot;3&quot; unique_id=&quot;10181&quot;&gt;&lt;property id=&quot;20148&quot; value=&quot;5&quot;/&gt;&lt;property id=&quot;20300&quot; value=&quot;Slide 19&quot;/&gt;&lt;property id=&quot;20307&quot; value=&quot;394&quot;/&gt;&lt;/object&gt;&lt;object type=&quot;3&quot; unique_id=&quot;10667&quot;&gt;&lt;property id=&quot;20148&quot; value=&quot;5&quot;/&gt;&lt;property id=&quot;20300&quot; value=&quot;Slide 11 - &amp;quot;Legislative Process&amp;quot;&quot;/&gt;&lt;property id=&quot;20307&quot; value=&quot;434&quot;/&gt;&lt;/object&gt;&lt;object type=&quot;3&quot; unique_id=&quot;10668&quot;&gt;&lt;property id=&quot;20148&quot; value=&quot;5&quot;/&gt;&lt;property id=&quot;20300&quot; value=&quot;Slide 12 - &amp;quot;Legislative Process Continued&amp;quot;&quot;/&gt;&lt;property id=&quot;20307&quot; value=&quot;435&quot;/&gt;&lt;/object&gt;&lt;object type=&quot;3&quot; unique_id=&quot;10669&quot;&gt;&lt;property id=&quot;20148&quot; value=&quot;5&quot;/&gt;&lt;property id=&quot;20300&quot; value=&quot;Slide 13&quot;/&gt;&lt;property id=&quot;20307&quot; value=&quot;432&quot;/&gt;&lt;/object&gt;&lt;object type=&quot;3&quot; unique_id=&quot;10671&quot;&gt;&lt;property id=&quot;20148&quot; value=&quot;5&quot;/&gt;&lt;property id=&quot;20300&quot; value=&quot;Slide 14 - &amp;quot;Stakeholders&amp;quot;&quot;/&gt;&lt;property id=&quot;20307&quot; value=&quot;437&quot;/&gt;&lt;/object&gt;&lt;object type=&quot;3&quot; unique_id=&quot;10672&quot;&gt;&lt;property id=&quot;20148&quot; value=&quot;5&quot;/&gt;&lt;property id=&quot;20300&quot; value=&quot;Slide 20&quot;/&gt;&lt;property id=&quot;20307&quot; value=&quot;431&quot;/&gt;&lt;/object&gt;&lt;object type=&quot;3&quot; unique_id=&quot;10712&quot;&gt;&lt;property id=&quot;20148&quot; value=&quot;5&quot;/&gt;&lt;property id=&quot;20300&quot; value=&quot;Slide 7 - &amp;quot;Washington State Legislature&amp;quot;&quot;/&gt;&lt;property id=&quot;20307&quot; value=&quot;438&quot;/&gt;&lt;/object&gt;&lt;object type=&quot;3&quot; unique_id=&quot;10713&quot;&gt;&lt;property id=&quot;20148&quot; value=&quot;5&quot;/&gt;&lt;property id=&quot;20300&quot; value=&quot;Slide 8 - &amp;quot;Legislative Session Basics &amp;quot;&quot;/&gt;&lt;property id=&quot;20307&quot; value=&quot;439&quot;/&gt;&lt;/object&gt;&lt;object type=&quot;3&quot; unique_id=&quot;10903&quot;&gt;&lt;property id=&quot;20148&quot; value=&quot;5&quot;/&gt;&lt;property id=&quot;20300&quot; value=&quot;Slide 9 - &amp;quot;Interim Legislative Process&amp;quot;&quot;/&gt;&lt;property id=&quot;20307&quot; value=&quot;444&quot;/&gt;&lt;/object&gt;&lt;object type=&quot;3&quot; unique_id=&quot;10904&quot;&gt;&lt;property id=&quot;20148&quot; value=&quot;5&quot;/&gt;&lt;property id=&quot;20300&quot; value=&quot;Slide 10 - &amp;quot;Legislative Session&amp;quot;&quot;/&gt;&lt;property id=&quot;20307&quot; value=&quot;442&quot;/&gt;&lt;/object&gt;&lt;object type=&quot;3&quot; unique_id=&quot;10905&quot;&gt;&lt;property id=&quot;20148&quot; value=&quot;5&quot;/&gt;&lt;property id=&quot;20300&quot; value=&quot;Slide 16 - &amp;quot;Unemployment Benefits &amp;quot;&quot;/&gt;&lt;property id=&quot;20307&quot; value=&quot;441&quot;/&gt;&lt;/object&gt;&lt;object type=&quot;3&quot; unique_id=&quot;11172&quot;&gt;&lt;property id=&quot;20148&quot; value=&quot;5&quot;/&gt;&lt;property id=&quot;20300&quot; value=&quot;Slide 3 - &amp;quot;Initial and Continued Claims&amp;quot;&quot;/&gt;&lt;property id=&quot;20307&quot; value=&quot;445&quot;/&gt;&lt;/object&gt;&lt;object type=&quot;3&quot; unique_id=&quot;11173&quot;&gt;&lt;property id=&quot;20148&quot; value=&quot;5&quot;/&gt;&lt;property id=&quot;20300&quot; value=&quot;Slide 4 - &amp;quot;Adjudication&amp;quot;&quot;/&gt;&lt;property id=&quot;20307&quot; value=&quot;446&quot;/&gt;&lt;/object&gt;&lt;object type=&quot;3&quot; unique_id=&quot;11174&quot;&gt;&lt;property id=&quot;20148&quot; value=&quot;5&quot;/&gt;&lt;property id=&quot;20300&quot; value=&quot;Slide 5 - &amp;quot;Conditional Payments&amp;quot;&quot;/&gt;&lt;property id=&quot;20307&quot; value=&quot;447&quot;/&gt;&lt;/object&gt;&lt;object type=&quot;3&quot; unique_id=&quot;11175&quot;&gt;&lt;property id=&quot;20148&quot; value=&quot;5&quot;/&gt;&lt;property id=&quot;20300&quot; value=&quot;Slide 6 - &amp;quot;Overpayments&amp;quot;&quot;/&gt;&lt;property id=&quot;20307&quot; value=&quot;448&quot;/&gt;&lt;/object&gt;&lt;object type=&quot;3&quot; unique_id=&quot;11296&quot;&gt;&lt;property id=&quot;20148&quot; value=&quot;5&quot;/&gt;&lt;property id=&quot;20300&quot; value=&quot;Slide 21&quot;/&gt;&lt;property id=&quot;20307&quot; value=&quot;450&quot;/&gt;&lt;/object&gt;&lt;object type=&quot;3&quot; unique_id=&quot;11321&quot;&gt;&lt;property id=&quot;20148&quot; value=&quot;5&quot;/&gt;&lt;property id=&quot;20300&quot; value=&quot;Slide 18 - &amp;quot;Federal benefit extensions&amp;quot;&quot;/&gt;&lt;property id=&quot;20307&quot; value=&quot;451&quot;/&gt;&lt;/object&gt;&lt;/object&gt;&lt;object type=&quot;8&quot; unique_id=&quot;10247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template-leg">
  <a:themeElements>
    <a:clrScheme name="UI Tax">
      <a:dk1>
        <a:srgbClr val="003366"/>
      </a:dk1>
      <a:lt1>
        <a:sysClr val="window" lastClr="FFFFFF"/>
      </a:lt1>
      <a:dk2>
        <a:srgbClr val="CC6600"/>
      </a:dk2>
      <a:lt2>
        <a:srgbClr val="CCCC99"/>
      </a:lt2>
      <a:accent1>
        <a:srgbClr val="363063"/>
      </a:accent1>
      <a:accent2>
        <a:srgbClr val="6C7728"/>
      </a:accent2>
      <a:accent3>
        <a:srgbClr val="9B3136"/>
      </a:accent3>
      <a:accent4>
        <a:srgbClr val="FFFFFF"/>
      </a:accent4>
      <a:accent5>
        <a:srgbClr val="0057B0"/>
      </a:accent5>
      <a:accent6>
        <a:srgbClr val="FFFFCC"/>
      </a:accent6>
      <a:hlink>
        <a:srgbClr val="999900"/>
      </a:hlink>
      <a:folHlink>
        <a:srgbClr val="CC993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template-leg.pot</Template>
  <TotalTime>0</TotalTime>
  <Words>328</Words>
  <Application>Microsoft Office PowerPoint</Application>
  <PresentationFormat>On-screen Show (4:3)</PresentationFormat>
  <Paragraphs>36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template-leg</vt:lpstr>
      <vt:lpstr>Emergency Rules</vt:lpstr>
      <vt:lpstr>Other Permanent Rulemaking</vt:lpstr>
      <vt:lpstr>Other Permanent Rulemaking</vt:lpstr>
      <vt:lpstr>Lost Wages Assistance</vt:lpstr>
      <vt:lpstr>Potential Program Expirations: CARES Act and FFCRA</vt:lpstr>
    </vt:vector>
  </TitlesOfParts>
  <Company>Washington State Employment Security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name</dc:title>
  <dc:creator>Kathy Skye</dc:creator>
  <cp:lastModifiedBy>Adams, Joy (ESD)</cp:lastModifiedBy>
  <cp:revision>1</cp:revision>
  <dcterms:created xsi:type="dcterms:W3CDTF">2010-01-06T23:06:36Z</dcterms:created>
  <dcterms:modified xsi:type="dcterms:W3CDTF">2020-10-26T20:17:20Z</dcterms:modified>
</cp:coreProperties>
</file>