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8.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9.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theme/themeOverride6.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7.xml" ContentType="application/vnd.openxmlformats-officedocument.themeOverr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97" r:id="rId4"/>
    <p:sldMasterId id="2147484112" r:id="rId5"/>
    <p:sldMasterId id="2147484233" r:id="rId6"/>
    <p:sldMasterId id="2147484264" r:id="rId7"/>
    <p:sldMasterId id="2147484309" r:id="rId8"/>
    <p:sldMasterId id="2147484356" r:id="rId9"/>
    <p:sldMasterId id="2147484372" r:id="rId10"/>
    <p:sldMasterId id="2147484387" r:id="rId11"/>
    <p:sldMasterId id="2147484402" r:id="rId12"/>
    <p:sldMasterId id="2147484417" r:id="rId13"/>
  </p:sldMasterIdLst>
  <p:notesMasterIdLst>
    <p:notesMasterId r:id="rId32"/>
  </p:notesMasterIdLst>
  <p:handoutMasterIdLst>
    <p:handoutMasterId r:id="rId33"/>
  </p:handoutMasterIdLst>
  <p:sldIdLst>
    <p:sldId id="256" r:id="rId14"/>
    <p:sldId id="307" r:id="rId15"/>
    <p:sldId id="430" r:id="rId16"/>
    <p:sldId id="404" r:id="rId17"/>
    <p:sldId id="422" r:id="rId18"/>
    <p:sldId id="406" r:id="rId19"/>
    <p:sldId id="431" r:id="rId20"/>
    <p:sldId id="407" r:id="rId21"/>
    <p:sldId id="288" r:id="rId22"/>
    <p:sldId id="458" r:id="rId23"/>
    <p:sldId id="486" r:id="rId24"/>
    <p:sldId id="466" r:id="rId25"/>
    <p:sldId id="317" r:id="rId26"/>
    <p:sldId id="414" r:id="rId27"/>
    <p:sldId id="477" r:id="rId28"/>
    <p:sldId id="484" r:id="rId29"/>
    <p:sldId id="485" r:id="rId30"/>
    <p:sldId id="411" r:id="rId31"/>
  </p:sldIdLst>
  <p:sldSz cx="12192000" cy="6858000"/>
  <p:notesSz cx="7023100" cy="9309100"/>
  <p:embeddedFontLst>
    <p:embeddedFont>
      <p:font typeface="Calibri" panose="020F0502020204030204" pitchFamily="34" charset="0"/>
      <p:regular r:id="rId34"/>
      <p:bold r:id="rId35"/>
      <p:italic r:id="rId36"/>
      <p:boldItalic r:id="rId37"/>
    </p:embeddedFont>
    <p:embeddedFont>
      <p:font typeface="Century Gothic" panose="020B050202020202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455"/>
    <a:srgbClr val="CC6600"/>
    <a:srgbClr val="086470"/>
    <a:srgbClr val="81AB75"/>
    <a:srgbClr val="EAEAEA"/>
    <a:srgbClr val="A24600"/>
    <a:srgbClr val="658F41"/>
    <a:srgbClr val="C9E7B1"/>
    <a:srgbClr val="B0D0D5"/>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49" autoAdjust="0"/>
    <p:restoredTop sz="78665" autoAdjust="0"/>
  </p:normalViewPr>
  <p:slideViewPr>
    <p:cSldViewPr snapToGrid="0" snapToObjects="1">
      <p:cViewPr varScale="1">
        <p:scale>
          <a:sx n="67" d="100"/>
          <a:sy n="67" d="100"/>
        </p:scale>
        <p:origin x="950" y="62"/>
      </p:cViewPr>
      <p:guideLst/>
    </p:cSldViewPr>
  </p:slideViewPr>
  <p:notesTextViewPr>
    <p:cViewPr>
      <p:scale>
        <a:sx n="1" d="1"/>
        <a:sy n="1" d="1"/>
      </p:scale>
      <p:origin x="0" y="0"/>
    </p:cViewPr>
  </p:notesTextViewPr>
  <p:notesViewPr>
    <p:cSldViewPr snapToGrid="0" snapToObjects="1">
      <p:cViewPr varScale="1">
        <p:scale>
          <a:sx n="79" d="100"/>
          <a:sy n="79" d="100"/>
        </p:scale>
        <p:origin x="390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handoutMaster" Target="handoutMasters/handoutMaster1.xml"/><Relationship Id="rId38"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font" Target="fonts/font3.fntdata"/><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font" Target="fonts/font2.fntdata"/><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esd1floly\Division\22000LMEA-AllStaff\Regional%20Staff\WAQB%20files\WA-QB-historical-SA-all%20area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8015212309023"/>
          <c:y val="2.8315835452704691E-2"/>
          <c:w val="0.82506064107300336"/>
          <c:h val="0.84329655670821868"/>
        </c:manualLayout>
      </c:layout>
      <c:lineChart>
        <c:grouping val="standard"/>
        <c:varyColors val="0"/>
        <c:ser>
          <c:idx val="0"/>
          <c:order val="0"/>
          <c:spPr>
            <a:ln w="28575" cap="rnd">
              <a:solidFill>
                <a:srgbClr val="002060"/>
              </a:solidFill>
              <a:round/>
            </a:ln>
            <a:effectLst/>
          </c:spPr>
          <c:marker>
            <c:symbol val="none"/>
          </c:marker>
          <c:dLbls>
            <c:dLbl>
              <c:idx val="248"/>
              <c:layout>
                <c:manualLayout>
                  <c:x val="-7.1886731555329555E-2"/>
                  <c:y val="2.628114618270721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00-4879-AA66-A1D6F761CDB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002060"/>
                      </a:solidFill>
                      <a:round/>
                    </a:ln>
                    <a:effectLst/>
                  </c:spPr>
                </c15:leaderLines>
              </c:ext>
            </c:extLst>
          </c:dLbls>
          <c:cat>
            <c:numRef>
              <c:f>'Washington State'!$DS$2:$NG$2</c:f>
              <c:numCache>
                <c:formatCode>yyyy:mm</c:formatCode>
                <c:ptCount val="24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numCache>
            </c:numRef>
          </c:cat>
          <c:val>
            <c:numRef>
              <c:f>'Washington State'!$DS$3:$NG$3</c:f>
              <c:numCache>
                <c:formatCode>0</c:formatCode>
                <c:ptCount val="249"/>
                <c:pt idx="0">
                  <c:v>2722600</c:v>
                </c:pt>
                <c:pt idx="1">
                  <c:v>2722000</c:v>
                </c:pt>
                <c:pt idx="2">
                  <c:v>2740900</c:v>
                </c:pt>
                <c:pt idx="3">
                  <c:v>2735600</c:v>
                </c:pt>
                <c:pt idx="4">
                  <c:v>2746300</c:v>
                </c:pt>
                <c:pt idx="5">
                  <c:v>2749700</c:v>
                </c:pt>
                <c:pt idx="6">
                  <c:v>2741600</c:v>
                </c:pt>
                <c:pt idx="7">
                  <c:v>2752700</c:v>
                </c:pt>
                <c:pt idx="8">
                  <c:v>2754700</c:v>
                </c:pt>
                <c:pt idx="9">
                  <c:v>2756400</c:v>
                </c:pt>
                <c:pt idx="10">
                  <c:v>2761300</c:v>
                </c:pt>
                <c:pt idx="11">
                  <c:v>2767100</c:v>
                </c:pt>
                <c:pt idx="12">
                  <c:v>2758700</c:v>
                </c:pt>
                <c:pt idx="13">
                  <c:v>2758200</c:v>
                </c:pt>
                <c:pt idx="14">
                  <c:v>2754100</c:v>
                </c:pt>
                <c:pt idx="15">
                  <c:v>2751900</c:v>
                </c:pt>
                <c:pt idx="16">
                  <c:v>2745500</c:v>
                </c:pt>
                <c:pt idx="17">
                  <c:v>2744400</c:v>
                </c:pt>
                <c:pt idx="18">
                  <c:v>2735700</c:v>
                </c:pt>
                <c:pt idx="19">
                  <c:v>2730500</c:v>
                </c:pt>
                <c:pt idx="20">
                  <c:v>2723900</c:v>
                </c:pt>
                <c:pt idx="21">
                  <c:v>2715100</c:v>
                </c:pt>
                <c:pt idx="22">
                  <c:v>2705500</c:v>
                </c:pt>
                <c:pt idx="23">
                  <c:v>2697000</c:v>
                </c:pt>
                <c:pt idx="24">
                  <c:v>2696600</c:v>
                </c:pt>
                <c:pt idx="25">
                  <c:v>2692900</c:v>
                </c:pt>
                <c:pt idx="26">
                  <c:v>2687500</c:v>
                </c:pt>
                <c:pt idx="27">
                  <c:v>2691000</c:v>
                </c:pt>
                <c:pt idx="28">
                  <c:v>2691700</c:v>
                </c:pt>
                <c:pt idx="29">
                  <c:v>2689700</c:v>
                </c:pt>
                <c:pt idx="30">
                  <c:v>2696300</c:v>
                </c:pt>
                <c:pt idx="31">
                  <c:v>2695500</c:v>
                </c:pt>
                <c:pt idx="32">
                  <c:v>2695300</c:v>
                </c:pt>
                <c:pt idx="33">
                  <c:v>2695600</c:v>
                </c:pt>
                <c:pt idx="34">
                  <c:v>2699000</c:v>
                </c:pt>
                <c:pt idx="35">
                  <c:v>2696300</c:v>
                </c:pt>
                <c:pt idx="36">
                  <c:v>2704600</c:v>
                </c:pt>
                <c:pt idx="37">
                  <c:v>2704200</c:v>
                </c:pt>
                <c:pt idx="38">
                  <c:v>2696200</c:v>
                </c:pt>
                <c:pt idx="39">
                  <c:v>2695000</c:v>
                </c:pt>
                <c:pt idx="40">
                  <c:v>2697800</c:v>
                </c:pt>
                <c:pt idx="41">
                  <c:v>2696700</c:v>
                </c:pt>
                <c:pt idx="42">
                  <c:v>2698300</c:v>
                </c:pt>
                <c:pt idx="43">
                  <c:v>2702000</c:v>
                </c:pt>
                <c:pt idx="44">
                  <c:v>2705000</c:v>
                </c:pt>
                <c:pt idx="45">
                  <c:v>2706100</c:v>
                </c:pt>
                <c:pt idx="46">
                  <c:v>2706600</c:v>
                </c:pt>
                <c:pt idx="47">
                  <c:v>2712500</c:v>
                </c:pt>
                <c:pt idx="48">
                  <c:v>2707400</c:v>
                </c:pt>
                <c:pt idx="49">
                  <c:v>2714900</c:v>
                </c:pt>
                <c:pt idx="50">
                  <c:v>2725000</c:v>
                </c:pt>
                <c:pt idx="51">
                  <c:v>2730800</c:v>
                </c:pt>
                <c:pt idx="52">
                  <c:v>2731900</c:v>
                </c:pt>
                <c:pt idx="53">
                  <c:v>2737800</c:v>
                </c:pt>
                <c:pt idx="54">
                  <c:v>2743200</c:v>
                </c:pt>
                <c:pt idx="55">
                  <c:v>2744100</c:v>
                </c:pt>
                <c:pt idx="56">
                  <c:v>2750400</c:v>
                </c:pt>
                <c:pt idx="57">
                  <c:v>2760500</c:v>
                </c:pt>
                <c:pt idx="58">
                  <c:v>2766000</c:v>
                </c:pt>
                <c:pt idx="59">
                  <c:v>2770000</c:v>
                </c:pt>
                <c:pt idx="60">
                  <c:v>2776700</c:v>
                </c:pt>
                <c:pt idx="61">
                  <c:v>2778900</c:v>
                </c:pt>
                <c:pt idx="62">
                  <c:v>2788300</c:v>
                </c:pt>
                <c:pt idx="63">
                  <c:v>2798500</c:v>
                </c:pt>
                <c:pt idx="64">
                  <c:v>2803100</c:v>
                </c:pt>
                <c:pt idx="65">
                  <c:v>2805300</c:v>
                </c:pt>
                <c:pt idx="66">
                  <c:v>2817700</c:v>
                </c:pt>
                <c:pt idx="67">
                  <c:v>2824000</c:v>
                </c:pt>
                <c:pt idx="68">
                  <c:v>2823800</c:v>
                </c:pt>
                <c:pt idx="69">
                  <c:v>2836300</c:v>
                </c:pt>
                <c:pt idx="70">
                  <c:v>2845900</c:v>
                </c:pt>
                <c:pt idx="71">
                  <c:v>2855700</c:v>
                </c:pt>
                <c:pt idx="72">
                  <c:v>2863600</c:v>
                </c:pt>
                <c:pt idx="73">
                  <c:v>2868400</c:v>
                </c:pt>
                <c:pt idx="74">
                  <c:v>2873900</c:v>
                </c:pt>
                <c:pt idx="75">
                  <c:v>2876400</c:v>
                </c:pt>
                <c:pt idx="76">
                  <c:v>2884400</c:v>
                </c:pt>
                <c:pt idx="77">
                  <c:v>2896700</c:v>
                </c:pt>
                <c:pt idx="78">
                  <c:v>2892500</c:v>
                </c:pt>
                <c:pt idx="79">
                  <c:v>2900900</c:v>
                </c:pt>
                <c:pt idx="80">
                  <c:v>2914500</c:v>
                </c:pt>
                <c:pt idx="81">
                  <c:v>2914200</c:v>
                </c:pt>
                <c:pt idx="82">
                  <c:v>2916800</c:v>
                </c:pt>
                <c:pt idx="83">
                  <c:v>2924300</c:v>
                </c:pt>
                <c:pt idx="84">
                  <c:v>2929500</c:v>
                </c:pt>
                <c:pt idx="85">
                  <c:v>2943200</c:v>
                </c:pt>
                <c:pt idx="86">
                  <c:v>2949100</c:v>
                </c:pt>
                <c:pt idx="87">
                  <c:v>2956100</c:v>
                </c:pt>
                <c:pt idx="88">
                  <c:v>2962000</c:v>
                </c:pt>
                <c:pt idx="89">
                  <c:v>2969600</c:v>
                </c:pt>
                <c:pt idx="90">
                  <c:v>2971600</c:v>
                </c:pt>
                <c:pt idx="91">
                  <c:v>2975600</c:v>
                </c:pt>
                <c:pt idx="92">
                  <c:v>2976400</c:v>
                </c:pt>
                <c:pt idx="93">
                  <c:v>2987300</c:v>
                </c:pt>
                <c:pt idx="94">
                  <c:v>2993800</c:v>
                </c:pt>
                <c:pt idx="95">
                  <c:v>2997600</c:v>
                </c:pt>
                <c:pt idx="96">
                  <c:v>3001900</c:v>
                </c:pt>
                <c:pt idx="97">
                  <c:v>3006200</c:v>
                </c:pt>
                <c:pt idx="98">
                  <c:v>3008000</c:v>
                </c:pt>
                <c:pt idx="99">
                  <c:v>3007100</c:v>
                </c:pt>
                <c:pt idx="100">
                  <c:v>3004300</c:v>
                </c:pt>
                <c:pt idx="101">
                  <c:v>3001100</c:v>
                </c:pt>
                <c:pt idx="102">
                  <c:v>3005200</c:v>
                </c:pt>
                <c:pt idx="103">
                  <c:v>3006700</c:v>
                </c:pt>
                <c:pt idx="104">
                  <c:v>2996200</c:v>
                </c:pt>
                <c:pt idx="105">
                  <c:v>2969200</c:v>
                </c:pt>
                <c:pt idx="106">
                  <c:v>2967800</c:v>
                </c:pt>
                <c:pt idx="107">
                  <c:v>2950000</c:v>
                </c:pt>
                <c:pt idx="108">
                  <c:v>2935100</c:v>
                </c:pt>
                <c:pt idx="109">
                  <c:v>2916700</c:v>
                </c:pt>
                <c:pt idx="110">
                  <c:v>2897600</c:v>
                </c:pt>
                <c:pt idx="111">
                  <c:v>2878400</c:v>
                </c:pt>
                <c:pt idx="112">
                  <c:v>2868700</c:v>
                </c:pt>
                <c:pt idx="113">
                  <c:v>2857000</c:v>
                </c:pt>
                <c:pt idx="114">
                  <c:v>2847200</c:v>
                </c:pt>
                <c:pt idx="115">
                  <c:v>2836400</c:v>
                </c:pt>
                <c:pt idx="116">
                  <c:v>2833800</c:v>
                </c:pt>
                <c:pt idx="117">
                  <c:v>2836100</c:v>
                </c:pt>
                <c:pt idx="118">
                  <c:v>2824700</c:v>
                </c:pt>
                <c:pt idx="119">
                  <c:v>2823100</c:v>
                </c:pt>
                <c:pt idx="120">
                  <c:v>2825600</c:v>
                </c:pt>
                <c:pt idx="121">
                  <c:v>2824000</c:v>
                </c:pt>
                <c:pt idx="122">
                  <c:v>2830000</c:v>
                </c:pt>
                <c:pt idx="123">
                  <c:v>2835600</c:v>
                </c:pt>
                <c:pt idx="124">
                  <c:v>2839400</c:v>
                </c:pt>
                <c:pt idx="125">
                  <c:v>2836600</c:v>
                </c:pt>
                <c:pt idx="126">
                  <c:v>2836400</c:v>
                </c:pt>
                <c:pt idx="127">
                  <c:v>2831700</c:v>
                </c:pt>
                <c:pt idx="128">
                  <c:v>2835300</c:v>
                </c:pt>
                <c:pt idx="129">
                  <c:v>2846700</c:v>
                </c:pt>
                <c:pt idx="130">
                  <c:v>2847000</c:v>
                </c:pt>
                <c:pt idx="131">
                  <c:v>2852200</c:v>
                </c:pt>
                <c:pt idx="132">
                  <c:v>2856300</c:v>
                </c:pt>
                <c:pt idx="133">
                  <c:v>2859700</c:v>
                </c:pt>
                <c:pt idx="134">
                  <c:v>2859300</c:v>
                </c:pt>
                <c:pt idx="135">
                  <c:v>2868500</c:v>
                </c:pt>
                <c:pt idx="136">
                  <c:v>2865600</c:v>
                </c:pt>
                <c:pt idx="137">
                  <c:v>2868900</c:v>
                </c:pt>
                <c:pt idx="138">
                  <c:v>2877500</c:v>
                </c:pt>
                <c:pt idx="139">
                  <c:v>2880200</c:v>
                </c:pt>
                <c:pt idx="140">
                  <c:v>2883900</c:v>
                </c:pt>
                <c:pt idx="141">
                  <c:v>2879700</c:v>
                </c:pt>
                <c:pt idx="142">
                  <c:v>2885100</c:v>
                </c:pt>
                <c:pt idx="143">
                  <c:v>2889400</c:v>
                </c:pt>
                <c:pt idx="144">
                  <c:v>2888200</c:v>
                </c:pt>
                <c:pt idx="145">
                  <c:v>2893100</c:v>
                </c:pt>
                <c:pt idx="146">
                  <c:v>2902700</c:v>
                </c:pt>
                <c:pt idx="147">
                  <c:v>2904400</c:v>
                </c:pt>
                <c:pt idx="148">
                  <c:v>2912400</c:v>
                </c:pt>
                <c:pt idx="149">
                  <c:v>2921800</c:v>
                </c:pt>
                <c:pt idx="150">
                  <c:v>2921000</c:v>
                </c:pt>
                <c:pt idx="151">
                  <c:v>2927400</c:v>
                </c:pt>
                <c:pt idx="152">
                  <c:v>2930000</c:v>
                </c:pt>
                <c:pt idx="153">
                  <c:v>2940800</c:v>
                </c:pt>
                <c:pt idx="154">
                  <c:v>2946300</c:v>
                </c:pt>
                <c:pt idx="155">
                  <c:v>2947500</c:v>
                </c:pt>
                <c:pt idx="156">
                  <c:v>2952600</c:v>
                </c:pt>
                <c:pt idx="157">
                  <c:v>2961600</c:v>
                </c:pt>
                <c:pt idx="158">
                  <c:v>2964400</c:v>
                </c:pt>
                <c:pt idx="159">
                  <c:v>2969800</c:v>
                </c:pt>
                <c:pt idx="160">
                  <c:v>2978100</c:v>
                </c:pt>
                <c:pt idx="161">
                  <c:v>2978700</c:v>
                </c:pt>
                <c:pt idx="162">
                  <c:v>2982400</c:v>
                </c:pt>
                <c:pt idx="163">
                  <c:v>2991800</c:v>
                </c:pt>
                <c:pt idx="164">
                  <c:v>2998100</c:v>
                </c:pt>
                <c:pt idx="165">
                  <c:v>3006200</c:v>
                </c:pt>
                <c:pt idx="166">
                  <c:v>3012600</c:v>
                </c:pt>
                <c:pt idx="167">
                  <c:v>3016700</c:v>
                </c:pt>
                <c:pt idx="168">
                  <c:v>3028600</c:v>
                </c:pt>
                <c:pt idx="169">
                  <c:v>3029400</c:v>
                </c:pt>
                <c:pt idx="170">
                  <c:v>3034600</c:v>
                </c:pt>
                <c:pt idx="171">
                  <c:v>3034900</c:v>
                </c:pt>
                <c:pt idx="172">
                  <c:v>3040100</c:v>
                </c:pt>
                <c:pt idx="173">
                  <c:v>3046800</c:v>
                </c:pt>
                <c:pt idx="174">
                  <c:v>3060800</c:v>
                </c:pt>
                <c:pt idx="175">
                  <c:v>3070900</c:v>
                </c:pt>
                <c:pt idx="176">
                  <c:v>3075900</c:v>
                </c:pt>
                <c:pt idx="177">
                  <c:v>3080400</c:v>
                </c:pt>
                <c:pt idx="178">
                  <c:v>3087800</c:v>
                </c:pt>
                <c:pt idx="179">
                  <c:v>3100500</c:v>
                </c:pt>
                <c:pt idx="180">
                  <c:v>3104100</c:v>
                </c:pt>
                <c:pt idx="181">
                  <c:v>3110200</c:v>
                </c:pt>
                <c:pt idx="182">
                  <c:v>3120500</c:v>
                </c:pt>
                <c:pt idx="183">
                  <c:v>3127500</c:v>
                </c:pt>
                <c:pt idx="184">
                  <c:v>3133900</c:v>
                </c:pt>
                <c:pt idx="185">
                  <c:v>3145600</c:v>
                </c:pt>
                <c:pt idx="186">
                  <c:v>3149900</c:v>
                </c:pt>
                <c:pt idx="187">
                  <c:v>3155100</c:v>
                </c:pt>
                <c:pt idx="188">
                  <c:v>3161500</c:v>
                </c:pt>
                <c:pt idx="189">
                  <c:v>3170000</c:v>
                </c:pt>
                <c:pt idx="190">
                  <c:v>3176500</c:v>
                </c:pt>
                <c:pt idx="191">
                  <c:v>3184400</c:v>
                </c:pt>
                <c:pt idx="192">
                  <c:v>3198200</c:v>
                </c:pt>
                <c:pt idx="193">
                  <c:v>3209400</c:v>
                </c:pt>
                <c:pt idx="194">
                  <c:v>3212800</c:v>
                </c:pt>
                <c:pt idx="195">
                  <c:v>3228900</c:v>
                </c:pt>
                <c:pt idx="196">
                  <c:v>3233300</c:v>
                </c:pt>
                <c:pt idx="197">
                  <c:v>3236000</c:v>
                </c:pt>
                <c:pt idx="198">
                  <c:v>3246200</c:v>
                </c:pt>
                <c:pt idx="199">
                  <c:v>3253600</c:v>
                </c:pt>
                <c:pt idx="200">
                  <c:v>3265900</c:v>
                </c:pt>
                <c:pt idx="201">
                  <c:v>3268300</c:v>
                </c:pt>
                <c:pt idx="202">
                  <c:v>3277300</c:v>
                </c:pt>
                <c:pt idx="203">
                  <c:v>3284300</c:v>
                </c:pt>
                <c:pt idx="204">
                  <c:v>3280500</c:v>
                </c:pt>
                <c:pt idx="205">
                  <c:v>3291200</c:v>
                </c:pt>
                <c:pt idx="206">
                  <c:v>3299600</c:v>
                </c:pt>
                <c:pt idx="207">
                  <c:v>3305800</c:v>
                </c:pt>
                <c:pt idx="208">
                  <c:v>3314400</c:v>
                </c:pt>
                <c:pt idx="209">
                  <c:v>3325100</c:v>
                </c:pt>
                <c:pt idx="210">
                  <c:v>3327700</c:v>
                </c:pt>
                <c:pt idx="211">
                  <c:v>3327600</c:v>
                </c:pt>
                <c:pt idx="212">
                  <c:v>3335700</c:v>
                </c:pt>
                <c:pt idx="213">
                  <c:v>3340700</c:v>
                </c:pt>
                <c:pt idx="214">
                  <c:v>3344800</c:v>
                </c:pt>
                <c:pt idx="215">
                  <c:v>3351000</c:v>
                </c:pt>
                <c:pt idx="216">
                  <c:v>3360500</c:v>
                </c:pt>
                <c:pt idx="217">
                  <c:v>3370400</c:v>
                </c:pt>
                <c:pt idx="218">
                  <c:v>3373100</c:v>
                </c:pt>
                <c:pt idx="219">
                  <c:v>3412500</c:v>
                </c:pt>
                <c:pt idx="220">
                  <c:v>3411500</c:v>
                </c:pt>
                <c:pt idx="221">
                  <c:v>3406900</c:v>
                </c:pt>
                <c:pt idx="222">
                  <c:v>3406800</c:v>
                </c:pt>
                <c:pt idx="223">
                  <c:v>3412900</c:v>
                </c:pt>
                <c:pt idx="224">
                  <c:v>3411200</c:v>
                </c:pt>
                <c:pt idx="225">
                  <c:v>3417100</c:v>
                </c:pt>
                <c:pt idx="226">
                  <c:v>3415400</c:v>
                </c:pt>
                <c:pt idx="227">
                  <c:v>3408300</c:v>
                </c:pt>
                <c:pt idx="228">
                  <c:v>3409600</c:v>
                </c:pt>
                <c:pt idx="229">
                  <c:v>3387200</c:v>
                </c:pt>
                <c:pt idx="230">
                  <c:v>3404000</c:v>
                </c:pt>
                <c:pt idx="231">
                  <c:v>3527100</c:v>
                </c:pt>
                <c:pt idx="232">
                  <c:v>3511100</c:v>
                </c:pt>
                <c:pt idx="233">
                  <c:v>3488800</c:v>
                </c:pt>
                <c:pt idx="234">
                  <c:v>3490500</c:v>
                </c:pt>
                <c:pt idx="235">
                  <c:v>3491000</c:v>
                </c:pt>
                <c:pt idx="236">
                  <c:v>3480600</c:v>
                </c:pt>
                <c:pt idx="237">
                  <c:v>3477100</c:v>
                </c:pt>
                <c:pt idx="238">
                  <c:v>3476200</c:v>
                </c:pt>
                <c:pt idx="239">
                  <c:v>3479600</c:v>
                </c:pt>
                <c:pt idx="240">
                  <c:v>3481000</c:v>
                </c:pt>
                <c:pt idx="241">
                  <c:v>3485100</c:v>
                </c:pt>
                <c:pt idx="242">
                  <c:v>3456800</c:v>
                </c:pt>
                <c:pt idx="243">
                  <c:v>2928200</c:v>
                </c:pt>
                <c:pt idx="244">
                  <c:v>3018700</c:v>
                </c:pt>
                <c:pt idx="245">
                  <c:v>3126900</c:v>
                </c:pt>
                <c:pt idx="246">
                  <c:v>3189300</c:v>
                </c:pt>
                <c:pt idx="247">
                  <c:v>3258300</c:v>
                </c:pt>
                <c:pt idx="248">
                  <c:v>3260700</c:v>
                </c:pt>
              </c:numCache>
            </c:numRef>
          </c:val>
          <c:smooth val="0"/>
          <c:extLst>
            <c:ext xmlns:c16="http://schemas.microsoft.com/office/drawing/2014/chart" uri="{C3380CC4-5D6E-409C-BE32-E72D297353CC}">
              <c16:uniqueId val="{00000001-C800-4879-AA66-A1D6F761CDB5}"/>
            </c:ext>
          </c:extLst>
        </c:ser>
        <c:dLbls>
          <c:showLegendKey val="0"/>
          <c:showVal val="0"/>
          <c:showCatName val="0"/>
          <c:showSerName val="0"/>
          <c:showPercent val="0"/>
          <c:showBubbleSize val="0"/>
        </c:dLbls>
        <c:smooth val="0"/>
        <c:axId val="410827472"/>
        <c:axId val="410827800"/>
      </c:lineChart>
      <c:dateAx>
        <c:axId val="410827472"/>
        <c:scaling>
          <c:orientation val="minMax"/>
        </c:scaling>
        <c:delete val="0"/>
        <c:axPos val="b"/>
        <c:numFmt formatCode="yyyy: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002060"/>
                </a:solidFill>
                <a:latin typeface="+mn-lt"/>
                <a:ea typeface="+mn-ea"/>
                <a:cs typeface="+mn-cs"/>
              </a:defRPr>
            </a:pPr>
            <a:endParaRPr lang="en-US"/>
          </a:p>
        </c:txPr>
        <c:crossAx val="410827800"/>
        <c:crosses val="autoZero"/>
        <c:auto val="1"/>
        <c:lblOffset val="100"/>
        <c:baseTimeUnit val="months"/>
      </c:dateAx>
      <c:valAx>
        <c:axId val="410827800"/>
        <c:scaling>
          <c:orientation val="minMax"/>
          <c:max val="3600000"/>
          <c:min val="25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rgbClr val="002060"/>
                    </a:solidFill>
                    <a:latin typeface="+mn-lt"/>
                    <a:ea typeface="+mn-ea"/>
                    <a:cs typeface="+mn-cs"/>
                  </a:defRPr>
                </a:pPr>
                <a:r>
                  <a:rPr lang="en-US" sz="1400" b="1">
                    <a:solidFill>
                      <a:srgbClr val="002060"/>
                    </a:solidFill>
                  </a:rPr>
                  <a:t>Seasonally</a:t>
                </a:r>
                <a:r>
                  <a:rPr lang="en-US" sz="1400" b="1" baseline="0">
                    <a:solidFill>
                      <a:srgbClr val="002060"/>
                    </a:solidFill>
                  </a:rPr>
                  <a:t> adjusted employment</a:t>
                </a:r>
                <a:endParaRPr lang="en-US" sz="1400" b="1">
                  <a:solidFill>
                    <a:srgbClr val="002060"/>
                  </a:solidFill>
                </a:endParaRPr>
              </a:p>
            </c:rich>
          </c:tx>
          <c:overlay val="0"/>
          <c:spPr>
            <a:noFill/>
            <a:ln>
              <a:noFill/>
            </a:ln>
            <a:effectLst/>
          </c:spPr>
          <c:txPr>
            <a:bodyPr rot="-54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title>
        <c:numFmt formatCode="#,##0" sourceLinked="0"/>
        <c:majorTickMark val="none"/>
        <c:minorTickMark val="none"/>
        <c:tickLblPos val="nextTo"/>
        <c:spPr>
          <a:noFill/>
          <a:ln>
            <a:solidFill>
              <a:srgbClr val="002060"/>
            </a:solidFill>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410827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402877629426752"/>
          <c:y val="1.9345971250450462E-2"/>
          <c:w val="0.55449180265510289"/>
          <c:h val="0.82497488723192014"/>
        </c:manualLayout>
      </c:layout>
      <c:barChart>
        <c:barDir val="bar"/>
        <c:grouping val="clustered"/>
        <c:varyColors val="0"/>
        <c:ser>
          <c:idx val="0"/>
          <c:order val="0"/>
          <c:tx>
            <c:strRef>
              <c:f>Sheet1!$B$1</c:f>
              <c:strCache>
                <c:ptCount val="1"/>
                <c:pt idx="0">
                  <c:v>Change one-month</c:v>
                </c:pt>
              </c:strCache>
            </c:strRef>
          </c:tx>
          <c:spPr>
            <a:solidFill>
              <a:srgbClr val="003366"/>
            </a:solidFill>
            <a:ln>
              <a:noFill/>
            </a:ln>
            <a:effectLst/>
          </c:spPr>
          <c:invertIfNegative val="0"/>
          <c:cat>
            <c:strRef>
              <c:f>Sheet1!$A$2:$A$18</c:f>
              <c:strCache>
                <c:ptCount val="17"/>
                <c:pt idx="0">
                  <c:v>Professional, scientific and technical services</c:v>
                </c:pt>
                <c:pt idx="1">
                  <c:v>Retail trade</c:v>
                </c:pt>
                <c:pt idx="2">
                  <c:v>Finance and insurance</c:v>
                </c:pt>
                <c:pt idx="3">
                  <c:v>Utilities</c:v>
                </c:pt>
                <c:pt idx="4">
                  <c:v>Real estate, rental and leasing</c:v>
                </c:pt>
                <c:pt idx="5">
                  <c:v>Management of companies and enterprises</c:v>
                </c:pt>
                <c:pt idx="6">
                  <c:v>Transportation and warehousing</c:v>
                </c:pt>
                <c:pt idx="7">
                  <c:v>Information</c:v>
                </c:pt>
                <c:pt idx="8">
                  <c:v>Education services</c:v>
                </c:pt>
                <c:pt idx="9">
                  <c:v>Admin and support and waste mgmt.</c:v>
                </c:pt>
                <c:pt idx="10">
                  <c:v>Construction</c:v>
                </c:pt>
                <c:pt idx="11">
                  <c:v>Wholesale trade</c:v>
                </c:pt>
                <c:pt idx="12">
                  <c:v>Health services and social assistance</c:v>
                </c:pt>
                <c:pt idx="13">
                  <c:v>Government</c:v>
                </c:pt>
                <c:pt idx="14">
                  <c:v>Arts, entertainment and recreation</c:v>
                </c:pt>
                <c:pt idx="15">
                  <c:v>Manufacturing</c:v>
                </c:pt>
                <c:pt idx="16">
                  <c:v>Accommodation and food services</c:v>
                </c:pt>
              </c:strCache>
            </c:strRef>
          </c:cat>
          <c:val>
            <c:numRef>
              <c:f>Sheet1!$B$2:$B$18</c:f>
              <c:numCache>
                <c:formatCode>_(* #,##0_);_(* \(#,##0\);_(* "-"??_);_(@_)</c:formatCode>
                <c:ptCount val="17"/>
                <c:pt idx="0">
                  <c:v>2000</c:v>
                </c:pt>
                <c:pt idx="1">
                  <c:v>600</c:v>
                </c:pt>
                <c:pt idx="2">
                  <c:v>300</c:v>
                </c:pt>
                <c:pt idx="3">
                  <c:v>-200</c:v>
                </c:pt>
                <c:pt idx="4">
                  <c:v>0</c:v>
                </c:pt>
                <c:pt idx="5">
                  <c:v>100</c:v>
                </c:pt>
                <c:pt idx="6">
                  <c:v>-200</c:v>
                </c:pt>
                <c:pt idx="7">
                  <c:v>1900</c:v>
                </c:pt>
                <c:pt idx="8">
                  <c:v>0</c:v>
                </c:pt>
                <c:pt idx="9">
                  <c:v>-100</c:v>
                </c:pt>
                <c:pt idx="10">
                  <c:v>2700</c:v>
                </c:pt>
                <c:pt idx="11">
                  <c:v>-700</c:v>
                </c:pt>
                <c:pt idx="12">
                  <c:v>900</c:v>
                </c:pt>
                <c:pt idx="13">
                  <c:v>-9700</c:v>
                </c:pt>
                <c:pt idx="14">
                  <c:v>2100</c:v>
                </c:pt>
                <c:pt idx="15">
                  <c:v>-1900</c:v>
                </c:pt>
                <c:pt idx="16">
                  <c:v>4600</c:v>
                </c:pt>
              </c:numCache>
            </c:numRef>
          </c:val>
          <c:extLst>
            <c:ext xmlns:c16="http://schemas.microsoft.com/office/drawing/2014/chart" uri="{C3380CC4-5D6E-409C-BE32-E72D297353CC}">
              <c16:uniqueId val="{00000000-5AA9-4685-8505-448D6E4F48E1}"/>
            </c:ext>
          </c:extLst>
        </c:ser>
        <c:ser>
          <c:idx val="1"/>
          <c:order val="1"/>
          <c:tx>
            <c:strRef>
              <c:f>Sheet1!$C$1</c:f>
              <c:strCache>
                <c:ptCount val="1"/>
                <c:pt idx="0">
                  <c:v>Change one-year</c:v>
                </c:pt>
              </c:strCache>
            </c:strRef>
          </c:tx>
          <c:spPr>
            <a:solidFill>
              <a:srgbClr val="CC6600"/>
            </a:solidFill>
            <a:ln w="0">
              <a:solidFill>
                <a:srgbClr val="000000"/>
              </a:solidFill>
            </a:ln>
            <a:effectLst/>
          </c:spPr>
          <c:invertIfNegative val="0"/>
          <c:cat>
            <c:strRef>
              <c:f>Sheet1!$A$2:$A$18</c:f>
              <c:strCache>
                <c:ptCount val="17"/>
                <c:pt idx="0">
                  <c:v>Professional, scientific and technical services</c:v>
                </c:pt>
                <c:pt idx="1">
                  <c:v>Retail trade</c:v>
                </c:pt>
                <c:pt idx="2">
                  <c:v>Finance and insurance</c:v>
                </c:pt>
                <c:pt idx="3">
                  <c:v>Utilities</c:v>
                </c:pt>
                <c:pt idx="4">
                  <c:v>Real estate, rental and leasing</c:v>
                </c:pt>
                <c:pt idx="5">
                  <c:v>Management of companies and enterprises</c:v>
                </c:pt>
                <c:pt idx="6">
                  <c:v>Transportation and warehousing</c:v>
                </c:pt>
                <c:pt idx="7">
                  <c:v>Information</c:v>
                </c:pt>
                <c:pt idx="8">
                  <c:v>Education services</c:v>
                </c:pt>
                <c:pt idx="9">
                  <c:v>Admin and support and waste mgmt.</c:v>
                </c:pt>
                <c:pt idx="10">
                  <c:v>Construction</c:v>
                </c:pt>
                <c:pt idx="11">
                  <c:v>Wholesale trade</c:v>
                </c:pt>
                <c:pt idx="12">
                  <c:v>Health services and social assistance</c:v>
                </c:pt>
                <c:pt idx="13">
                  <c:v>Government</c:v>
                </c:pt>
                <c:pt idx="14">
                  <c:v>Arts, entertainment and recreation</c:v>
                </c:pt>
                <c:pt idx="15">
                  <c:v>Manufacturing</c:v>
                </c:pt>
                <c:pt idx="16">
                  <c:v>Accommodation and food services</c:v>
                </c:pt>
              </c:strCache>
            </c:strRef>
          </c:cat>
          <c:val>
            <c:numRef>
              <c:f>Sheet1!$C$2:$C$18</c:f>
              <c:numCache>
                <c:formatCode>_(* #,##0_);_(* \(#,##0\);_(* "-"??_);_(@_)</c:formatCode>
                <c:ptCount val="17"/>
                <c:pt idx="0">
                  <c:v>8200</c:v>
                </c:pt>
                <c:pt idx="1">
                  <c:v>7400</c:v>
                </c:pt>
                <c:pt idx="2">
                  <c:v>500</c:v>
                </c:pt>
                <c:pt idx="3">
                  <c:v>-100</c:v>
                </c:pt>
                <c:pt idx="4">
                  <c:v>-1400</c:v>
                </c:pt>
                <c:pt idx="5">
                  <c:v>-1900</c:v>
                </c:pt>
                <c:pt idx="6">
                  <c:v>-2000</c:v>
                </c:pt>
                <c:pt idx="7">
                  <c:v>-3900</c:v>
                </c:pt>
                <c:pt idx="8">
                  <c:v>-4700</c:v>
                </c:pt>
                <c:pt idx="9">
                  <c:v>-8400</c:v>
                </c:pt>
                <c:pt idx="10">
                  <c:v>-11700</c:v>
                </c:pt>
                <c:pt idx="11">
                  <c:v>-11900</c:v>
                </c:pt>
                <c:pt idx="12">
                  <c:v>-21200</c:v>
                </c:pt>
                <c:pt idx="13">
                  <c:v>-26100</c:v>
                </c:pt>
                <c:pt idx="14">
                  <c:v>-27000</c:v>
                </c:pt>
                <c:pt idx="15">
                  <c:v>-29400</c:v>
                </c:pt>
                <c:pt idx="16">
                  <c:v>-66700</c:v>
                </c:pt>
              </c:numCache>
            </c:numRef>
          </c:val>
          <c:extLst>
            <c:ext xmlns:c16="http://schemas.microsoft.com/office/drawing/2014/chart" uri="{C3380CC4-5D6E-409C-BE32-E72D297353CC}">
              <c16:uniqueId val="{00000001-5AA9-4685-8505-448D6E4F48E1}"/>
            </c:ext>
          </c:extLst>
        </c:ser>
        <c:dLbls>
          <c:showLegendKey val="0"/>
          <c:showVal val="0"/>
          <c:showCatName val="0"/>
          <c:showSerName val="0"/>
          <c:showPercent val="0"/>
          <c:showBubbleSize val="0"/>
        </c:dLbls>
        <c:gapWidth val="122"/>
        <c:axId val="380281352"/>
        <c:axId val="380279784"/>
      </c:barChart>
      <c:catAx>
        <c:axId val="380281352"/>
        <c:scaling>
          <c:orientation val="minMax"/>
        </c:scaling>
        <c:delete val="0"/>
        <c:axPos val="l"/>
        <c:title>
          <c:tx>
            <c:rich>
              <a:bodyPr rot="-5400000" spcFirstLastPara="1" vertOverflow="ellipsis" vert="horz" wrap="square" anchor="ctr" anchorCtr="1"/>
              <a:lstStyle/>
              <a:p>
                <a:pPr>
                  <a:defRPr sz="1330" b="1" i="0" u="none" strike="noStrike" kern="1200" baseline="0">
                    <a:solidFill>
                      <a:srgbClr val="003366"/>
                    </a:solidFill>
                    <a:latin typeface="+mn-lt"/>
                    <a:ea typeface="+mn-ea"/>
                    <a:cs typeface="+mn-cs"/>
                  </a:defRPr>
                </a:pPr>
                <a:r>
                  <a:rPr lang="en-US" b="1" dirty="0">
                    <a:solidFill>
                      <a:srgbClr val="003366"/>
                    </a:solidFill>
                  </a:rPr>
                  <a:t>Industry employment</a:t>
                </a:r>
                <a:r>
                  <a:rPr lang="en-US" b="1" baseline="0" dirty="0">
                    <a:solidFill>
                      <a:srgbClr val="003366"/>
                    </a:solidFill>
                  </a:rPr>
                  <a:t> </a:t>
                </a:r>
                <a:r>
                  <a:rPr lang="en-US" b="1" dirty="0">
                    <a:solidFill>
                      <a:srgbClr val="003366"/>
                    </a:solidFill>
                  </a:rPr>
                  <a:t>changes</a:t>
                </a:r>
                <a:r>
                  <a:rPr lang="en-US" b="1" baseline="0" dirty="0">
                    <a:solidFill>
                      <a:srgbClr val="003366"/>
                    </a:solidFill>
                  </a:rPr>
                  <a:t> - September 2020</a:t>
                </a:r>
                <a:endParaRPr lang="en-US" b="1" dirty="0">
                  <a:solidFill>
                    <a:srgbClr val="003366"/>
                  </a:solidFill>
                </a:endParaRPr>
              </a:p>
            </c:rich>
          </c:tx>
          <c:layout>
            <c:manualLayout>
              <c:xMode val="edge"/>
              <c:yMode val="edge"/>
              <c:x val="3.0034852253358877E-3"/>
              <c:y val="0.11086764769157953"/>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rgbClr val="003366"/>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3366"/>
                </a:solidFill>
                <a:latin typeface="+mn-lt"/>
                <a:ea typeface="+mn-ea"/>
                <a:cs typeface="+mn-cs"/>
              </a:defRPr>
            </a:pPr>
            <a:endParaRPr lang="en-US"/>
          </a:p>
        </c:txPr>
        <c:crossAx val="380279784"/>
        <c:crosses val="autoZero"/>
        <c:auto val="1"/>
        <c:lblAlgn val="ctr"/>
        <c:lblOffset val="1000"/>
        <c:noMultiLvlLbl val="0"/>
      </c:catAx>
      <c:valAx>
        <c:axId val="380279784"/>
        <c:scaling>
          <c:orientation val="minMax"/>
        </c:scaling>
        <c:delete val="0"/>
        <c:axPos val="b"/>
        <c:majorGridlines>
          <c:spPr>
            <a:ln w="9525" cap="flat" cmpd="sng" algn="ctr">
              <a:solidFill>
                <a:srgbClr val="000000"/>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3366"/>
                </a:solidFill>
                <a:latin typeface="+mn-lt"/>
                <a:ea typeface="+mn-ea"/>
                <a:cs typeface="+mn-cs"/>
              </a:defRPr>
            </a:pPr>
            <a:endParaRPr lang="en-US"/>
          </a:p>
        </c:txPr>
        <c:crossAx val="380281352"/>
        <c:crosses val="autoZero"/>
        <c:crossBetween val="between"/>
        <c:majorUnit val="30000"/>
      </c:valAx>
      <c:spPr>
        <a:noFill/>
        <a:ln w="3175">
          <a:solidFill>
            <a:srgbClr val="000000"/>
          </a:solidFill>
        </a:ln>
        <a:effectLst/>
      </c:spPr>
    </c:plotArea>
    <c:legend>
      <c:legendPos val="b"/>
      <c:layout>
        <c:manualLayout>
          <c:xMode val="edge"/>
          <c:yMode val="edge"/>
          <c:x val="0.5399487184459637"/>
          <c:y val="0.9337803881072243"/>
          <c:w val="0.41482659839216585"/>
          <c:h val="5.255840970698334E-2"/>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003366"/>
              </a:solidFill>
              <a:latin typeface="+mn-lt"/>
              <a:ea typeface="+mn-ea"/>
              <a:cs typeface="+mn-cs"/>
            </a:defRPr>
          </a:pPr>
          <a:endParaRPr lang="en-US"/>
        </a:p>
      </c:txPr>
    </c:legend>
    <c:plotVisOnly val="1"/>
    <c:dispBlanksAs val="gap"/>
    <c:showDLblsOverMax val="0"/>
  </c:chart>
  <c:spPr>
    <a:noFill/>
    <a:ln w="0">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696242830757267E-2"/>
          <c:y val="4.7046998031496062E-2"/>
          <c:w val="0.87385886814524782"/>
          <c:h val="0.73559532331185873"/>
        </c:manualLayout>
      </c:layout>
      <c:barChart>
        <c:barDir val="col"/>
        <c:grouping val="clustered"/>
        <c:varyColors val="0"/>
        <c:ser>
          <c:idx val="4"/>
          <c:order val="3"/>
          <c:tx>
            <c:strRef>
              <c:f>Sheet1!$F$1</c:f>
              <c:strCache>
                <c:ptCount val="1"/>
                <c:pt idx="0">
                  <c:v>Recession</c:v>
                </c:pt>
              </c:strCache>
            </c:strRef>
          </c:tx>
          <c:spPr>
            <a:solidFill>
              <a:schemeClr val="bg1">
                <a:lumMod val="85000"/>
                <a:alpha val="50000"/>
              </a:schemeClr>
            </a:solidFill>
            <a:ln>
              <a:noFill/>
            </a:ln>
          </c:spPr>
          <c:invertIfNegative val="0"/>
          <c:cat>
            <c:strRef>
              <c:f>Sheet1!$A$2:$A$250</c:f>
              <c:strCache>
                <c:ptCount val="249"/>
                <c:pt idx="0">
                  <c:v>Jan-00</c:v>
                </c:pt>
                <c:pt idx="1">
                  <c:v>Feb-00</c:v>
                </c:pt>
                <c:pt idx="2">
                  <c:v>Mar-00</c:v>
                </c:pt>
                <c:pt idx="3">
                  <c:v>Apr-00</c:v>
                </c:pt>
                <c:pt idx="4">
                  <c:v>May-00</c:v>
                </c:pt>
                <c:pt idx="5">
                  <c:v>Jun-00</c:v>
                </c:pt>
                <c:pt idx="6">
                  <c:v>Jul-00</c:v>
                </c:pt>
                <c:pt idx="7">
                  <c:v>Aug-00</c:v>
                </c:pt>
                <c:pt idx="8">
                  <c:v>Sep-00</c:v>
                </c:pt>
                <c:pt idx="9">
                  <c:v>Oct-00</c:v>
                </c:pt>
                <c:pt idx="10">
                  <c:v>Nov-00</c:v>
                </c:pt>
                <c:pt idx="11">
                  <c:v>Dec-00</c:v>
                </c:pt>
                <c:pt idx="12">
                  <c:v>Jan-01</c:v>
                </c:pt>
                <c:pt idx="13">
                  <c:v>Feb-01</c:v>
                </c:pt>
                <c:pt idx="14">
                  <c:v>Mar-01</c:v>
                </c:pt>
                <c:pt idx="15">
                  <c:v>Apr-01</c:v>
                </c:pt>
                <c:pt idx="16">
                  <c:v>May-01</c:v>
                </c:pt>
                <c:pt idx="17">
                  <c:v>Jun-01</c:v>
                </c:pt>
                <c:pt idx="18">
                  <c:v>Jul-01</c:v>
                </c:pt>
                <c:pt idx="19">
                  <c:v>Aug-01</c:v>
                </c:pt>
                <c:pt idx="20">
                  <c:v>Sep-01</c:v>
                </c:pt>
                <c:pt idx="21">
                  <c:v>Oct-01</c:v>
                </c:pt>
                <c:pt idx="22">
                  <c:v>Nov-01</c:v>
                </c:pt>
                <c:pt idx="23">
                  <c:v>Dec-01</c:v>
                </c:pt>
                <c:pt idx="24">
                  <c:v>Jan-02</c:v>
                </c:pt>
                <c:pt idx="25">
                  <c:v>Feb-02</c:v>
                </c:pt>
                <c:pt idx="26">
                  <c:v>Mar-02</c:v>
                </c:pt>
                <c:pt idx="27">
                  <c:v>Apr-02</c:v>
                </c:pt>
                <c:pt idx="28">
                  <c:v>May-02</c:v>
                </c:pt>
                <c:pt idx="29">
                  <c:v>Jun-02</c:v>
                </c:pt>
                <c:pt idx="30">
                  <c:v>Jul-02</c:v>
                </c:pt>
                <c:pt idx="31">
                  <c:v>Aug-02</c:v>
                </c:pt>
                <c:pt idx="32">
                  <c:v>Sep-02</c:v>
                </c:pt>
                <c:pt idx="33">
                  <c:v>Oct-02</c:v>
                </c:pt>
                <c:pt idx="34">
                  <c:v>Nov-02</c:v>
                </c:pt>
                <c:pt idx="35">
                  <c:v>Dec-02</c:v>
                </c:pt>
                <c:pt idx="36">
                  <c:v>Jan-03</c:v>
                </c:pt>
                <c:pt idx="37">
                  <c:v>Feb-03</c:v>
                </c:pt>
                <c:pt idx="38">
                  <c:v>Mar-03</c:v>
                </c:pt>
                <c:pt idx="39">
                  <c:v>Apr-03</c:v>
                </c:pt>
                <c:pt idx="40">
                  <c:v>May-03</c:v>
                </c:pt>
                <c:pt idx="41">
                  <c:v>Jun-03</c:v>
                </c:pt>
                <c:pt idx="42">
                  <c:v>Jul-03</c:v>
                </c:pt>
                <c:pt idx="43">
                  <c:v>Aug-03</c:v>
                </c:pt>
                <c:pt idx="44">
                  <c:v>Sep-03</c:v>
                </c:pt>
                <c:pt idx="45">
                  <c:v>Oct-03</c:v>
                </c:pt>
                <c:pt idx="46">
                  <c:v>Nov-03</c:v>
                </c:pt>
                <c:pt idx="47">
                  <c:v>Dec-03</c:v>
                </c:pt>
                <c:pt idx="48">
                  <c:v>Jan-04</c:v>
                </c:pt>
                <c:pt idx="49">
                  <c:v>Feb-04</c:v>
                </c:pt>
                <c:pt idx="50">
                  <c:v>Mar-04</c:v>
                </c:pt>
                <c:pt idx="51">
                  <c:v>Apr-04</c:v>
                </c:pt>
                <c:pt idx="52">
                  <c:v>May-04</c:v>
                </c:pt>
                <c:pt idx="53">
                  <c:v>Jun-04</c:v>
                </c:pt>
                <c:pt idx="54">
                  <c:v>Jul-04</c:v>
                </c:pt>
                <c:pt idx="55">
                  <c:v>Aug-04</c:v>
                </c:pt>
                <c:pt idx="56">
                  <c:v>Sep-04</c:v>
                </c:pt>
                <c:pt idx="57">
                  <c:v>Oct-04</c:v>
                </c:pt>
                <c:pt idx="58">
                  <c:v>Nov-04</c:v>
                </c:pt>
                <c:pt idx="59">
                  <c:v>Dec-04</c:v>
                </c:pt>
                <c:pt idx="60">
                  <c:v>Jan-05</c:v>
                </c:pt>
                <c:pt idx="61">
                  <c:v>Feb-05</c:v>
                </c:pt>
                <c:pt idx="62">
                  <c:v>Mar-05</c:v>
                </c:pt>
                <c:pt idx="63">
                  <c:v>Apr-05</c:v>
                </c:pt>
                <c:pt idx="64">
                  <c:v>May-05</c:v>
                </c:pt>
                <c:pt idx="65">
                  <c:v>Jun-05</c:v>
                </c:pt>
                <c:pt idx="66">
                  <c:v>Jul-05</c:v>
                </c:pt>
                <c:pt idx="67">
                  <c:v>Aug-05</c:v>
                </c:pt>
                <c:pt idx="68">
                  <c:v>Sep-05</c:v>
                </c:pt>
                <c:pt idx="69">
                  <c:v>Oct-05</c:v>
                </c:pt>
                <c:pt idx="70">
                  <c:v>Nov-05</c:v>
                </c:pt>
                <c:pt idx="71">
                  <c:v>Dec-05</c:v>
                </c:pt>
                <c:pt idx="72">
                  <c:v>Jan-06</c:v>
                </c:pt>
                <c:pt idx="73">
                  <c:v>Feb-06</c:v>
                </c:pt>
                <c:pt idx="74">
                  <c:v>Mar-06</c:v>
                </c:pt>
                <c:pt idx="75">
                  <c:v>Apr-06</c:v>
                </c:pt>
                <c:pt idx="76">
                  <c:v>May-06</c:v>
                </c:pt>
                <c:pt idx="77">
                  <c:v>Jun-06</c:v>
                </c:pt>
                <c:pt idx="78">
                  <c:v>Jul-06</c:v>
                </c:pt>
                <c:pt idx="79">
                  <c:v>Aug-06</c:v>
                </c:pt>
                <c:pt idx="80">
                  <c:v>Sep-06</c:v>
                </c:pt>
                <c:pt idx="81">
                  <c:v>Oct-06</c:v>
                </c:pt>
                <c:pt idx="82">
                  <c:v>Nov-06</c:v>
                </c:pt>
                <c:pt idx="83">
                  <c:v>Dec-06</c:v>
                </c:pt>
                <c:pt idx="84">
                  <c:v>Jan-07</c:v>
                </c:pt>
                <c:pt idx="85">
                  <c:v>Feb-07</c:v>
                </c:pt>
                <c:pt idx="86">
                  <c:v>Mar-07</c:v>
                </c:pt>
                <c:pt idx="87">
                  <c:v>Apr-07</c:v>
                </c:pt>
                <c:pt idx="88">
                  <c:v>May-07</c:v>
                </c:pt>
                <c:pt idx="89">
                  <c:v>Jun-07</c:v>
                </c:pt>
                <c:pt idx="90">
                  <c:v>Jul-07</c:v>
                </c:pt>
                <c:pt idx="91">
                  <c:v>Aug-07</c:v>
                </c:pt>
                <c:pt idx="92">
                  <c:v>Sep-07</c:v>
                </c:pt>
                <c:pt idx="93">
                  <c:v>Oct-07</c:v>
                </c:pt>
                <c:pt idx="94">
                  <c:v>Nov-07</c:v>
                </c:pt>
                <c:pt idx="95">
                  <c:v>Dec-07</c:v>
                </c:pt>
                <c:pt idx="96">
                  <c:v>Jan-08</c:v>
                </c:pt>
                <c:pt idx="97">
                  <c:v>Feb-08</c:v>
                </c:pt>
                <c:pt idx="98">
                  <c:v>Mar-08</c:v>
                </c:pt>
                <c:pt idx="99">
                  <c:v>Apr-08</c:v>
                </c:pt>
                <c:pt idx="100">
                  <c:v>May-08</c:v>
                </c:pt>
                <c:pt idx="101">
                  <c:v>Jun-08</c:v>
                </c:pt>
                <c:pt idx="102">
                  <c:v>Jul-08</c:v>
                </c:pt>
                <c:pt idx="103">
                  <c:v>Aug-08</c:v>
                </c:pt>
                <c:pt idx="104">
                  <c:v>Sep-08</c:v>
                </c:pt>
                <c:pt idx="105">
                  <c:v>Oct-08</c:v>
                </c:pt>
                <c:pt idx="106">
                  <c:v>Nov-08</c:v>
                </c:pt>
                <c:pt idx="107">
                  <c:v>Dec-08</c:v>
                </c:pt>
                <c:pt idx="108">
                  <c:v>Jan-09</c:v>
                </c:pt>
                <c:pt idx="109">
                  <c:v>Feb-09</c:v>
                </c:pt>
                <c:pt idx="110">
                  <c:v>Mar-09</c:v>
                </c:pt>
                <c:pt idx="111">
                  <c:v>Apr-09</c:v>
                </c:pt>
                <c:pt idx="112">
                  <c:v>May-09</c:v>
                </c:pt>
                <c:pt idx="113">
                  <c:v>Jun-09</c:v>
                </c:pt>
                <c:pt idx="114">
                  <c:v>Jul-09</c:v>
                </c:pt>
                <c:pt idx="115">
                  <c:v>Aug-09</c:v>
                </c:pt>
                <c:pt idx="116">
                  <c:v>Sep-09</c:v>
                </c:pt>
                <c:pt idx="117">
                  <c:v>Oct-09</c:v>
                </c:pt>
                <c:pt idx="118">
                  <c:v>Nov-09</c:v>
                </c:pt>
                <c:pt idx="119">
                  <c:v>Dec-09</c:v>
                </c:pt>
                <c:pt idx="120">
                  <c:v>Jan-10</c:v>
                </c:pt>
                <c:pt idx="121">
                  <c:v>Feb-10</c:v>
                </c:pt>
                <c:pt idx="122">
                  <c:v>Mar-10</c:v>
                </c:pt>
                <c:pt idx="123">
                  <c:v>Apr-10</c:v>
                </c:pt>
                <c:pt idx="124">
                  <c:v>May-10</c:v>
                </c:pt>
                <c:pt idx="125">
                  <c:v>Jun-10</c:v>
                </c:pt>
                <c:pt idx="126">
                  <c:v>Jul-10</c:v>
                </c:pt>
                <c:pt idx="127">
                  <c:v>Aug-10</c:v>
                </c:pt>
                <c:pt idx="128">
                  <c:v>Sep-10</c:v>
                </c:pt>
                <c:pt idx="129">
                  <c:v>Oct-10</c:v>
                </c:pt>
                <c:pt idx="130">
                  <c:v>Nov-10</c:v>
                </c:pt>
                <c:pt idx="131">
                  <c:v>Dec-10</c:v>
                </c:pt>
                <c:pt idx="132">
                  <c:v>Jan-11</c:v>
                </c:pt>
                <c:pt idx="133">
                  <c:v>Feb-11</c:v>
                </c:pt>
                <c:pt idx="134">
                  <c:v>Mar-11</c:v>
                </c:pt>
                <c:pt idx="135">
                  <c:v>Apr-11</c:v>
                </c:pt>
                <c:pt idx="136">
                  <c:v>May-11</c:v>
                </c:pt>
                <c:pt idx="137">
                  <c:v>Jun-11</c:v>
                </c:pt>
                <c:pt idx="138">
                  <c:v>Jul-11</c:v>
                </c:pt>
                <c:pt idx="139">
                  <c:v>Aug-11</c:v>
                </c:pt>
                <c:pt idx="140">
                  <c:v>Sep-11</c:v>
                </c:pt>
                <c:pt idx="141">
                  <c:v>Oct-11</c:v>
                </c:pt>
                <c:pt idx="142">
                  <c:v>Nov-11</c:v>
                </c:pt>
                <c:pt idx="143">
                  <c:v>Dec-11</c:v>
                </c:pt>
                <c:pt idx="144">
                  <c:v>Jan-12</c:v>
                </c:pt>
                <c:pt idx="145">
                  <c:v>Feb-12</c:v>
                </c:pt>
                <c:pt idx="146">
                  <c:v>Mar-12</c:v>
                </c:pt>
                <c:pt idx="147">
                  <c:v>Apr-12</c:v>
                </c:pt>
                <c:pt idx="148">
                  <c:v>May-12</c:v>
                </c:pt>
                <c:pt idx="149">
                  <c:v>Jun-12</c:v>
                </c:pt>
                <c:pt idx="150">
                  <c:v>Jul-12</c:v>
                </c:pt>
                <c:pt idx="151">
                  <c:v>Aug-12</c:v>
                </c:pt>
                <c:pt idx="152">
                  <c:v>Sep-12</c:v>
                </c:pt>
                <c:pt idx="153">
                  <c:v>Oct-12</c:v>
                </c:pt>
                <c:pt idx="154">
                  <c:v>Nov-12</c:v>
                </c:pt>
                <c:pt idx="155">
                  <c:v>Dec-12</c:v>
                </c:pt>
                <c:pt idx="156">
                  <c:v>Jan-13</c:v>
                </c:pt>
                <c:pt idx="157">
                  <c:v>Feb-13</c:v>
                </c:pt>
                <c:pt idx="158">
                  <c:v>Mar-13</c:v>
                </c:pt>
                <c:pt idx="159">
                  <c:v>Apr-13</c:v>
                </c:pt>
                <c:pt idx="160">
                  <c:v>May-13</c:v>
                </c:pt>
                <c:pt idx="161">
                  <c:v>Jun-13</c:v>
                </c:pt>
                <c:pt idx="162">
                  <c:v>Jul-13</c:v>
                </c:pt>
                <c:pt idx="163">
                  <c:v>Aug-13</c:v>
                </c:pt>
                <c:pt idx="164">
                  <c:v>Sep-13</c:v>
                </c:pt>
                <c:pt idx="165">
                  <c:v>Oct-13</c:v>
                </c:pt>
                <c:pt idx="166">
                  <c:v>Nov-13</c:v>
                </c:pt>
                <c:pt idx="167">
                  <c:v>Dec-13</c:v>
                </c:pt>
                <c:pt idx="168">
                  <c:v>Jan-14</c:v>
                </c:pt>
                <c:pt idx="169">
                  <c:v>Feb-14</c:v>
                </c:pt>
                <c:pt idx="170">
                  <c:v>Mar-14</c:v>
                </c:pt>
                <c:pt idx="171">
                  <c:v>Apr-14</c:v>
                </c:pt>
                <c:pt idx="172">
                  <c:v>May-14</c:v>
                </c:pt>
                <c:pt idx="173">
                  <c:v>Jun-14</c:v>
                </c:pt>
                <c:pt idx="174">
                  <c:v>Jul-14</c:v>
                </c:pt>
                <c:pt idx="175">
                  <c:v>Aug-14</c:v>
                </c:pt>
                <c:pt idx="176">
                  <c:v>Sep-14</c:v>
                </c:pt>
                <c:pt idx="177">
                  <c:v>Oct-14</c:v>
                </c:pt>
                <c:pt idx="178">
                  <c:v>Nov-14</c:v>
                </c:pt>
                <c:pt idx="179">
                  <c:v>Dec-14</c:v>
                </c:pt>
                <c:pt idx="180">
                  <c:v>Jan-15</c:v>
                </c:pt>
                <c:pt idx="181">
                  <c:v>Feb-15</c:v>
                </c:pt>
                <c:pt idx="182">
                  <c:v>Mar-15</c:v>
                </c:pt>
                <c:pt idx="183">
                  <c:v>Apr-15</c:v>
                </c:pt>
                <c:pt idx="184">
                  <c:v>May-15</c:v>
                </c:pt>
                <c:pt idx="185">
                  <c:v>Jun-15</c:v>
                </c:pt>
                <c:pt idx="186">
                  <c:v>Jul-15</c:v>
                </c:pt>
                <c:pt idx="187">
                  <c:v>Aug-15</c:v>
                </c:pt>
                <c:pt idx="188">
                  <c:v>Sep-15</c:v>
                </c:pt>
                <c:pt idx="189">
                  <c:v>Oct-15</c:v>
                </c:pt>
                <c:pt idx="190">
                  <c:v>Nov-15</c:v>
                </c:pt>
                <c:pt idx="191">
                  <c:v>Dec-15</c:v>
                </c:pt>
                <c:pt idx="192">
                  <c:v>Jan-16</c:v>
                </c:pt>
                <c:pt idx="193">
                  <c:v>Feb-16</c:v>
                </c:pt>
                <c:pt idx="194">
                  <c:v>Mar-16</c:v>
                </c:pt>
                <c:pt idx="195">
                  <c:v>Apr-16</c:v>
                </c:pt>
                <c:pt idx="196">
                  <c:v>May-16</c:v>
                </c:pt>
                <c:pt idx="197">
                  <c:v>Jun-16</c:v>
                </c:pt>
                <c:pt idx="198">
                  <c:v>Jul-16</c:v>
                </c:pt>
                <c:pt idx="199">
                  <c:v>Aug-16</c:v>
                </c:pt>
                <c:pt idx="200">
                  <c:v>Sep-16</c:v>
                </c:pt>
                <c:pt idx="201">
                  <c:v>Oct-16</c:v>
                </c:pt>
                <c:pt idx="202">
                  <c:v>Nov-16</c:v>
                </c:pt>
                <c:pt idx="203">
                  <c:v>Dec-16</c:v>
                </c:pt>
                <c:pt idx="204">
                  <c:v>Jan-17</c:v>
                </c:pt>
                <c:pt idx="205">
                  <c:v>Feb-17</c:v>
                </c:pt>
                <c:pt idx="206">
                  <c:v>Mar-17</c:v>
                </c:pt>
                <c:pt idx="207">
                  <c:v>Apr-17</c:v>
                </c:pt>
                <c:pt idx="208">
                  <c:v>May-17</c:v>
                </c:pt>
                <c:pt idx="209">
                  <c:v>Jun-17</c:v>
                </c:pt>
                <c:pt idx="210">
                  <c:v>Jul-17</c:v>
                </c:pt>
                <c:pt idx="211">
                  <c:v>Aug-17</c:v>
                </c:pt>
                <c:pt idx="212">
                  <c:v>Sep-17</c:v>
                </c:pt>
                <c:pt idx="213">
                  <c:v>Oct-17</c:v>
                </c:pt>
                <c:pt idx="214">
                  <c:v>Nov-17</c:v>
                </c:pt>
                <c:pt idx="215">
                  <c:v>Dec-17</c:v>
                </c:pt>
                <c:pt idx="216">
                  <c:v>Jan-18</c:v>
                </c:pt>
                <c:pt idx="217">
                  <c:v>Feb-18</c:v>
                </c:pt>
                <c:pt idx="218">
                  <c:v>Mar-18</c:v>
                </c:pt>
                <c:pt idx="219">
                  <c:v>Apr-18</c:v>
                </c:pt>
                <c:pt idx="220">
                  <c:v>May-18</c:v>
                </c:pt>
                <c:pt idx="221">
                  <c:v>Jun-18</c:v>
                </c:pt>
                <c:pt idx="222">
                  <c:v>Jul-18</c:v>
                </c:pt>
                <c:pt idx="223">
                  <c:v>Aug-18</c:v>
                </c:pt>
                <c:pt idx="224">
                  <c:v>Sep-18</c:v>
                </c:pt>
                <c:pt idx="225">
                  <c:v>Oct-18</c:v>
                </c:pt>
                <c:pt idx="226">
                  <c:v>Nov-18</c:v>
                </c:pt>
                <c:pt idx="227">
                  <c:v>Dec-18</c:v>
                </c:pt>
                <c:pt idx="228">
                  <c:v>Jan-19</c:v>
                </c:pt>
                <c:pt idx="229">
                  <c:v>Feb-19</c:v>
                </c:pt>
                <c:pt idx="230">
                  <c:v>Mar-19</c:v>
                </c:pt>
                <c:pt idx="231">
                  <c:v>Apr-19</c:v>
                </c:pt>
                <c:pt idx="232">
                  <c:v>May-19</c:v>
                </c:pt>
                <c:pt idx="233">
                  <c:v>Jun-19</c:v>
                </c:pt>
                <c:pt idx="234">
                  <c:v>Jul-19</c:v>
                </c:pt>
                <c:pt idx="235">
                  <c:v>Aug-19</c:v>
                </c:pt>
                <c:pt idx="236">
                  <c:v>Sep-19</c:v>
                </c:pt>
                <c:pt idx="237">
                  <c:v>Oct-19</c:v>
                </c:pt>
                <c:pt idx="238">
                  <c:v>Nov-19</c:v>
                </c:pt>
                <c:pt idx="239">
                  <c:v>Dec-19</c:v>
                </c:pt>
                <c:pt idx="240">
                  <c:v>Jan-20</c:v>
                </c:pt>
                <c:pt idx="241">
                  <c:v>Feb-20</c:v>
                </c:pt>
                <c:pt idx="242">
                  <c:v>Mar-20</c:v>
                </c:pt>
                <c:pt idx="243">
                  <c:v>Apr-20</c:v>
                </c:pt>
                <c:pt idx="244">
                  <c:v>May-20</c:v>
                </c:pt>
                <c:pt idx="245">
                  <c:v>Jun-20</c:v>
                </c:pt>
                <c:pt idx="246">
                  <c:v>Jul-20</c:v>
                </c:pt>
                <c:pt idx="247">
                  <c:v>Aug-20</c:v>
                </c:pt>
                <c:pt idx="248">
                  <c:v>Sep-20</c:v>
                </c:pt>
              </c:strCache>
            </c:strRef>
          </c:cat>
          <c:val>
            <c:numRef>
              <c:f>Sheet1!$F$2:$F$250</c:f>
              <c:numCache>
                <c:formatCode>General</c:formatCode>
                <c:ptCount val="24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c:v>
                </c:pt>
                <c:pt idx="15">
                  <c:v>1</c:v>
                </c:pt>
                <c:pt idx="16">
                  <c:v>1</c:v>
                </c:pt>
                <c:pt idx="17">
                  <c:v>1</c:v>
                </c:pt>
                <c:pt idx="18">
                  <c:v>1</c:v>
                </c:pt>
                <c:pt idx="19">
                  <c:v>1</c:v>
                </c:pt>
                <c:pt idx="20">
                  <c:v>1</c:v>
                </c:pt>
                <c:pt idx="21">
                  <c:v>1</c:v>
                </c:pt>
                <c:pt idx="22">
                  <c:v>1</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1</c:v>
                </c:pt>
                <c:pt idx="242">
                  <c:v>1</c:v>
                </c:pt>
                <c:pt idx="243">
                  <c:v>1</c:v>
                </c:pt>
                <c:pt idx="244">
                  <c:v>1</c:v>
                </c:pt>
                <c:pt idx="245">
                  <c:v>1</c:v>
                </c:pt>
                <c:pt idx="246">
                  <c:v>1</c:v>
                </c:pt>
                <c:pt idx="247">
                  <c:v>1</c:v>
                </c:pt>
                <c:pt idx="248">
                  <c:v>1</c:v>
                </c:pt>
              </c:numCache>
            </c:numRef>
          </c:val>
          <c:extLst>
            <c:ext xmlns:c16="http://schemas.microsoft.com/office/drawing/2014/chart" uri="{C3380CC4-5D6E-409C-BE32-E72D297353CC}">
              <c16:uniqueId val="{00000000-AA08-4BD5-A3D6-076CE110B0AE}"/>
            </c:ext>
          </c:extLst>
        </c:ser>
        <c:dLbls>
          <c:showLegendKey val="0"/>
          <c:showVal val="0"/>
          <c:showCatName val="0"/>
          <c:showSerName val="0"/>
          <c:showPercent val="0"/>
          <c:showBubbleSize val="0"/>
        </c:dLbls>
        <c:gapWidth val="0"/>
        <c:axId val="380285664"/>
        <c:axId val="380281744"/>
      </c:barChart>
      <c:lineChart>
        <c:grouping val="standard"/>
        <c:varyColors val="0"/>
        <c:ser>
          <c:idx val="0"/>
          <c:order val="0"/>
          <c:tx>
            <c:strRef>
              <c:f>Sheet1!$B$1</c:f>
              <c:strCache>
                <c:ptCount val="1"/>
                <c:pt idx="0">
                  <c:v>Washington</c:v>
                </c:pt>
              </c:strCache>
            </c:strRef>
          </c:tx>
          <c:spPr>
            <a:ln w="47625">
              <a:solidFill>
                <a:srgbClr val="CC6600"/>
              </a:solidFill>
            </a:ln>
          </c:spPr>
          <c:marker>
            <c:symbol val="none"/>
          </c:marker>
          <c:cat>
            <c:strRef>
              <c:f>Sheet1!$A$2:$A$250</c:f>
              <c:strCache>
                <c:ptCount val="249"/>
                <c:pt idx="0">
                  <c:v>Jan-00</c:v>
                </c:pt>
                <c:pt idx="1">
                  <c:v>Feb-00</c:v>
                </c:pt>
                <c:pt idx="2">
                  <c:v>Mar-00</c:v>
                </c:pt>
                <c:pt idx="3">
                  <c:v>Apr-00</c:v>
                </c:pt>
                <c:pt idx="4">
                  <c:v>May-00</c:v>
                </c:pt>
                <c:pt idx="5">
                  <c:v>Jun-00</c:v>
                </c:pt>
                <c:pt idx="6">
                  <c:v>Jul-00</c:v>
                </c:pt>
                <c:pt idx="7">
                  <c:v>Aug-00</c:v>
                </c:pt>
                <c:pt idx="8">
                  <c:v>Sep-00</c:v>
                </c:pt>
                <c:pt idx="9">
                  <c:v>Oct-00</c:v>
                </c:pt>
                <c:pt idx="10">
                  <c:v>Nov-00</c:v>
                </c:pt>
                <c:pt idx="11">
                  <c:v>Dec-00</c:v>
                </c:pt>
                <c:pt idx="12">
                  <c:v>Jan-01</c:v>
                </c:pt>
                <c:pt idx="13">
                  <c:v>Feb-01</c:v>
                </c:pt>
                <c:pt idx="14">
                  <c:v>Mar-01</c:v>
                </c:pt>
                <c:pt idx="15">
                  <c:v>Apr-01</c:v>
                </c:pt>
                <c:pt idx="16">
                  <c:v>May-01</c:v>
                </c:pt>
                <c:pt idx="17">
                  <c:v>Jun-01</c:v>
                </c:pt>
                <c:pt idx="18">
                  <c:v>Jul-01</c:v>
                </c:pt>
                <c:pt idx="19">
                  <c:v>Aug-01</c:v>
                </c:pt>
                <c:pt idx="20">
                  <c:v>Sep-01</c:v>
                </c:pt>
                <c:pt idx="21">
                  <c:v>Oct-01</c:v>
                </c:pt>
                <c:pt idx="22">
                  <c:v>Nov-01</c:v>
                </c:pt>
                <c:pt idx="23">
                  <c:v>Dec-01</c:v>
                </c:pt>
                <c:pt idx="24">
                  <c:v>Jan-02</c:v>
                </c:pt>
                <c:pt idx="25">
                  <c:v>Feb-02</c:v>
                </c:pt>
                <c:pt idx="26">
                  <c:v>Mar-02</c:v>
                </c:pt>
                <c:pt idx="27">
                  <c:v>Apr-02</c:v>
                </c:pt>
                <c:pt idx="28">
                  <c:v>May-02</c:v>
                </c:pt>
                <c:pt idx="29">
                  <c:v>Jun-02</c:v>
                </c:pt>
                <c:pt idx="30">
                  <c:v>Jul-02</c:v>
                </c:pt>
                <c:pt idx="31">
                  <c:v>Aug-02</c:v>
                </c:pt>
                <c:pt idx="32">
                  <c:v>Sep-02</c:v>
                </c:pt>
                <c:pt idx="33">
                  <c:v>Oct-02</c:v>
                </c:pt>
                <c:pt idx="34">
                  <c:v>Nov-02</c:v>
                </c:pt>
                <c:pt idx="35">
                  <c:v>Dec-02</c:v>
                </c:pt>
                <c:pt idx="36">
                  <c:v>Jan-03</c:v>
                </c:pt>
                <c:pt idx="37">
                  <c:v>Feb-03</c:v>
                </c:pt>
                <c:pt idx="38">
                  <c:v>Mar-03</c:v>
                </c:pt>
                <c:pt idx="39">
                  <c:v>Apr-03</c:v>
                </c:pt>
                <c:pt idx="40">
                  <c:v>May-03</c:v>
                </c:pt>
                <c:pt idx="41">
                  <c:v>Jun-03</c:v>
                </c:pt>
                <c:pt idx="42">
                  <c:v>Jul-03</c:v>
                </c:pt>
                <c:pt idx="43">
                  <c:v>Aug-03</c:v>
                </c:pt>
                <c:pt idx="44">
                  <c:v>Sep-03</c:v>
                </c:pt>
                <c:pt idx="45">
                  <c:v>Oct-03</c:v>
                </c:pt>
                <c:pt idx="46">
                  <c:v>Nov-03</c:v>
                </c:pt>
                <c:pt idx="47">
                  <c:v>Dec-03</c:v>
                </c:pt>
                <c:pt idx="48">
                  <c:v>Jan-04</c:v>
                </c:pt>
                <c:pt idx="49">
                  <c:v>Feb-04</c:v>
                </c:pt>
                <c:pt idx="50">
                  <c:v>Mar-04</c:v>
                </c:pt>
                <c:pt idx="51">
                  <c:v>Apr-04</c:v>
                </c:pt>
                <c:pt idx="52">
                  <c:v>May-04</c:v>
                </c:pt>
                <c:pt idx="53">
                  <c:v>Jun-04</c:v>
                </c:pt>
                <c:pt idx="54">
                  <c:v>Jul-04</c:v>
                </c:pt>
                <c:pt idx="55">
                  <c:v>Aug-04</c:v>
                </c:pt>
                <c:pt idx="56">
                  <c:v>Sep-04</c:v>
                </c:pt>
                <c:pt idx="57">
                  <c:v>Oct-04</c:v>
                </c:pt>
                <c:pt idx="58">
                  <c:v>Nov-04</c:v>
                </c:pt>
                <c:pt idx="59">
                  <c:v>Dec-04</c:v>
                </c:pt>
                <c:pt idx="60">
                  <c:v>Jan-05</c:v>
                </c:pt>
                <c:pt idx="61">
                  <c:v>Feb-05</c:v>
                </c:pt>
                <c:pt idx="62">
                  <c:v>Mar-05</c:v>
                </c:pt>
                <c:pt idx="63">
                  <c:v>Apr-05</c:v>
                </c:pt>
                <c:pt idx="64">
                  <c:v>May-05</c:v>
                </c:pt>
                <c:pt idx="65">
                  <c:v>Jun-05</c:v>
                </c:pt>
                <c:pt idx="66">
                  <c:v>Jul-05</c:v>
                </c:pt>
                <c:pt idx="67">
                  <c:v>Aug-05</c:v>
                </c:pt>
                <c:pt idx="68">
                  <c:v>Sep-05</c:v>
                </c:pt>
                <c:pt idx="69">
                  <c:v>Oct-05</c:v>
                </c:pt>
                <c:pt idx="70">
                  <c:v>Nov-05</c:v>
                </c:pt>
                <c:pt idx="71">
                  <c:v>Dec-05</c:v>
                </c:pt>
                <c:pt idx="72">
                  <c:v>Jan-06</c:v>
                </c:pt>
                <c:pt idx="73">
                  <c:v>Feb-06</c:v>
                </c:pt>
                <c:pt idx="74">
                  <c:v>Mar-06</c:v>
                </c:pt>
                <c:pt idx="75">
                  <c:v>Apr-06</c:v>
                </c:pt>
                <c:pt idx="76">
                  <c:v>May-06</c:v>
                </c:pt>
                <c:pt idx="77">
                  <c:v>Jun-06</c:v>
                </c:pt>
                <c:pt idx="78">
                  <c:v>Jul-06</c:v>
                </c:pt>
                <c:pt idx="79">
                  <c:v>Aug-06</c:v>
                </c:pt>
                <c:pt idx="80">
                  <c:v>Sep-06</c:v>
                </c:pt>
                <c:pt idx="81">
                  <c:v>Oct-06</c:v>
                </c:pt>
                <c:pt idx="82">
                  <c:v>Nov-06</c:v>
                </c:pt>
                <c:pt idx="83">
                  <c:v>Dec-06</c:v>
                </c:pt>
                <c:pt idx="84">
                  <c:v>Jan-07</c:v>
                </c:pt>
                <c:pt idx="85">
                  <c:v>Feb-07</c:v>
                </c:pt>
                <c:pt idx="86">
                  <c:v>Mar-07</c:v>
                </c:pt>
                <c:pt idx="87">
                  <c:v>Apr-07</c:v>
                </c:pt>
                <c:pt idx="88">
                  <c:v>May-07</c:v>
                </c:pt>
                <c:pt idx="89">
                  <c:v>Jun-07</c:v>
                </c:pt>
                <c:pt idx="90">
                  <c:v>Jul-07</c:v>
                </c:pt>
                <c:pt idx="91">
                  <c:v>Aug-07</c:v>
                </c:pt>
                <c:pt idx="92">
                  <c:v>Sep-07</c:v>
                </c:pt>
                <c:pt idx="93">
                  <c:v>Oct-07</c:v>
                </c:pt>
                <c:pt idx="94">
                  <c:v>Nov-07</c:v>
                </c:pt>
                <c:pt idx="95">
                  <c:v>Dec-07</c:v>
                </c:pt>
                <c:pt idx="96">
                  <c:v>Jan-08</c:v>
                </c:pt>
                <c:pt idx="97">
                  <c:v>Feb-08</c:v>
                </c:pt>
                <c:pt idx="98">
                  <c:v>Mar-08</c:v>
                </c:pt>
                <c:pt idx="99">
                  <c:v>Apr-08</c:v>
                </c:pt>
                <c:pt idx="100">
                  <c:v>May-08</c:v>
                </c:pt>
                <c:pt idx="101">
                  <c:v>Jun-08</c:v>
                </c:pt>
                <c:pt idx="102">
                  <c:v>Jul-08</c:v>
                </c:pt>
                <c:pt idx="103">
                  <c:v>Aug-08</c:v>
                </c:pt>
                <c:pt idx="104">
                  <c:v>Sep-08</c:v>
                </c:pt>
                <c:pt idx="105">
                  <c:v>Oct-08</c:v>
                </c:pt>
                <c:pt idx="106">
                  <c:v>Nov-08</c:v>
                </c:pt>
                <c:pt idx="107">
                  <c:v>Dec-08</c:v>
                </c:pt>
                <c:pt idx="108">
                  <c:v>Jan-09</c:v>
                </c:pt>
                <c:pt idx="109">
                  <c:v>Feb-09</c:v>
                </c:pt>
                <c:pt idx="110">
                  <c:v>Mar-09</c:v>
                </c:pt>
                <c:pt idx="111">
                  <c:v>Apr-09</c:v>
                </c:pt>
                <c:pt idx="112">
                  <c:v>May-09</c:v>
                </c:pt>
                <c:pt idx="113">
                  <c:v>Jun-09</c:v>
                </c:pt>
                <c:pt idx="114">
                  <c:v>Jul-09</c:v>
                </c:pt>
                <c:pt idx="115">
                  <c:v>Aug-09</c:v>
                </c:pt>
                <c:pt idx="116">
                  <c:v>Sep-09</c:v>
                </c:pt>
                <c:pt idx="117">
                  <c:v>Oct-09</c:v>
                </c:pt>
                <c:pt idx="118">
                  <c:v>Nov-09</c:v>
                </c:pt>
                <c:pt idx="119">
                  <c:v>Dec-09</c:v>
                </c:pt>
                <c:pt idx="120">
                  <c:v>Jan-10</c:v>
                </c:pt>
                <c:pt idx="121">
                  <c:v>Feb-10</c:v>
                </c:pt>
                <c:pt idx="122">
                  <c:v>Mar-10</c:v>
                </c:pt>
                <c:pt idx="123">
                  <c:v>Apr-10</c:v>
                </c:pt>
                <c:pt idx="124">
                  <c:v>May-10</c:v>
                </c:pt>
                <c:pt idx="125">
                  <c:v>Jun-10</c:v>
                </c:pt>
                <c:pt idx="126">
                  <c:v>Jul-10</c:v>
                </c:pt>
                <c:pt idx="127">
                  <c:v>Aug-10</c:v>
                </c:pt>
                <c:pt idx="128">
                  <c:v>Sep-10</c:v>
                </c:pt>
                <c:pt idx="129">
                  <c:v>Oct-10</c:v>
                </c:pt>
                <c:pt idx="130">
                  <c:v>Nov-10</c:v>
                </c:pt>
                <c:pt idx="131">
                  <c:v>Dec-10</c:v>
                </c:pt>
                <c:pt idx="132">
                  <c:v>Jan-11</c:v>
                </c:pt>
                <c:pt idx="133">
                  <c:v>Feb-11</c:v>
                </c:pt>
                <c:pt idx="134">
                  <c:v>Mar-11</c:v>
                </c:pt>
                <c:pt idx="135">
                  <c:v>Apr-11</c:v>
                </c:pt>
                <c:pt idx="136">
                  <c:v>May-11</c:v>
                </c:pt>
                <c:pt idx="137">
                  <c:v>Jun-11</c:v>
                </c:pt>
                <c:pt idx="138">
                  <c:v>Jul-11</c:v>
                </c:pt>
                <c:pt idx="139">
                  <c:v>Aug-11</c:v>
                </c:pt>
                <c:pt idx="140">
                  <c:v>Sep-11</c:v>
                </c:pt>
                <c:pt idx="141">
                  <c:v>Oct-11</c:v>
                </c:pt>
                <c:pt idx="142">
                  <c:v>Nov-11</c:v>
                </c:pt>
                <c:pt idx="143">
                  <c:v>Dec-11</c:v>
                </c:pt>
                <c:pt idx="144">
                  <c:v>Jan-12</c:v>
                </c:pt>
                <c:pt idx="145">
                  <c:v>Feb-12</c:v>
                </c:pt>
                <c:pt idx="146">
                  <c:v>Mar-12</c:v>
                </c:pt>
                <c:pt idx="147">
                  <c:v>Apr-12</c:v>
                </c:pt>
                <c:pt idx="148">
                  <c:v>May-12</c:v>
                </c:pt>
                <c:pt idx="149">
                  <c:v>Jun-12</c:v>
                </c:pt>
                <c:pt idx="150">
                  <c:v>Jul-12</c:v>
                </c:pt>
                <c:pt idx="151">
                  <c:v>Aug-12</c:v>
                </c:pt>
                <c:pt idx="152">
                  <c:v>Sep-12</c:v>
                </c:pt>
                <c:pt idx="153">
                  <c:v>Oct-12</c:v>
                </c:pt>
                <c:pt idx="154">
                  <c:v>Nov-12</c:v>
                </c:pt>
                <c:pt idx="155">
                  <c:v>Dec-12</c:v>
                </c:pt>
                <c:pt idx="156">
                  <c:v>Jan-13</c:v>
                </c:pt>
                <c:pt idx="157">
                  <c:v>Feb-13</c:v>
                </c:pt>
                <c:pt idx="158">
                  <c:v>Mar-13</c:v>
                </c:pt>
                <c:pt idx="159">
                  <c:v>Apr-13</c:v>
                </c:pt>
                <c:pt idx="160">
                  <c:v>May-13</c:v>
                </c:pt>
                <c:pt idx="161">
                  <c:v>Jun-13</c:v>
                </c:pt>
                <c:pt idx="162">
                  <c:v>Jul-13</c:v>
                </c:pt>
                <c:pt idx="163">
                  <c:v>Aug-13</c:v>
                </c:pt>
                <c:pt idx="164">
                  <c:v>Sep-13</c:v>
                </c:pt>
                <c:pt idx="165">
                  <c:v>Oct-13</c:v>
                </c:pt>
                <c:pt idx="166">
                  <c:v>Nov-13</c:v>
                </c:pt>
                <c:pt idx="167">
                  <c:v>Dec-13</c:v>
                </c:pt>
                <c:pt idx="168">
                  <c:v>Jan-14</c:v>
                </c:pt>
                <c:pt idx="169">
                  <c:v>Feb-14</c:v>
                </c:pt>
                <c:pt idx="170">
                  <c:v>Mar-14</c:v>
                </c:pt>
                <c:pt idx="171">
                  <c:v>Apr-14</c:v>
                </c:pt>
                <c:pt idx="172">
                  <c:v>May-14</c:v>
                </c:pt>
                <c:pt idx="173">
                  <c:v>Jun-14</c:v>
                </c:pt>
                <c:pt idx="174">
                  <c:v>Jul-14</c:v>
                </c:pt>
                <c:pt idx="175">
                  <c:v>Aug-14</c:v>
                </c:pt>
                <c:pt idx="176">
                  <c:v>Sep-14</c:v>
                </c:pt>
                <c:pt idx="177">
                  <c:v>Oct-14</c:v>
                </c:pt>
                <c:pt idx="178">
                  <c:v>Nov-14</c:v>
                </c:pt>
                <c:pt idx="179">
                  <c:v>Dec-14</c:v>
                </c:pt>
                <c:pt idx="180">
                  <c:v>Jan-15</c:v>
                </c:pt>
                <c:pt idx="181">
                  <c:v>Feb-15</c:v>
                </c:pt>
                <c:pt idx="182">
                  <c:v>Mar-15</c:v>
                </c:pt>
                <c:pt idx="183">
                  <c:v>Apr-15</c:v>
                </c:pt>
                <c:pt idx="184">
                  <c:v>May-15</c:v>
                </c:pt>
                <c:pt idx="185">
                  <c:v>Jun-15</c:v>
                </c:pt>
                <c:pt idx="186">
                  <c:v>Jul-15</c:v>
                </c:pt>
                <c:pt idx="187">
                  <c:v>Aug-15</c:v>
                </c:pt>
                <c:pt idx="188">
                  <c:v>Sep-15</c:v>
                </c:pt>
                <c:pt idx="189">
                  <c:v>Oct-15</c:v>
                </c:pt>
                <c:pt idx="190">
                  <c:v>Nov-15</c:v>
                </c:pt>
                <c:pt idx="191">
                  <c:v>Dec-15</c:v>
                </c:pt>
                <c:pt idx="192">
                  <c:v>Jan-16</c:v>
                </c:pt>
                <c:pt idx="193">
                  <c:v>Feb-16</c:v>
                </c:pt>
                <c:pt idx="194">
                  <c:v>Mar-16</c:v>
                </c:pt>
                <c:pt idx="195">
                  <c:v>Apr-16</c:v>
                </c:pt>
                <c:pt idx="196">
                  <c:v>May-16</c:v>
                </c:pt>
                <c:pt idx="197">
                  <c:v>Jun-16</c:v>
                </c:pt>
                <c:pt idx="198">
                  <c:v>Jul-16</c:v>
                </c:pt>
                <c:pt idx="199">
                  <c:v>Aug-16</c:v>
                </c:pt>
                <c:pt idx="200">
                  <c:v>Sep-16</c:v>
                </c:pt>
                <c:pt idx="201">
                  <c:v>Oct-16</c:v>
                </c:pt>
                <c:pt idx="202">
                  <c:v>Nov-16</c:v>
                </c:pt>
                <c:pt idx="203">
                  <c:v>Dec-16</c:v>
                </c:pt>
                <c:pt idx="204">
                  <c:v>Jan-17</c:v>
                </c:pt>
                <c:pt idx="205">
                  <c:v>Feb-17</c:v>
                </c:pt>
                <c:pt idx="206">
                  <c:v>Mar-17</c:v>
                </c:pt>
                <c:pt idx="207">
                  <c:v>Apr-17</c:v>
                </c:pt>
                <c:pt idx="208">
                  <c:v>May-17</c:v>
                </c:pt>
                <c:pt idx="209">
                  <c:v>Jun-17</c:v>
                </c:pt>
                <c:pt idx="210">
                  <c:v>Jul-17</c:v>
                </c:pt>
                <c:pt idx="211">
                  <c:v>Aug-17</c:v>
                </c:pt>
                <c:pt idx="212">
                  <c:v>Sep-17</c:v>
                </c:pt>
                <c:pt idx="213">
                  <c:v>Oct-17</c:v>
                </c:pt>
                <c:pt idx="214">
                  <c:v>Nov-17</c:v>
                </c:pt>
                <c:pt idx="215">
                  <c:v>Dec-17</c:v>
                </c:pt>
                <c:pt idx="216">
                  <c:v>Jan-18</c:v>
                </c:pt>
                <c:pt idx="217">
                  <c:v>Feb-18</c:v>
                </c:pt>
                <c:pt idx="218">
                  <c:v>Mar-18</c:v>
                </c:pt>
                <c:pt idx="219">
                  <c:v>Apr-18</c:v>
                </c:pt>
                <c:pt idx="220">
                  <c:v>May-18</c:v>
                </c:pt>
                <c:pt idx="221">
                  <c:v>Jun-18</c:v>
                </c:pt>
                <c:pt idx="222">
                  <c:v>Jul-18</c:v>
                </c:pt>
                <c:pt idx="223">
                  <c:v>Aug-18</c:v>
                </c:pt>
                <c:pt idx="224">
                  <c:v>Sep-18</c:v>
                </c:pt>
                <c:pt idx="225">
                  <c:v>Oct-18</c:v>
                </c:pt>
                <c:pt idx="226">
                  <c:v>Nov-18</c:v>
                </c:pt>
                <c:pt idx="227">
                  <c:v>Dec-18</c:v>
                </c:pt>
                <c:pt idx="228">
                  <c:v>Jan-19</c:v>
                </c:pt>
                <c:pt idx="229">
                  <c:v>Feb-19</c:v>
                </c:pt>
                <c:pt idx="230">
                  <c:v>Mar-19</c:v>
                </c:pt>
                <c:pt idx="231">
                  <c:v>Apr-19</c:v>
                </c:pt>
                <c:pt idx="232">
                  <c:v>May-19</c:v>
                </c:pt>
                <c:pt idx="233">
                  <c:v>Jun-19</c:v>
                </c:pt>
                <c:pt idx="234">
                  <c:v>Jul-19</c:v>
                </c:pt>
                <c:pt idx="235">
                  <c:v>Aug-19</c:v>
                </c:pt>
                <c:pt idx="236">
                  <c:v>Sep-19</c:v>
                </c:pt>
                <c:pt idx="237">
                  <c:v>Oct-19</c:v>
                </c:pt>
                <c:pt idx="238">
                  <c:v>Nov-19</c:v>
                </c:pt>
                <c:pt idx="239">
                  <c:v>Dec-19</c:v>
                </c:pt>
                <c:pt idx="240">
                  <c:v>Jan-20</c:v>
                </c:pt>
                <c:pt idx="241">
                  <c:v>Feb-20</c:v>
                </c:pt>
                <c:pt idx="242">
                  <c:v>Mar-20</c:v>
                </c:pt>
                <c:pt idx="243">
                  <c:v>Apr-20</c:v>
                </c:pt>
                <c:pt idx="244">
                  <c:v>May-20</c:v>
                </c:pt>
                <c:pt idx="245">
                  <c:v>Jun-20</c:v>
                </c:pt>
                <c:pt idx="246">
                  <c:v>Jul-20</c:v>
                </c:pt>
                <c:pt idx="247">
                  <c:v>Aug-20</c:v>
                </c:pt>
                <c:pt idx="248">
                  <c:v>Sep-20</c:v>
                </c:pt>
              </c:strCache>
            </c:strRef>
          </c:cat>
          <c:val>
            <c:numRef>
              <c:f>Sheet1!$B$2:$B$250</c:f>
              <c:numCache>
                <c:formatCode>0.0%</c:formatCode>
                <c:ptCount val="249"/>
                <c:pt idx="0">
                  <c:v>4.9000000000000002E-2</c:v>
                </c:pt>
                <c:pt idx="1">
                  <c:v>4.9000000000000002E-2</c:v>
                </c:pt>
                <c:pt idx="2">
                  <c:v>0.05</c:v>
                </c:pt>
                <c:pt idx="3">
                  <c:v>0.05</c:v>
                </c:pt>
                <c:pt idx="4">
                  <c:v>5.0999999999999997E-2</c:v>
                </c:pt>
                <c:pt idx="5">
                  <c:v>5.0999999999999997E-2</c:v>
                </c:pt>
                <c:pt idx="6">
                  <c:v>5.2000000000000005E-2</c:v>
                </c:pt>
                <c:pt idx="7">
                  <c:v>5.2999999999999999E-2</c:v>
                </c:pt>
                <c:pt idx="8">
                  <c:v>5.2999999999999999E-2</c:v>
                </c:pt>
                <c:pt idx="9">
                  <c:v>5.2999999999999999E-2</c:v>
                </c:pt>
                <c:pt idx="10">
                  <c:v>5.4000000000000006E-2</c:v>
                </c:pt>
                <c:pt idx="11">
                  <c:v>5.4000000000000006E-2</c:v>
                </c:pt>
                <c:pt idx="12">
                  <c:v>5.5999999999999994E-2</c:v>
                </c:pt>
                <c:pt idx="13">
                  <c:v>5.7000000000000002E-2</c:v>
                </c:pt>
                <c:pt idx="14">
                  <c:v>5.7999999999999996E-2</c:v>
                </c:pt>
                <c:pt idx="15">
                  <c:v>5.9000000000000004E-2</c:v>
                </c:pt>
                <c:pt idx="16">
                  <c:v>0.06</c:v>
                </c:pt>
                <c:pt idx="17">
                  <c:v>6.0999999999999999E-2</c:v>
                </c:pt>
                <c:pt idx="18">
                  <c:v>6.2E-2</c:v>
                </c:pt>
                <c:pt idx="19">
                  <c:v>6.4000000000000001E-2</c:v>
                </c:pt>
                <c:pt idx="20">
                  <c:v>6.6000000000000003E-2</c:v>
                </c:pt>
                <c:pt idx="21">
                  <c:v>6.8000000000000005E-2</c:v>
                </c:pt>
                <c:pt idx="22">
                  <c:v>7.0999999999999994E-2</c:v>
                </c:pt>
                <c:pt idx="23">
                  <c:v>7.2999999999999995E-2</c:v>
                </c:pt>
                <c:pt idx="24">
                  <c:v>7.400000000000001E-2</c:v>
                </c:pt>
                <c:pt idx="25">
                  <c:v>7.4999999999999997E-2</c:v>
                </c:pt>
                <c:pt idx="26">
                  <c:v>7.4999999999999997E-2</c:v>
                </c:pt>
                <c:pt idx="27">
                  <c:v>7.4999999999999997E-2</c:v>
                </c:pt>
                <c:pt idx="28">
                  <c:v>7.4999999999999997E-2</c:v>
                </c:pt>
                <c:pt idx="29">
                  <c:v>7.400000000000001E-2</c:v>
                </c:pt>
                <c:pt idx="30">
                  <c:v>7.2999999999999995E-2</c:v>
                </c:pt>
                <c:pt idx="31">
                  <c:v>7.2999999999999995E-2</c:v>
                </c:pt>
                <c:pt idx="32">
                  <c:v>7.2999999999999995E-2</c:v>
                </c:pt>
                <c:pt idx="33">
                  <c:v>7.2999999999999995E-2</c:v>
                </c:pt>
                <c:pt idx="34">
                  <c:v>7.2999999999999995E-2</c:v>
                </c:pt>
                <c:pt idx="35">
                  <c:v>7.2999999999999995E-2</c:v>
                </c:pt>
                <c:pt idx="36">
                  <c:v>7.400000000000001E-2</c:v>
                </c:pt>
                <c:pt idx="37">
                  <c:v>7.400000000000001E-2</c:v>
                </c:pt>
                <c:pt idx="38">
                  <c:v>7.4999999999999997E-2</c:v>
                </c:pt>
                <c:pt idx="39">
                  <c:v>7.4999999999999997E-2</c:v>
                </c:pt>
                <c:pt idx="40">
                  <c:v>7.5999999999999998E-2</c:v>
                </c:pt>
                <c:pt idx="41">
                  <c:v>7.5999999999999998E-2</c:v>
                </c:pt>
                <c:pt idx="42">
                  <c:v>7.5999999999999998E-2</c:v>
                </c:pt>
                <c:pt idx="43">
                  <c:v>7.4999999999999997E-2</c:v>
                </c:pt>
                <c:pt idx="44">
                  <c:v>7.400000000000001E-2</c:v>
                </c:pt>
                <c:pt idx="45">
                  <c:v>7.2999999999999995E-2</c:v>
                </c:pt>
                <c:pt idx="46">
                  <c:v>7.2000000000000008E-2</c:v>
                </c:pt>
                <c:pt idx="47">
                  <c:v>7.0000000000000007E-2</c:v>
                </c:pt>
                <c:pt idx="48">
                  <c:v>6.9000000000000006E-2</c:v>
                </c:pt>
                <c:pt idx="49">
                  <c:v>6.8000000000000005E-2</c:v>
                </c:pt>
                <c:pt idx="50">
                  <c:v>6.6000000000000003E-2</c:v>
                </c:pt>
                <c:pt idx="51">
                  <c:v>6.5000000000000002E-2</c:v>
                </c:pt>
                <c:pt idx="52">
                  <c:v>6.4000000000000001E-2</c:v>
                </c:pt>
                <c:pt idx="53">
                  <c:v>6.2E-2</c:v>
                </c:pt>
                <c:pt idx="54">
                  <c:v>6.0999999999999999E-2</c:v>
                </c:pt>
                <c:pt idx="55">
                  <c:v>0.06</c:v>
                </c:pt>
                <c:pt idx="56">
                  <c:v>0.06</c:v>
                </c:pt>
                <c:pt idx="57">
                  <c:v>5.9000000000000004E-2</c:v>
                </c:pt>
                <c:pt idx="58">
                  <c:v>5.9000000000000004E-2</c:v>
                </c:pt>
                <c:pt idx="59">
                  <c:v>5.7999999999999996E-2</c:v>
                </c:pt>
                <c:pt idx="60">
                  <c:v>5.7999999999999996E-2</c:v>
                </c:pt>
                <c:pt idx="61">
                  <c:v>5.7000000000000002E-2</c:v>
                </c:pt>
                <c:pt idx="62">
                  <c:v>5.7000000000000002E-2</c:v>
                </c:pt>
                <c:pt idx="63">
                  <c:v>5.5999999999999994E-2</c:v>
                </c:pt>
                <c:pt idx="64">
                  <c:v>5.5999999999999994E-2</c:v>
                </c:pt>
                <c:pt idx="65">
                  <c:v>5.5999999999999994E-2</c:v>
                </c:pt>
                <c:pt idx="66">
                  <c:v>5.5999999999999994E-2</c:v>
                </c:pt>
                <c:pt idx="67">
                  <c:v>5.5E-2</c:v>
                </c:pt>
                <c:pt idx="68">
                  <c:v>5.5E-2</c:v>
                </c:pt>
                <c:pt idx="69">
                  <c:v>5.4000000000000006E-2</c:v>
                </c:pt>
                <c:pt idx="70">
                  <c:v>5.2999999999999999E-2</c:v>
                </c:pt>
                <c:pt idx="71">
                  <c:v>5.2000000000000005E-2</c:v>
                </c:pt>
                <c:pt idx="72">
                  <c:v>5.0999999999999997E-2</c:v>
                </c:pt>
                <c:pt idx="73">
                  <c:v>0.05</c:v>
                </c:pt>
                <c:pt idx="74">
                  <c:v>0.05</c:v>
                </c:pt>
                <c:pt idx="75">
                  <c:v>0.05</c:v>
                </c:pt>
                <c:pt idx="76">
                  <c:v>5.0999999999999997E-2</c:v>
                </c:pt>
                <c:pt idx="77">
                  <c:v>5.0999999999999997E-2</c:v>
                </c:pt>
                <c:pt idx="78">
                  <c:v>5.0999999999999997E-2</c:v>
                </c:pt>
                <c:pt idx="79">
                  <c:v>5.0999999999999997E-2</c:v>
                </c:pt>
                <c:pt idx="80">
                  <c:v>5.0999999999999997E-2</c:v>
                </c:pt>
                <c:pt idx="81">
                  <c:v>5.0999999999999997E-2</c:v>
                </c:pt>
                <c:pt idx="82">
                  <c:v>0.05</c:v>
                </c:pt>
                <c:pt idx="83">
                  <c:v>4.9000000000000002E-2</c:v>
                </c:pt>
                <c:pt idx="84">
                  <c:v>4.8000000000000001E-2</c:v>
                </c:pt>
                <c:pt idx="85">
                  <c:v>4.7E-2</c:v>
                </c:pt>
                <c:pt idx="86">
                  <c:v>4.5999999999999999E-2</c:v>
                </c:pt>
                <c:pt idx="87">
                  <c:v>4.5999999999999999E-2</c:v>
                </c:pt>
                <c:pt idx="88">
                  <c:v>4.5999999999999999E-2</c:v>
                </c:pt>
                <c:pt idx="89">
                  <c:v>4.5999999999999999E-2</c:v>
                </c:pt>
                <c:pt idx="90">
                  <c:v>4.7E-2</c:v>
                </c:pt>
                <c:pt idx="91">
                  <c:v>4.7E-2</c:v>
                </c:pt>
                <c:pt idx="92">
                  <c:v>4.8000000000000001E-2</c:v>
                </c:pt>
                <c:pt idx="93">
                  <c:v>4.8000000000000001E-2</c:v>
                </c:pt>
                <c:pt idx="94">
                  <c:v>4.7E-2</c:v>
                </c:pt>
                <c:pt idx="95">
                  <c:v>4.7E-2</c:v>
                </c:pt>
                <c:pt idx="96">
                  <c:v>4.7E-2</c:v>
                </c:pt>
                <c:pt idx="97">
                  <c:v>4.7E-2</c:v>
                </c:pt>
                <c:pt idx="98">
                  <c:v>4.8000000000000001E-2</c:v>
                </c:pt>
                <c:pt idx="99">
                  <c:v>4.9000000000000002E-2</c:v>
                </c:pt>
                <c:pt idx="100">
                  <c:v>0.05</c:v>
                </c:pt>
                <c:pt idx="101">
                  <c:v>5.2000000000000005E-2</c:v>
                </c:pt>
                <c:pt idx="102">
                  <c:v>5.4000000000000006E-2</c:v>
                </c:pt>
                <c:pt idx="103">
                  <c:v>5.5E-2</c:v>
                </c:pt>
                <c:pt idx="104">
                  <c:v>5.7000000000000002E-2</c:v>
                </c:pt>
                <c:pt idx="105">
                  <c:v>0.06</c:v>
                </c:pt>
                <c:pt idx="106">
                  <c:v>6.3E-2</c:v>
                </c:pt>
                <c:pt idx="107">
                  <c:v>6.7000000000000004E-2</c:v>
                </c:pt>
                <c:pt idx="108">
                  <c:v>7.0999999999999994E-2</c:v>
                </c:pt>
                <c:pt idx="109">
                  <c:v>7.4999999999999997E-2</c:v>
                </c:pt>
                <c:pt idx="110">
                  <c:v>7.8E-2</c:v>
                </c:pt>
                <c:pt idx="111">
                  <c:v>8.4000000000000005E-2</c:v>
                </c:pt>
                <c:pt idx="112">
                  <c:v>8.8000000000000009E-2</c:v>
                </c:pt>
                <c:pt idx="113">
                  <c:v>9.1999999999999998E-2</c:v>
                </c:pt>
                <c:pt idx="114">
                  <c:v>9.5000000000000001E-2</c:v>
                </c:pt>
                <c:pt idx="115">
                  <c:v>9.9000000000000005E-2</c:v>
                </c:pt>
                <c:pt idx="116">
                  <c:v>0.10199999999999999</c:v>
                </c:pt>
                <c:pt idx="117">
                  <c:v>0.10300000000000001</c:v>
                </c:pt>
                <c:pt idx="118">
                  <c:v>0.10300000000000001</c:v>
                </c:pt>
                <c:pt idx="119">
                  <c:v>0.10400000000000001</c:v>
                </c:pt>
                <c:pt idx="120">
                  <c:v>0.10400000000000001</c:v>
                </c:pt>
                <c:pt idx="121">
                  <c:v>0.10400000000000001</c:v>
                </c:pt>
                <c:pt idx="122">
                  <c:v>0.10300000000000001</c:v>
                </c:pt>
                <c:pt idx="123">
                  <c:v>0.10199999999999999</c:v>
                </c:pt>
                <c:pt idx="124">
                  <c:v>0.1</c:v>
                </c:pt>
                <c:pt idx="125">
                  <c:v>9.9000000000000005E-2</c:v>
                </c:pt>
                <c:pt idx="126">
                  <c:v>9.8000000000000004E-2</c:v>
                </c:pt>
                <c:pt idx="127">
                  <c:v>9.8000000000000004E-2</c:v>
                </c:pt>
                <c:pt idx="128">
                  <c:v>9.8000000000000004E-2</c:v>
                </c:pt>
                <c:pt idx="129">
                  <c:v>9.8000000000000004E-2</c:v>
                </c:pt>
                <c:pt idx="130">
                  <c:v>9.8000000000000004E-2</c:v>
                </c:pt>
                <c:pt idx="131">
                  <c:v>9.6999999999999989E-2</c:v>
                </c:pt>
                <c:pt idx="132">
                  <c:v>9.6000000000000002E-2</c:v>
                </c:pt>
                <c:pt idx="133">
                  <c:v>9.5000000000000001E-2</c:v>
                </c:pt>
                <c:pt idx="134">
                  <c:v>9.5000000000000001E-2</c:v>
                </c:pt>
                <c:pt idx="135">
                  <c:v>9.4E-2</c:v>
                </c:pt>
                <c:pt idx="136">
                  <c:v>9.4E-2</c:v>
                </c:pt>
                <c:pt idx="137">
                  <c:v>9.4E-2</c:v>
                </c:pt>
                <c:pt idx="138">
                  <c:v>9.3000000000000013E-2</c:v>
                </c:pt>
                <c:pt idx="139">
                  <c:v>9.3000000000000013E-2</c:v>
                </c:pt>
                <c:pt idx="140">
                  <c:v>9.1999999999999998E-2</c:v>
                </c:pt>
                <c:pt idx="141">
                  <c:v>0.09</c:v>
                </c:pt>
                <c:pt idx="142">
                  <c:v>8.900000000000001E-2</c:v>
                </c:pt>
                <c:pt idx="143">
                  <c:v>8.8000000000000009E-2</c:v>
                </c:pt>
                <c:pt idx="144">
                  <c:v>8.5999999999999993E-2</c:v>
                </c:pt>
                <c:pt idx="145">
                  <c:v>8.5000000000000006E-2</c:v>
                </c:pt>
                <c:pt idx="146">
                  <c:v>8.5000000000000006E-2</c:v>
                </c:pt>
                <c:pt idx="147">
                  <c:v>8.4000000000000005E-2</c:v>
                </c:pt>
                <c:pt idx="148">
                  <c:v>8.4000000000000005E-2</c:v>
                </c:pt>
                <c:pt idx="149">
                  <c:v>8.3000000000000004E-2</c:v>
                </c:pt>
                <c:pt idx="150">
                  <c:v>8.199999999999999E-2</c:v>
                </c:pt>
                <c:pt idx="151">
                  <c:v>0.08</c:v>
                </c:pt>
                <c:pt idx="152">
                  <c:v>7.8E-2</c:v>
                </c:pt>
                <c:pt idx="153">
                  <c:v>7.6999999999999999E-2</c:v>
                </c:pt>
                <c:pt idx="154">
                  <c:v>7.4999999999999997E-2</c:v>
                </c:pt>
                <c:pt idx="155">
                  <c:v>7.400000000000001E-2</c:v>
                </c:pt>
                <c:pt idx="156">
                  <c:v>7.400000000000001E-2</c:v>
                </c:pt>
                <c:pt idx="157">
                  <c:v>7.2999999999999995E-2</c:v>
                </c:pt>
                <c:pt idx="158">
                  <c:v>7.2999999999999995E-2</c:v>
                </c:pt>
                <c:pt idx="159">
                  <c:v>7.2000000000000008E-2</c:v>
                </c:pt>
                <c:pt idx="160">
                  <c:v>7.0999999999999994E-2</c:v>
                </c:pt>
                <c:pt idx="161">
                  <c:v>7.0999999999999994E-2</c:v>
                </c:pt>
                <c:pt idx="162">
                  <c:v>7.0000000000000007E-2</c:v>
                </c:pt>
                <c:pt idx="163">
                  <c:v>7.0000000000000007E-2</c:v>
                </c:pt>
                <c:pt idx="164">
                  <c:v>6.9000000000000006E-2</c:v>
                </c:pt>
                <c:pt idx="165">
                  <c:v>6.8000000000000005E-2</c:v>
                </c:pt>
                <c:pt idx="166">
                  <c:v>6.7000000000000004E-2</c:v>
                </c:pt>
                <c:pt idx="167">
                  <c:v>6.6000000000000003E-2</c:v>
                </c:pt>
                <c:pt idx="168">
                  <c:v>6.5000000000000002E-2</c:v>
                </c:pt>
                <c:pt idx="169">
                  <c:v>6.4000000000000001E-2</c:v>
                </c:pt>
                <c:pt idx="170">
                  <c:v>6.3E-2</c:v>
                </c:pt>
                <c:pt idx="171">
                  <c:v>6.2E-2</c:v>
                </c:pt>
                <c:pt idx="172">
                  <c:v>6.2E-2</c:v>
                </c:pt>
                <c:pt idx="173">
                  <c:v>6.0999999999999999E-2</c:v>
                </c:pt>
                <c:pt idx="174">
                  <c:v>6.0999999999999999E-2</c:v>
                </c:pt>
                <c:pt idx="175">
                  <c:v>0.06</c:v>
                </c:pt>
                <c:pt idx="176">
                  <c:v>0.06</c:v>
                </c:pt>
                <c:pt idx="177">
                  <c:v>0.06</c:v>
                </c:pt>
                <c:pt idx="178">
                  <c:v>5.9000000000000004E-2</c:v>
                </c:pt>
                <c:pt idx="179">
                  <c:v>5.7999999999999996E-2</c:v>
                </c:pt>
                <c:pt idx="180">
                  <c:v>5.7999999999999996E-2</c:v>
                </c:pt>
                <c:pt idx="181">
                  <c:v>5.7000000000000002E-2</c:v>
                </c:pt>
                <c:pt idx="182">
                  <c:v>5.7000000000000002E-2</c:v>
                </c:pt>
                <c:pt idx="183">
                  <c:v>5.7000000000000002E-2</c:v>
                </c:pt>
                <c:pt idx="184">
                  <c:v>5.7000000000000002E-2</c:v>
                </c:pt>
                <c:pt idx="185">
                  <c:v>5.5999999999999994E-2</c:v>
                </c:pt>
                <c:pt idx="186">
                  <c:v>5.5999999999999994E-2</c:v>
                </c:pt>
                <c:pt idx="187">
                  <c:v>5.5999999999999994E-2</c:v>
                </c:pt>
                <c:pt idx="188">
                  <c:v>5.5999999999999994E-2</c:v>
                </c:pt>
                <c:pt idx="189">
                  <c:v>5.5999999999999994E-2</c:v>
                </c:pt>
                <c:pt idx="190">
                  <c:v>5.5999999999999994E-2</c:v>
                </c:pt>
                <c:pt idx="191">
                  <c:v>5.5E-2</c:v>
                </c:pt>
                <c:pt idx="192">
                  <c:v>5.5E-2</c:v>
                </c:pt>
                <c:pt idx="193">
                  <c:v>5.5E-2</c:v>
                </c:pt>
                <c:pt idx="194">
                  <c:v>5.4000000000000006E-2</c:v>
                </c:pt>
                <c:pt idx="195">
                  <c:v>5.4000000000000006E-2</c:v>
                </c:pt>
                <c:pt idx="196">
                  <c:v>5.4000000000000006E-2</c:v>
                </c:pt>
                <c:pt idx="197">
                  <c:v>5.2999999999999999E-2</c:v>
                </c:pt>
                <c:pt idx="198">
                  <c:v>5.2999999999999999E-2</c:v>
                </c:pt>
                <c:pt idx="199">
                  <c:v>5.2000000000000005E-2</c:v>
                </c:pt>
                <c:pt idx="200">
                  <c:v>5.0999999999999997E-2</c:v>
                </c:pt>
                <c:pt idx="201">
                  <c:v>5.0999999999999997E-2</c:v>
                </c:pt>
                <c:pt idx="202">
                  <c:v>0.05</c:v>
                </c:pt>
                <c:pt idx="203">
                  <c:v>4.9000000000000002E-2</c:v>
                </c:pt>
                <c:pt idx="204">
                  <c:v>4.9000000000000002E-2</c:v>
                </c:pt>
                <c:pt idx="205">
                  <c:v>4.8000000000000001E-2</c:v>
                </c:pt>
                <c:pt idx="206">
                  <c:v>4.8000000000000001E-2</c:v>
                </c:pt>
                <c:pt idx="207">
                  <c:v>4.7E-2</c:v>
                </c:pt>
                <c:pt idx="208">
                  <c:v>4.7E-2</c:v>
                </c:pt>
                <c:pt idx="209">
                  <c:v>4.7E-2</c:v>
                </c:pt>
                <c:pt idx="210">
                  <c:v>4.7E-2</c:v>
                </c:pt>
                <c:pt idx="211">
                  <c:v>4.7E-2</c:v>
                </c:pt>
                <c:pt idx="212">
                  <c:v>4.7E-2</c:v>
                </c:pt>
                <c:pt idx="213">
                  <c:v>4.5999999999999999E-2</c:v>
                </c:pt>
                <c:pt idx="214">
                  <c:v>4.5999999999999999E-2</c:v>
                </c:pt>
                <c:pt idx="215">
                  <c:v>4.5999999999999999E-2</c:v>
                </c:pt>
                <c:pt idx="216">
                  <c:v>4.5999999999999999E-2</c:v>
                </c:pt>
                <c:pt idx="217">
                  <c:v>4.4999999999999998E-2</c:v>
                </c:pt>
                <c:pt idx="218">
                  <c:v>4.4999999999999998E-2</c:v>
                </c:pt>
                <c:pt idx="219">
                  <c:v>4.4999999999999998E-2</c:v>
                </c:pt>
                <c:pt idx="220">
                  <c:v>4.4000000000000004E-2</c:v>
                </c:pt>
                <c:pt idx="221">
                  <c:v>4.4000000000000004E-2</c:v>
                </c:pt>
                <c:pt idx="222">
                  <c:v>4.4000000000000004E-2</c:v>
                </c:pt>
                <c:pt idx="223">
                  <c:v>4.4000000000000004E-2</c:v>
                </c:pt>
                <c:pt idx="224">
                  <c:v>4.4000000000000004E-2</c:v>
                </c:pt>
                <c:pt idx="225">
                  <c:v>4.4000000000000004E-2</c:v>
                </c:pt>
                <c:pt idx="226">
                  <c:v>4.4999999999999998E-2</c:v>
                </c:pt>
                <c:pt idx="227">
                  <c:v>4.4999999999999998E-2</c:v>
                </c:pt>
                <c:pt idx="228">
                  <c:v>4.4999999999999998E-2</c:v>
                </c:pt>
                <c:pt idx="229">
                  <c:v>4.4999999999999998E-2</c:v>
                </c:pt>
                <c:pt idx="230">
                  <c:v>4.4999999999999998E-2</c:v>
                </c:pt>
                <c:pt idx="231">
                  <c:v>4.4000000000000004E-2</c:v>
                </c:pt>
                <c:pt idx="232">
                  <c:v>4.4000000000000004E-2</c:v>
                </c:pt>
                <c:pt idx="233">
                  <c:v>4.2999999999999997E-2</c:v>
                </c:pt>
                <c:pt idx="234">
                  <c:v>4.2000000000000003E-2</c:v>
                </c:pt>
                <c:pt idx="235">
                  <c:v>4.2000000000000003E-2</c:v>
                </c:pt>
                <c:pt idx="236">
                  <c:v>4.0999999999999995E-2</c:v>
                </c:pt>
                <c:pt idx="237">
                  <c:v>0.04</c:v>
                </c:pt>
                <c:pt idx="238">
                  <c:v>0.04</c:v>
                </c:pt>
                <c:pt idx="239">
                  <c:v>0.04</c:v>
                </c:pt>
                <c:pt idx="240">
                  <c:v>3.9E-2</c:v>
                </c:pt>
                <c:pt idx="241">
                  <c:v>3.7999999999999999E-2</c:v>
                </c:pt>
                <c:pt idx="242">
                  <c:v>5.0999999999999997E-2</c:v>
                </c:pt>
                <c:pt idx="243">
                  <c:v>0.16300000000000001</c:v>
                </c:pt>
                <c:pt idx="244">
                  <c:v>0.151</c:v>
                </c:pt>
                <c:pt idx="245">
                  <c:v>0.1</c:v>
                </c:pt>
                <c:pt idx="246">
                  <c:v>0.10199999999999999</c:v>
                </c:pt>
                <c:pt idx="247">
                  <c:v>8.4000000000000005E-2</c:v>
                </c:pt>
                <c:pt idx="248">
                  <c:v>7.8E-2</c:v>
                </c:pt>
              </c:numCache>
            </c:numRef>
          </c:val>
          <c:smooth val="0"/>
          <c:extLst>
            <c:ext xmlns:c16="http://schemas.microsoft.com/office/drawing/2014/chart" uri="{C3380CC4-5D6E-409C-BE32-E72D297353CC}">
              <c16:uniqueId val="{00000001-AA08-4BD5-A3D6-076CE110B0AE}"/>
            </c:ext>
          </c:extLst>
        </c:ser>
        <c:ser>
          <c:idx val="1"/>
          <c:order val="1"/>
          <c:tx>
            <c:strRef>
              <c:f>Sheet1!$C$1</c:f>
              <c:strCache>
                <c:ptCount val="1"/>
                <c:pt idx="0">
                  <c:v>U.S.</c:v>
                </c:pt>
              </c:strCache>
            </c:strRef>
          </c:tx>
          <c:spPr>
            <a:ln w="47625">
              <a:solidFill>
                <a:srgbClr val="003366"/>
              </a:solidFill>
            </a:ln>
          </c:spPr>
          <c:marker>
            <c:symbol val="none"/>
          </c:marker>
          <c:cat>
            <c:strRef>
              <c:f>Sheet1!$A$2:$A$250</c:f>
              <c:strCache>
                <c:ptCount val="249"/>
                <c:pt idx="0">
                  <c:v>Jan-00</c:v>
                </c:pt>
                <c:pt idx="1">
                  <c:v>Feb-00</c:v>
                </c:pt>
                <c:pt idx="2">
                  <c:v>Mar-00</c:v>
                </c:pt>
                <c:pt idx="3">
                  <c:v>Apr-00</c:v>
                </c:pt>
                <c:pt idx="4">
                  <c:v>May-00</c:v>
                </c:pt>
                <c:pt idx="5">
                  <c:v>Jun-00</c:v>
                </c:pt>
                <c:pt idx="6">
                  <c:v>Jul-00</c:v>
                </c:pt>
                <c:pt idx="7">
                  <c:v>Aug-00</c:v>
                </c:pt>
                <c:pt idx="8">
                  <c:v>Sep-00</c:v>
                </c:pt>
                <c:pt idx="9">
                  <c:v>Oct-00</c:v>
                </c:pt>
                <c:pt idx="10">
                  <c:v>Nov-00</c:v>
                </c:pt>
                <c:pt idx="11">
                  <c:v>Dec-00</c:v>
                </c:pt>
                <c:pt idx="12">
                  <c:v>Jan-01</c:v>
                </c:pt>
                <c:pt idx="13">
                  <c:v>Feb-01</c:v>
                </c:pt>
                <c:pt idx="14">
                  <c:v>Mar-01</c:v>
                </c:pt>
                <c:pt idx="15">
                  <c:v>Apr-01</c:v>
                </c:pt>
                <c:pt idx="16">
                  <c:v>May-01</c:v>
                </c:pt>
                <c:pt idx="17">
                  <c:v>Jun-01</c:v>
                </c:pt>
                <c:pt idx="18">
                  <c:v>Jul-01</c:v>
                </c:pt>
                <c:pt idx="19">
                  <c:v>Aug-01</c:v>
                </c:pt>
                <c:pt idx="20">
                  <c:v>Sep-01</c:v>
                </c:pt>
                <c:pt idx="21">
                  <c:v>Oct-01</c:v>
                </c:pt>
                <c:pt idx="22">
                  <c:v>Nov-01</c:v>
                </c:pt>
                <c:pt idx="23">
                  <c:v>Dec-01</c:v>
                </c:pt>
                <c:pt idx="24">
                  <c:v>Jan-02</c:v>
                </c:pt>
                <c:pt idx="25">
                  <c:v>Feb-02</c:v>
                </c:pt>
                <c:pt idx="26">
                  <c:v>Mar-02</c:v>
                </c:pt>
                <c:pt idx="27">
                  <c:v>Apr-02</c:v>
                </c:pt>
                <c:pt idx="28">
                  <c:v>May-02</c:v>
                </c:pt>
                <c:pt idx="29">
                  <c:v>Jun-02</c:v>
                </c:pt>
                <c:pt idx="30">
                  <c:v>Jul-02</c:v>
                </c:pt>
                <c:pt idx="31">
                  <c:v>Aug-02</c:v>
                </c:pt>
                <c:pt idx="32">
                  <c:v>Sep-02</c:v>
                </c:pt>
                <c:pt idx="33">
                  <c:v>Oct-02</c:v>
                </c:pt>
                <c:pt idx="34">
                  <c:v>Nov-02</c:v>
                </c:pt>
                <c:pt idx="35">
                  <c:v>Dec-02</c:v>
                </c:pt>
                <c:pt idx="36">
                  <c:v>Jan-03</c:v>
                </c:pt>
                <c:pt idx="37">
                  <c:v>Feb-03</c:v>
                </c:pt>
                <c:pt idx="38">
                  <c:v>Mar-03</c:v>
                </c:pt>
                <c:pt idx="39">
                  <c:v>Apr-03</c:v>
                </c:pt>
                <c:pt idx="40">
                  <c:v>May-03</c:v>
                </c:pt>
                <c:pt idx="41">
                  <c:v>Jun-03</c:v>
                </c:pt>
                <c:pt idx="42">
                  <c:v>Jul-03</c:v>
                </c:pt>
                <c:pt idx="43">
                  <c:v>Aug-03</c:v>
                </c:pt>
                <c:pt idx="44">
                  <c:v>Sep-03</c:v>
                </c:pt>
                <c:pt idx="45">
                  <c:v>Oct-03</c:v>
                </c:pt>
                <c:pt idx="46">
                  <c:v>Nov-03</c:v>
                </c:pt>
                <c:pt idx="47">
                  <c:v>Dec-03</c:v>
                </c:pt>
                <c:pt idx="48">
                  <c:v>Jan-04</c:v>
                </c:pt>
                <c:pt idx="49">
                  <c:v>Feb-04</c:v>
                </c:pt>
                <c:pt idx="50">
                  <c:v>Mar-04</c:v>
                </c:pt>
                <c:pt idx="51">
                  <c:v>Apr-04</c:v>
                </c:pt>
                <c:pt idx="52">
                  <c:v>May-04</c:v>
                </c:pt>
                <c:pt idx="53">
                  <c:v>Jun-04</c:v>
                </c:pt>
                <c:pt idx="54">
                  <c:v>Jul-04</c:v>
                </c:pt>
                <c:pt idx="55">
                  <c:v>Aug-04</c:v>
                </c:pt>
                <c:pt idx="56">
                  <c:v>Sep-04</c:v>
                </c:pt>
                <c:pt idx="57">
                  <c:v>Oct-04</c:v>
                </c:pt>
                <c:pt idx="58">
                  <c:v>Nov-04</c:v>
                </c:pt>
                <c:pt idx="59">
                  <c:v>Dec-04</c:v>
                </c:pt>
                <c:pt idx="60">
                  <c:v>Jan-05</c:v>
                </c:pt>
                <c:pt idx="61">
                  <c:v>Feb-05</c:v>
                </c:pt>
                <c:pt idx="62">
                  <c:v>Mar-05</c:v>
                </c:pt>
                <c:pt idx="63">
                  <c:v>Apr-05</c:v>
                </c:pt>
                <c:pt idx="64">
                  <c:v>May-05</c:v>
                </c:pt>
                <c:pt idx="65">
                  <c:v>Jun-05</c:v>
                </c:pt>
                <c:pt idx="66">
                  <c:v>Jul-05</c:v>
                </c:pt>
                <c:pt idx="67">
                  <c:v>Aug-05</c:v>
                </c:pt>
                <c:pt idx="68">
                  <c:v>Sep-05</c:v>
                </c:pt>
                <c:pt idx="69">
                  <c:v>Oct-05</c:v>
                </c:pt>
                <c:pt idx="70">
                  <c:v>Nov-05</c:v>
                </c:pt>
                <c:pt idx="71">
                  <c:v>Dec-05</c:v>
                </c:pt>
                <c:pt idx="72">
                  <c:v>Jan-06</c:v>
                </c:pt>
                <c:pt idx="73">
                  <c:v>Feb-06</c:v>
                </c:pt>
                <c:pt idx="74">
                  <c:v>Mar-06</c:v>
                </c:pt>
                <c:pt idx="75">
                  <c:v>Apr-06</c:v>
                </c:pt>
                <c:pt idx="76">
                  <c:v>May-06</c:v>
                </c:pt>
                <c:pt idx="77">
                  <c:v>Jun-06</c:v>
                </c:pt>
                <c:pt idx="78">
                  <c:v>Jul-06</c:v>
                </c:pt>
                <c:pt idx="79">
                  <c:v>Aug-06</c:v>
                </c:pt>
                <c:pt idx="80">
                  <c:v>Sep-06</c:v>
                </c:pt>
                <c:pt idx="81">
                  <c:v>Oct-06</c:v>
                </c:pt>
                <c:pt idx="82">
                  <c:v>Nov-06</c:v>
                </c:pt>
                <c:pt idx="83">
                  <c:v>Dec-06</c:v>
                </c:pt>
                <c:pt idx="84">
                  <c:v>Jan-07</c:v>
                </c:pt>
                <c:pt idx="85">
                  <c:v>Feb-07</c:v>
                </c:pt>
                <c:pt idx="86">
                  <c:v>Mar-07</c:v>
                </c:pt>
                <c:pt idx="87">
                  <c:v>Apr-07</c:v>
                </c:pt>
                <c:pt idx="88">
                  <c:v>May-07</c:v>
                </c:pt>
                <c:pt idx="89">
                  <c:v>Jun-07</c:v>
                </c:pt>
                <c:pt idx="90">
                  <c:v>Jul-07</c:v>
                </c:pt>
                <c:pt idx="91">
                  <c:v>Aug-07</c:v>
                </c:pt>
                <c:pt idx="92">
                  <c:v>Sep-07</c:v>
                </c:pt>
                <c:pt idx="93">
                  <c:v>Oct-07</c:v>
                </c:pt>
                <c:pt idx="94">
                  <c:v>Nov-07</c:v>
                </c:pt>
                <c:pt idx="95">
                  <c:v>Dec-07</c:v>
                </c:pt>
                <c:pt idx="96">
                  <c:v>Jan-08</c:v>
                </c:pt>
                <c:pt idx="97">
                  <c:v>Feb-08</c:v>
                </c:pt>
                <c:pt idx="98">
                  <c:v>Mar-08</c:v>
                </c:pt>
                <c:pt idx="99">
                  <c:v>Apr-08</c:v>
                </c:pt>
                <c:pt idx="100">
                  <c:v>May-08</c:v>
                </c:pt>
                <c:pt idx="101">
                  <c:v>Jun-08</c:v>
                </c:pt>
                <c:pt idx="102">
                  <c:v>Jul-08</c:v>
                </c:pt>
                <c:pt idx="103">
                  <c:v>Aug-08</c:v>
                </c:pt>
                <c:pt idx="104">
                  <c:v>Sep-08</c:v>
                </c:pt>
                <c:pt idx="105">
                  <c:v>Oct-08</c:v>
                </c:pt>
                <c:pt idx="106">
                  <c:v>Nov-08</c:v>
                </c:pt>
                <c:pt idx="107">
                  <c:v>Dec-08</c:v>
                </c:pt>
                <c:pt idx="108">
                  <c:v>Jan-09</c:v>
                </c:pt>
                <c:pt idx="109">
                  <c:v>Feb-09</c:v>
                </c:pt>
                <c:pt idx="110">
                  <c:v>Mar-09</c:v>
                </c:pt>
                <c:pt idx="111">
                  <c:v>Apr-09</c:v>
                </c:pt>
                <c:pt idx="112">
                  <c:v>May-09</c:v>
                </c:pt>
                <c:pt idx="113">
                  <c:v>Jun-09</c:v>
                </c:pt>
                <c:pt idx="114">
                  <c:v>Jul-09</c:v>
                </c:pt>
                <c:pt idx="115">
                  <c:v>Aug-09</c:v>
                </c:pt>
                <c:pt idx="116">
                  <c:v>Sep-09</c:v>
                </c:pt>
                <c:pt idx="117">
                  <c:v>Oct-09</c:v>
                </c:pt>
                <c:pt idx="118">
                  <c:v>Nov-09</c:v>
                </c:pt>
                <c:pt idx="119">
                  <c:v>Dec-09</c:v>
                </c:pt>
                <c:pt idx="120">
                  <c:v>Jan-10</c:v>
                </c:pt>
                <c:pt idx="121">
                  <c:v>Feb-10</c:v>
                </c:pt>
                <c:pt idx="122">
                  <c:v>Mar-10</c:v>
                </c:pt>
                <c:pt idx="123">
                  <c:v>Apr-10</c:v>
                </c:pt>
                <c:pt idx="124">
                  <c:v>May-10</c:v>
                </c:pt>
                <c:pt idx="125">
                  <c:v>Jun-10</c:v>
                </c:pt>
                <c:pt idx="126">
                  <c:v>Jul-10</c:v>
                </c:pt>
                <c:pt idx="127">
                  <c:v>Aug-10</c:v>
                </c:pt>
                <c:pt idx="128">
                  <c:v>Sep-10</c:v>
                </c:pt>
                <c:pt idx="129">
                  <c:v>Oct-10</c:v>
                </c:pt>
                <c:pt idx="130">
                  <c:v>Nov-10</c:v>
                </c:pt>
                <c:pt idx="131">
                  <c:v>Dec-10</c:v>
                </c:pt>
                <c:pt idx="132">
                  <c:v>Jan-11</c:v>
                </c:pt>
                <c:pt idx="133">
                  <c:v>Feb-11</c:v>
                </c:pt>
                <c:pt idx="134">
                  <c:v>Mar-11</c:v>
                </c:pt>
                <c:pt idx="135">
                  <c:v>Apr-11</c:v>
                </c:pt>
                <c:pt idx="136">
                  <c:v>May-11</c:v>
                </c:pt>
                <c:pt idx="137">
                  <c:v>Jun-11</c:v>
                </c:pt>
                <c:pt idx="138">
                  <c:v>Jul-11</c:v>
                </c:pt>
                <c:pt idx="139">
                  <c:v>Aug-11</c:v>
                </c:pt>
                <c:pt idx="140">
                  <c:v>Sep-11</c:v>
                </c:pt>
                <c:pt idx="141">
                  <c:v>Oct-11</c:v>
                </c:pt>
                <c:pt idx="142">
                  <c:v>Nov-11</c:v>
                </c:pt>
                <c:pt idx="143">
                  <c:v>Dec-11</c:v>
                </c:pt>
                <c:pt idx="144">
                  <c:v>Jan-12</c:v>
                </c:pt>
                <c:pt idx="145">
                  <c:v>Feb-12</c:v>
                </c:pt>
                <c:pt idx="146">
                  <c:v>Mar-12</c:v>
                </c:pt>
                <c:pt idx="147">
                  <c:v>Apr-12</c:v>
                </c:pt>
                <c:pt idx="148">
                  <c:v>May-12</c:v>
                </c:pt>
                <c:pt idx="149">
                  <c:v>Jun-12</c:v>
                </c:pt>
                <c:pt idx="150">
                  <c:v>Jul-12</c:v>
                </c:pt>
                <c:pt idx="151">
                  <c:v>Aug-12</c:v>
                </c:pt>
                <c:pt idx="152">
                  <c:v>Sep-12</c:v>
                </c:pt>
                <c:pt idx="153">
                  <c:v>Oct-12</c:v>
                </c:pt>
                <c:pt idx="154">
                  <c:v>Nov-12</c:v>
                </c:pt>
                <c:pt idx="155">
                  <c:v>Dec-12</c:v>
                </c:pt>
                <c:pt idx="156">
                  <c:v>Jan-13</c:v>
                </c:pt>
                <c:pt idx="157">
                  <c:v>Feb-13</c:v>
                </c:pt>
                <c:pt idx="158">
                  <c:v>Mar-13</c:v>
                </c:pt>
                <c:pt idx="159">
                  <c:v>Apr-13</c:v>
                </c:pt>
                <c:pt idx="160">
                  <c:v>May-13</c:v>
                </c:pt>
                <c:pt idx="161">
                  <c:v>Jun-13</c:v>
                </c:pt>
                <c:pt idx="162">
                  <c:v>Jul-13</c:v>
                </c:pt>
                <c:pt idx="163">
                  <c:v>Aug-13</c:v>
                </c:pt>
                <c:pt idx="164">
                  <c:v>Sep-13</c:v>
                </c:pt>
                <c:pt idx="165">
                  <c:v>Oct-13</c:v>
                </c:pt>
                <c:pt idx="166">
                  <c:v>Nov-13</c:v>
                </c:pt>
                <c:pt idx="167">
                  <c:v>Dec-13</c:v>
                </c:pt>
                <c:pt idx="168">
                  <c:v>Jan-14</c:v>
                </c:pt>
                <c:pt idx="169">
                  <c:v>Feb-14</c:v>
                </c:pt>
                <c:pt idx="170">
                  <c:v>Mar-14</c:v>
                </c:pt>
                <c:pt idx="171">
                  <c:v>Apr-14</c:v>
                </c:pt>
                <c:pt idx="172">
                  <c:v>May-14</c:v>
                </c:pt>
                <c:pt idx="173">
                  <c:v>Jun-14</c:v>
                </c:pt>
                <c:pt idx="174">
                  <c:v>Jul-14</c:v>
                </c:pt>
                <c:pt idx="175">
                  <c:v>Aug-14</c:v>
                </c:pt>
                <c:pt idx="176">
                  <c:v>Sep-14</c:v>
                </c:pt>
                <c:pt idx="177">
                  <c:v>Oct-14</c:v>
                </c:pt>
                <c:pt idx="178">
                  <c:v>Nov-14</c:v>
                </c:pt>
                <c:pt idx="179">
                  <c:v>Dec-14</c:v>
                </c:pt>
                <c:pt idx="180">
                  <c:v>Jan-15</c:v>
                </c:pt>
                <c:pt idx="181">
                  <c:v>Feb-15</c:v>
                </c:pt>
                <c:pt idx="182">
                  <c:v>Mar-15</c:v>
                </c:pt>
                <c:pt idx="183">
                  <c:v>Apr-15</c:v>
                </c:pt>
                <c:pt idx="184">
                  <c:v>May-15</c:v>
                </c:pt>
                <c:pt idx="185">
                  <c:v>Jun-15</c:v>
                </c:pt>
                <c:pt idx="186">
                  <c:v>Jul-15</c:v>
                </c:pt>
                <c:pt idx="187">
                  <c:v>Aug-15</c:v>
                </c:pt>
                <c:pt idx="188">
                  <c:v>Sep-15</c:v>
                </c:pt>
                <c:pt idx="189">
                  <c:v>Oct-15</c:v>
                </c:pt>
                <c:pt idx="190">
                  <c:v>Nov-15</c:v>
                </c:pt>
                <c:pt idx="191">
                  <c:v>Dec-15</c:v>
                </c:pt>
                <c:pt idx="192">
                  <c:v>Jan-16</c:v>
                </c:pt>
                <c:pt idx="193">
                  <c:v>Feb-16</c:v>
                </c:pt>
                <c:pt idx="194">
                  <c:v>Mar-16</c:v>
                </c:pt>
                <c:pt idx="195">
                  <c:v>Apr-16</c:v>
                </c:pt>
                <c:pt idx="196">
                  <c:v>May-16</c:v>
                </c:pt>
                <c:pt idx="197">
                  <c:v>Jun-16</c:v>
                </c:pt>
                <c:pt idx="198">
                  <c:v>Jul-16</c:v>
                </c:pt>
                <c:pt idx="199">
                  <c:v>Aug-16</c:v>
                </c:pt>
                <c:pt idx="200">
                  <c:v>Sep-16</c:v>
                </c:pt>
                <c:pt idx="201">
                  <c:v>Oct-16</c:v>
                </c:pt>
                <c:pt idx="202">
                  <c:v>Nov-16</c:v>
                </c:pt>
                <c:pt idx="203">
                  <c:v>Dec-16</c:v>
                </c:pt>
                <c:pt idx="204">
                  <c:v>Jan-17</c:v>
                </c:pt>
                <c:pt idx="205">
                  <c:v>Feb-17</c:v>
                </c:pt>
                <c:pt idx="206">
                  <c:v>Mar-17</c:v>
                </c:pt>
                <c:pt idx="207">
                  <c:v>Apr-17</c:v>
                </c:pt>
                <c:pt idx="208">
                  <c:v>May-17</c:v>
                </c:pt>
                <c:pt idx="209">
                  <c:v>Jun-17</c:v>
                </c:pt>
                <c:pt idx="210">
                  <c:v>Jul-17</c:v>
                </c:pt>
                <c:pt idx="211">
                  <c:v>Aug-17</c:v>
                </c:pt>
                <c:pt idx="212">
                  <c:v>Sep-17</c:v>
                </c:pt>
                <c:pt idx="213">
                  <c:v>Oct-17</c:v>
                </c:pt>
                <c:pt idx="214">
                  <c:v>Nov-17</c:v>
                </c:pt>
                <c:pt idx="215">
                  <c:v>Dec-17</c:v>
                </c:pt>
                <c:pt idx="216">
                  <c:v>Jan-18</c:v>
                </c:pt>
                <c:pt idx="217">
                  <c:v>Feb-18</c:v>
                </c:pt>
                <c:pt idx="218">
                  <c:v>Mar-18</c:v>
                </c:pt>
                <c:pt idx="219">
                  <c:v>Apr-18</c:v>
                </c:pt>
                <c:pt idx="220">
                  <c:v>May-18</c:v>
                </c:pt>
                <c:pt idx="221">
                  <c:v>Jun-18</c:v>
                </c:pt>
                <c:pt idx="222">
                  <c:v>Jul-18</c:v>
                </c:pt>
                <c:pt idx="223">
                  <c:v>Aug-18</c:v>
                </c:pt>
                <c:pt idx="224">
                  <c:v>Sep-18</c:v>
                </c:pt>
                <c:pt idx="225">
                  <c:v>Oct-18</c:v>
                </c:pt>
                <c:pt idx="226">
                  <c:v>Nov-18</c:v>
                </c:pt>
                <c:pt idx="227">
                  <c:v>Dec-18</c:v>
                </c:pt>
                <c:pt idx="228">
                  <c:v>Jan-19</c:v>
                </c:pt>
                <c:pt idx="229">
                  <c:v>Feb-19</c:v>
                </c:pt>
                <c:pt idx="230">
                  <c:v>Mar-19</c:v>
                </c:pt>
                <c:pt idx="231">
                  <c:v>Apr-19</c:v>
                </c:pt>
                <c:pt idx="232">
                  <c:v>May-19</c:v>
                </c:pt>
                <c:pt idx="233">
                  <c:v>Jun-19</c:v>
                </c:pt>
                <c:pt idx="234">
                  <c:v>Jul-19</c:v>
                </c:pt>
                <c:pt idx="235">
                  <c:v>Aug-19</c:v>
                </c:pt>
                <c:pt idx="236">
                  <c:v>Sep-19</c:v>
                </c:pt>
                <c:pt idx="237">
                  <c:v>Oct-19</c:v>
                </c:pt>
                <c:pt idx="238">
                  <c:v>Nov-19</c:v>
                </c:pt>
                <c:pt idx="239">
                  <c:v>Dec-19</c:v>
                </c:pt>
                <c:pt idx="240">
                  <c:v>Jan-20</c:v>
                </c:pt>
                <c:pt idx="241">
                  <c:v>Feb-20</c:v>
                </c:pt>
                <c:pt idx="242">
                  <c:v>Mar-20</c:v>
                </c:pt>
                <c:pt idx="243">
                  <c:v>Apr-20</c:v>
                </c:pt>
                <c:pt idx="244">
                  <c:v>May-20</c:v>
                </c:pt>
                <c:pt idx="245">
                  <c:v>Jun-20</c:v>
                </c:pt>
                <c:pt idx="246">
                  <c:v>Jul-20</c:v>
                </c:pt>
                <c:pt idx="247">
                  <c:v>Aug-20</c:v>
                </c:pt>
                <c:pt idx="248">
                  <c:v>Sep-20</c:v>
                </c:pt>
              </c:strCache>
            </c:strRef>
          </c:cat>
          <c:val>
            <c:numRef>
              <c:f>Sheet1!$C$2:$C$250</c:f>
              <c:numCache>
                <c:formatCode>0.0%</c:formatCode>
                <c:ptCount val="249"/>
                <c:pt idx="0">
                  <c:v>0.04</c:v>
                </c:pt>
                <c:pt idx="1">
                  <c:v>4.0999999999999995E-2</c:v>
                </c:pt>
                <c:pt idx="2">
                  <c:v>0.04</c:v>
                </c:pt>
                <c:pt idx="3">
                  <c:v>3.7999999999999999E-2</c:v>
                </c:pt>
                <c:pt idx="4">
                  <c:v>0.04</c:v>
                </c:pt>
                <c:pt idx="5">
                  <c:v>0.04</c:v>
                </c:pt>
                <c:pt idx="6">
                  <c:v>0.04</c:v>
                </c:pt>
                <c:pt idx="7">
                  <c:v>4.0999999999999995E-2</c:v>
                </c:pt>
                <c:pt idx="8">
                  <c:v>3.9E-2</c:v>
                </c:pt>
                <c:pt idx="9">
                  <c:v>3.9E-2</c:v>
                </c:pt>
                <c:pt idx="10">
                  <c:v>3.9E-2</c:v>
                </c:pt>
                <c:pt idx="11">
                  <c:v>3.9E-2</c:v>
                </c:pt>
                <c:pt idx="12">
                  <c:v>4.2000000000000003E-2</c:v>
                </c:pt>
                <c:pt idx="13">
                  <c:v>4.2000000000000003E-2</c:v>
                </c:pt>
                <c:pt idx="14">
                  <c:v>4.2999999999999997E-2</c:v>
                </c:pt>
                <c:pt idx="15">
                  <c:v>4.4000000000000004E-2</c:v>
                </c:pt>
                <c:pt idx="16">
                  <c:v>4.2999999999999997E-2</c:v>
                </c:pt>
                <c:pt idx="17">
                  <c:v>4.4999999999999998E-2</c:v>
                </c:pt>
                <c:pt idx="18">
                  <c:v>4.5999999999999999E-2</c:v>
                </c:pt>
                <c:pt idx="19">
                  <c:v>4.9000000000000002E-2</c:v>
                </c:pt>
                <c:pt idx="20">
                  <c:v>0.05</c:v>
                </c:pt>
                <c:pt idx="21">
                  <c:v>5.2999999999999999E-2</c:v>
                </c:pt>
                <c:pt idx="22">
                  <c:v>5.5E-2</c:v>
                </c:pt>
                <c:pt idx="23">
                  <c:v>5.7000000000000002E-2</c:v>
                </c:pt>
                <c:pt idx="24">
                  <c:v>5.7000000000000002E-2</c:v>
                </c:pt>
                <c:pt idx="25">
                  <c:v>5.7000000000000002E-2</c:v>
                </c:pt>
                <c:pt idx="26">
                  <c:v>5.7000000000000002E-2</c:v>
                </c:pt>
                <c:pt idx="27">
                  <c:v>5.9000000000000004E-2</c:v>
                </c:pt>
                <c:pt idx="28">
                  <c:v>5.7999999999999996E-2</c:v>
                </c:pt>
                <c:pt idx="29">
                  <c:v>5.7999999999999996E-2</c:v>
                </c:pt>
                <c:pt idx="30">
                  <c:v>5.7999999999999996E-2</c:v>
                </c:pt>
                <c:pt idx="31">
                  <c:v>5.7000000000000002E-2</c:v>
                </c:pt>
                <c:pt idx="32">
                  <c:v>5.7000000000000002E-2</c:v>
                </c:pt>
                <c:pt idx="33">
                  <c:v>5.7000000000000002E-2</c:v>
                </c:pt>
                <c:pt idx="34">
                  <c:v>5.9000000000000004E-2</c:v>
                </c:pt>
                <c:pt idx="35">
                  <c:v>0.06</c:v>
                </c:pt>
                <c:pt idx="36">
                  <c:v>5.7999999999999996E-2</c:v>
                </c:pt>
                <c:pt idx="37">
                  <c:v>5.9000000000000004E-2</c:v>
                </c:pt>
                <c:pt idx="38">
                  <c:v>5.9000000000000004E-2</c:v>
                </c:pt>
                <c:pt idx="39">
                  <c:v>0.06</c:v>
                </c:pt>
                <c:pt idx="40">
                  <c:v>6.0999999999999999E-2</c:v>
                </c:pt>
                <c:pt idx="41">
                  <c:v>6.3E-2</c:v>
                </c:pt>
                <c:pt idx="42">
                  <c:v>6.2E-2</c:v>
                </c:pt>
                <c:pt idx="43">
                  <c:v>6.0999999999999999E-2</c:v>
                </c:pt>
                <c:pt idx="44">
                  <c:v>6.0999999999999999E-2</c:v>
                </c:pt>
                <c:pt idx="45">
                  <c:v>0.06</c:v>
                </c:pt>
                <c:pt idx="46">
                  <c:v>5.7999999999999996E-2</c:v>
                </c:pt>
                <c:pt idx="47">
                  <c:v>5.7000000000000002E-2</c:v>
                </c:pt>
                <c:pt idx="48">
                  <c:v>5.7000000000000002E-2</c:v>
                </c:pt>
                <c:pt idx="49">
                  <c:v>5.5999999999999994E-2</c:v>
                </c:pt>
                <c:pt idx="50">
                  <c:v>5.7999999999999996E-2</c:v>
                </c:pt>
                <c:pt idx="51">
                  <c:v>5.5999999999999994E-2</c:v>
                </c:pt>
                <c:pt idx="52">
                  <c:v>5.5999999999999994E-2</c:v>
                </c:pt>
                <c:pt idx="53">
                  <c:v>5.5999999999999994E-2</c:v>
                </c:pt>
                <c:pt idx="54">
                  <c:v>5.5E-2</c:v>
                </c:pt>
                <c:pt idx="55">
                  <c:v>5.4000000000000006E-2</c:v>
                </c:pt>
                <c:pt idx="56">
                  <c:v>5.4000000000000006E-2</c:v>
                </c:pt>
                <c:pt idx="57">
                  <c:v>5.5E-2</c:v>
                </c:pt>
                <c:pt idx="58">
                  <c:v>5.4000000000000006E-2</c:v>
                </c:pt>
                <c:pt idx="59">
                  <c:v>5.4000000000000006E-2</c:v>
                </c:pt>
                <c:pt idx="60">
                  <c:v>5.2999999999999999E-2</c:v>
                </c:pt>
                <c:pt idx="61">
                  <c:v>5.4000000000000006E-2</c:v>
                </c:pt>
                <c:pt idx="62">
                  <c:v>5.2000000000000005E-2</c:v>
                </c:pt>
                <c:pt idx="63">
                  <c:v>5.2000000000000005E-2</c:v>
                </c:pt>
                <c:pt idx="64">
                  <c:v>5.0999999999999997E-2</c:v>
                </c:pt>
                <c:pt idx="65">
                  <c:v>0.05</c:v>
                </c:pt>
                <c:pt idx="66">
                  <c:v>0.05</c:v>
                </c:pt>
                <c:pt idx="67">
                  <c:v>4.9000000000000002E-2</c:v>
                </c:pt>
                <c:pt idx="68">
                  <c:v>0.05</c:v>
                </c:pt>
                <c:pt idx="69">
                  <c:v>0.05</c:v>
                </c:pt>
                <c:pt idx="70">
                  <c:v>0.05</c:v>
                </c:pt>
                <c:pt idx="71">
                  <c:v>4.9000000000000002E-2</c:v>
                </c:pt>
                <c:pt idx="72">
                  <c:v>4.7E-2</c:v>
                </c:pt>
                <c:pt idx="73">
                  <c:v>4.8000000000000001E-2</c:v>
                </c:pt>
                <c:pt idx="74">
                  <c:v>4.7E-2</c:v>
                </c:pt>
                <c:pt idx="75">
                  <c:v>4.7E-2</c:v>
                </c:pt>
                <c:pt idx="76">
                  <c:v>4.5999999999999999E-2</c:v>
                </c:pt>
                <c:pt idx="77">
                  <c:v>4.5999999999999999E-2</c:v>
                </c:pt>
                <c:pt idx="78">
                  <c:v>4.7E-2</c:v>
                </c:pt>
                <c:pt idx="79">
                  <c:v>4.7E-2</c:v>
                </c:pt>
                <c:pt idx="80">
                  <c:v>4.4999999999999998E-2</c:v>
                </c:pt>
                <c:pt idx="81">
                  <c:v>4.4000000000000004E-2</c:v>
                </c:pt>
                <c:pt idx="82">
                  <c:v>4.4999999999999998E-2</c:v>
                </c:pt>
                <c:pt idx="83">
                  <c:v>4.4000000000000004E-2</c:v>
                </c:pt>
                <c:pt idx="84">
                  <c:v>4.5999999999999999E-2</c:v>
                </c:pt>
                <c:pt idx="85">
                  <c:v>4.4999999999999998E-2</c:v>
                </c:pt>
                <c:pt idx="86">
                  <c:v>4.4000000000000004E-2</c:v>
                </c:pt>
                <c:pt idx="87">
                  <c:v>4.4999999999999998E-2</c:v>
                </c:pt>
                <c:pt idx="88">
                  <c:v>4.4000000000000004E-2</c:v>
                </c:pt>
                <c:pt idx="89">
                  <c:v>4.5999999999999999E-2</c:v>
                </c:pt>
                <c:pt idx="90">
                  <c:v>4.7E-2</c:v>
                </c:pt>
                <c:pt idx="91">
                  <c:v>4.5999999999999999E-2</c:v>
                </c:pt>
                <c:pt idx="92">
                  <c:v>4.7E-2</c:v>
                </c:pt>
                <c:pt idx="93">
                  <c:v>4.7E-2</c:v>
                </c:pt>
                <c:pt idx="94">
                  <c:v>4.7E-2</c:v>
                </c:pt>
                <c:pt idx="95">
                  <c:v>0.05</c:v>
                </c:pt>
                <c:pt idx="96">
                  <c:v>0.05</c:v>
                </c:pt>
                <c:pt idx="97">
                  <c:v>4.9000000000000002E-2</c:v>
                </c:pt>
                <c:pt idx="98">
                  <c:v>5.0999999999999997E-2</c:v>
                </c:pt>
                <c:pt idx="99">
                  <c:v>0.05</c:v>
                </c:pt>
                <c:pt idx="100">
                  <c:v>5.4000000000000006E-2</c:v>
                </c:pt>
                <c:pt idx="101">
                  <c:v>5.5999999999999994E-2</c:v>
                </c:pt>
                <c:pt idx="102">
                  <c:v>5.7999999999999996E-2</c:v>
                </c:pt>
                <c:pt idx="103">
                  <c:v>6.0999999999999999E-2</c:v>
                </c:pt>
                <c:pt idx="104">
                  <c:v>6.0999999999999999E-2</c:v>
                </c:pt>
                <c:pt idx="105">
                  <c:v>6.5000000000000002E-2</c:v>
                </c:pt>
                <c:pt idx="106">
                  <c:v>6.8000000000000005E-2</c:v>
                </c:pt>
                <c:pt idx="107">
                  <c:v>7.2999999999999995E-2</c:v>
                </c:pt>
                <c:pt idx="108">
                  <c:v>7.8E-2</c:v>
                </c:pt>
                <c:pt idx="109">
                  <c:v>8.3000000000000004E-2</c:v>
                </c:pt>
                <c:pt idx="110">
                  <c:v>8.6999999999999994E-2</c:v>
                </c:pt>
                <c:pt idx="111">
                  <c:v>0.09</c:v>
                </c:pt>
                <c:pt idx="112">
                  <c:v>9.4E-2</c:v>
                </c:pt>
                <c:pt idx="113">
                  <c:v>9.5000000000000001E-2</c:v>
                </c:pt>
                <c:pt idx="114">
                  <c:v>9.5000000000000001E-2</c:v>
                </c:pt>
                <c:pt idx="115">
                  <c:v>9.6000000000000002E-2</c:v>
                </c:pt>
                <c:pt idx="116">
                  <c:v>9.8000000000000004E-2</c:v>
                </c:pt>
                <c:pt idx="117">
                  <c:v>0.1</c:v>
                </c:pt>
                <c:pt idx="118">
                  <c:v>9.9000000000000005E-2</c:v>
                </c:pt>
                <c:pt idx="119">
                  <c:v>9.9000000000000005E-2</c:v>
                </c:pt>
                <c:pt idx="120">
                  <c:v>9.8000000000000004E-2</c:v>
                </c:pt>
                <c:pt idx="121">
                  <c:v>9.8000000000000004E-2</c:v>
                </c:pt>
                <c:pt idx="122">
                  <c:v>9.9000000000000005E-2</c:v>
                </c:pt>
                <c:pt idx="123">
                  <c:v>9.9000000000000005E-2</c:v>
                </c:pt>
                <c:pt idx="124">
                  <c:v>9.6000000000000002E-2</c:v>
                </c:pt>
                <c:pt idx="125">
                  <c:v>9.4E-2</c:v>
                </c:pt>
                <c:pt idx="126">
                  <c:v>9.4E-2</c:v>
                </c:pt>
                <c:pt idx="127">
                  <c:v>9.5000000000000001E-2</c:v>
                </c:pt>
                <c:pt idx="128">
                  <c:v>9.5000000000000001E-2</c:v>
                </c:pt>
                <c:pt idx="129">
                  <c:v>9.4E-2</c:v>
                </c:pt>
                <c:pt idx="130">
                  <c:v>9.8000000000000004E-2</c:v>
                </c:pt>
                <c:pt idx="131">
                  <c:v>9.3000000000000013E-2</c:v>
                </c:pt>
                <c:pt idx="132">
                  <c:v>9.0999999999999998E-2</c:v>
                </c:pt>
                <c:pt idx="133">
                  <c:v>0.09</c:v>
                </c:pt>
                <c:pt idx="134">
                  <c:v>0.09</c:v>
                </c:pt>
                <c:pt idx="135">
                  <c:v>9.0999999999999998E-2</c:v>
                </c:pt>
                <c:pt idx="136">
                  <c:v>0.09</c:v>
                </c:pt>
                <c:pt idx="137">
                  <c:v>9.0999999999999998E-2</c:v>
                </c:pt>
                <c:pt idx="138">
                  <c:v>0.09</c:v>
                </c:pt>
                <c:pt idx="139">
                  <c:v>0.09</c:v>
                </c:pt>
                <c:pt idx="140">
                  <c:v>0.09</c:v>
                </c:pt>
                <c:pt idx="141">
                  <c:v>8.8000000000000009E-2</c:v>
                </c:pt>
                <c:pt idx="142">
                  <c:v>8.5999999999999993E-2</c:v>
                </c:pt>
                <c:pt idx="143">
                  <c:v>8.5000000000000006E-2</c:v>
                </c:pt>
                <c:pt idx="144">
                  <c:v>8.3000000000000004E-2</c:v>
                </c:pt>
                <c:pt idx="145">
                  <c:v>8.3000000000000004E-2</c:v>
                </c:pt>
                <c:pt idx="146">
                  <c:v>8.199999999999999E-2</c:v>
                </c:pt>
                <c:pt idx="147">
                  <c:v>8.199999999999999E-2</c:v>
                </c:pt>
                <c:pt idx="148">
                  <c:v>8.199999999999999E-2</c:v>
                </c:pt>
                <c:pt idx="149">
                  <c:v>8.199999999999999E-2</c:v>
                </c:pt>
                <c:pt idx="150">
                  <c:v>8.199999999999999E-2</c:v>
                </c:pt>
                <c:pt idx="151">
                  <c:v>8.1000000000000003E-2</c:v>
                </c:pt>
                <c:pt idx="152">
                  <c:v>7.8E-2</c:v>
                </c:pt>
                <c:pt idx="153">
                  <c:v>7.8E-2</c:v>
                </c:pt>
                <c:pt idx="154">
                  <c:v>7.6999999999999999E-2</c:v>
                </c:pt>
                <c:pt idx="155">
                  <c:v>7.9000000000000001E-2</c:v>
                </c:pt>
                <c:pt idx="156">
                  <c:v>0.08</c:v>
                </c:pt>
                <c:pt idx="157">
                  <c:v>7.6999999999999999E-2</c:v>
                </c:pt>
                <c:pt idx="158">
                  <c:v>7.4999999999999997E-2</c:v>
                </c:pt>
                <c:pt idx="159">
                  <c:v>7.5999999999999998E-2</c:v>
                </c:pt>
                <c:pt idx="160">
                  <c:v>7.4999999999999997E-2</c:v>
                </c:pt>
                <c:pt idx="161">
                  <c:v>7.4999999999999997E-2</c:v>
                </c:pt>
                <c:pt idx="162">
                  <c:v>7.2999999999999995E-2</c:v>
                </c:pt>
                <c:pt idx="163">
                  <c:v>7.2000000000000008E-2</c:v>
                </c:pt>
                <c:pt idx="164">
                  <c:v>7.2000000000000008E-2</c:v>
                </c:pt>
                <c:pt idx="165">
                  <c:v>7.2000000000000008E-2</c:v>
                </c:pt>
                <c:pt idx="166">
                  <c:v>6.9000000000000006E-2</c:v>
                </c:pt>
                <c:pt idx="167">
                  <c:v>6.7000000000000004E-2</c:v>
                </c:pt>
                <c:pt idx="168">
                  <c:v>6.6000000000000003E-2</c:v>
                </c:pt>
                <c:pt idx="169">
                  <c:v>6.7000000000000004E-2</c:v>
                </c:pt>
                <c:pt idx="170">
                  <c:v>6.7000000000000004E-2</c:v>
                </c:pt>
                <c:pt idx="171">
                  <c:v>6.2E-2</c:v>
                </c:pt>
                <c:pt idx="172">
                  <c:v>6.3E-2</c:v>
                </c:pt>
                <c:pt idx="173">
                  <c:v>6.0999999999999999E-2</c:v>
                </c:pt>
                <c:pt idx="174">
                  <c:v>6.2E-2</c:v>
                </c:pt>
                <c:pt idx="175">
                  <c:v>6.0999999999999999E-2</c:v>
                </c:pt>
                <c:pt idx="176">
                  <c:v>5.9000000000000004E-2</c:v>
                </c:pt>
                <c:pt idx="177">
                  <c:v>5.7000000000000002E-2</c:v>
                </c:pt>
                <c:pt idx="178">
                  <c:v>5.7999999999999996E-2</c:v>
                </c:pt>
                <c:pt idx="179">
                  <c:v>5.5999999999999994E-2</c:v>
                </c:pt>
                <c:pt idx="180">
                  <c:v>5.7000000000000002E-2</c:v>
                </c:pt>
                <c:pt idx="181">
                  <c:v>5.5E-2</c:v>
                </c:pt>
                <c:pt idx="182">
                  <c:v>5.4000000000000006E-2</c:v>
                </c:pt>
                <c:pt idx="183">
                  <c:v>5.4000000000000006E-2</c:v>
                </c:pt>
                <c:pt idx="184">
                  <c:v>5.5999999999999994E-2</c:v>
                </c:pt>
                <c:pt idx="185">
                  <c:v>5.2999999999999999E-2</c:v>
                </c:pt>
                <c:pt idx="186">
                  <c:v>5.2000000000000005E-2</c:v>
                </c:pt>
                <c:pt idx="187">
                  <c:v>5.0999999999999997E-2</c:v>
                </c:pt>
                <c:pt idx="188">
                  <c:v>0.05</c:v>
                </c:pt>
                <c:pt idx="189">
                  <c:v>0.05</c:v>
                </c:pt>
                <c:pt idx="190">
                  <c:v>5.0999999999999997E-2</c:v>
                </c:pt>
                <c:pt idx="191">
                  <c:v>0.05</c:v>
                </c:pt>
                <c:pt idx="192">
                  <c:v>4.9000000000000002E-2</c:v>
                </c:pt>
                <c:pt idx="193">
                  <c:v>4.9000000000000002E-2</c:v>
                </c:pt>
                <c:pt idx="194">
                  <c:v>0.05</c:v>
                </c:pt>
                <c:pt idx="195">
                  <c:v>0.05</c:v>
                </c:pt>
                <c:pt idx="196">
                  <c:v>4.8000000000000001E-2</c:v>
                </c:pt>
                <c:pt idx="197">
                  <c:v>4.9000000000000002E-2</c:v>
                </c:pt>
                <c:pt idx="198">
                  <c:v>4.8000000000000001E-2</c:v>
                </c:pt>
                <c:pt idx="199">
                  <c:v>4.9000000000000002E-2</c:v>
                </c:pt>
                <c:pt idx="200">
                  <c:v>0.05</c:v>
                </c:pt>
                <c:pt idx="201">
                  <c:v>4.9000000000000002E-2</c:v>
                </c:pt>
                <c:pt idx="202">
                  <c:v>4.7E-2</c:v>
                </c:pt>
                <c:pt idx="203">
                  <c:v>4.7E-2</c:v>
                </c:pt>
                <c:pt idx="204">
                  <c:v>4.7E-2</c:v>
                </c:pt>
                <c:pt idx="205">
                  <c:v>4.7E-2</c:v>
                </c:pt>
                <c:pt idx="206">
                  <c:v>4.4000000000000004E-2</c:v>
                </c:pt>
                <c:pt idx="207">
                  <c:v>4.4000000000000004E-2</c:v>
                </c:pt>
                <c:pt idx="208">
                  <c:v>4.4000000000000004E-2</c:v>
                </c:pt>
                <c:pt idx="209">
                  <c:v>4.2999999999999997E-2</c:v>
                </c:pt>
                <c:pt idx="210">
                  <c:v>4.2999999999999997E-2</c:v>
                </c:pt>
                <c:pt idx="211">
                  <c:v>4.4000000000000004E-2</c:v>
                </c:pt>
                <c:pt idx="212">
                  <c:v>4.2000000000000003E-2</c:v>
                </c:pt>
                <c:pt idx="213">
                  <c:v>4.0999999999999995E-2</c:v>
                </c:pt>
                <c:pt idx="214">
                  <c:v>4.2000000000000003E-2</c:v>
                </c:pt>
                <c:pt idx="215">
                  <c:v>4.0999999999999995E-2</c:v>
                </c:pt>
                <c:pt idx="216">
                  <c:v>4.0999999999999995E-2</c:v>
                </c:pt>
                <c:pt idx="217">
                  <c:v>4.0999999999999995E-2</c:v>
                </c:pt>
                <c:pt idx="218">
                  <c:v>0.04</c:v>
                </c:pt>
                <c:pt idx="219">
                  <c:v>3.9E-2</c:v>
                </c:pt>
                <c:pt idx="220">
                  <c:v>3.7999999999999999E-2</c:v>
                </c:pt>
                <c:pt idx="221">
                  <c:v>0.04</c:v>
                </c:pt>
                <c:pt idx="222">
                  <c:v>3.9E-2</c:v>
                </c:pt>
                <c:pt idx="223">
                  <c:v>3.7999999999999999E-2</c:v>
                </c:pt>
                <c:pt idx="224">
                  <c:v>3.7000000000000005E-2</c:v>
                </c:pt>
                <c:pt idx="225">
                  <c:v>3.7999999999999999E-2</c:v>
                </c:pt>
                <c:pt idx="226">
                  <c:v>3.7000000000000005E-2</c:v>
                </c:pt>
                <c:pt idx="227">
                  <c:v>3.9E-2</c:v>
                </c:pt>
                <c:pt idx="228">
                  <c:v>0.04</c:v>
                </c:pt>
                <c:pt idx="229">
                  <c:v>3.7999999999999999E-2</c:v>
                </c:pt>
                <c:pt idx="230">
                  <c:v>3.7999999999999999E-2</c:v>
                </c:pt>
                <c:pt idx="231">
                  <c:v>3.6000000000000004E-2</c:v>
                </c:pt>
                <c:pt idx="232">
                  <c:v>3.6000000000000004E-2</c:v>
                </c:pt>
                <c:pt idx="233">
                  <c:v>3.7000000000000005E-2</c:v>
                </c:pt>
                <c:pt idx="234">
                  <c:v>3.7000000000000005E-2</c:v>
                </c:pt>
                <c:pt idx="235">
                  <c:v>3.7000000000000005E-2</c:v>
                </c:pt>
                <c:pt idx="236">
                  <c:v>3.5000000000000003E-2</c:v>
                </c:pt>
                <c:pt idx="237">
                  <c:v>3.6000000000000004E-2</c:v>
                </c:pt>
                <c:pt idx="238">
                  <c:v>3.5000000000000003E-2</c:v>
                </c:pt>
                <c:pt idx="239">
                  <c:v>3.5000000000000003E-2</c:v>
                </c:pt>
                <c:pt idx="240">
                  <c:v>3.6000000000000004E-2</c:v>
                </c:pt>
                <c:pt idx="241">
                  <c:v>3.5000000000000003E-2</c:v>
                </c:pt>
                <c:pt idx="242">
                  <c:v>4.4000000000000004E-2</c:v>
                </c:pt>
                <c:pt idx="243">
                  <c:v>0.14699999999999999</c:v>
                </c:pt>
                <c:pt idx="244">
                  <c:v>0.13300000000000001</c:v>
                </c:pt>
                <c:pt idx="245">
                  <c:v>0.111</c:v>
                </c:pt>
                <c:pt idx="246">
                  <c:v>0.10199999999999999</c:v>
                </c:pt>
                <c:pt idx="247">
                  <c:v>8.4000000000000005E-2</c:v>
                </c:pt>
                <c:pt idx="248">
                  <c:v>7.9000000000000001E-2</c:v>
                </c:pt>
              </c:numCache>
            </c:numRef>
          </c:val>
          <c:smooth val="0"/>
          <c:extLst>
            <c:ext xmlns:c16="http://schemas.microsoft.com/office/drawing/2014/chart" uri="{C3380CC4-5D6E-409C-BE32-E72D297353CC}">
              <c16:uniqueId val="{00000002-AA08-4BD5-A3D6-076CE110B0AE}"/>
            </c:ext>
          </c:extLst>
        </c:ser>
        <c:ser>
          <c:idx val="2"/>
          <c:order val="2"/>
          <c:tx>
            <c:strRef>
              <c:f>Sheet1!$D$1</c:f>
              <c:strCache>
                <c:ptCount val="1"/>
                <c:pt idx="0">
                  <c:v>Seattle-Bellevue-Everett MSA</c:v>
                </c:pt>
              </c:strCache>
            </c:strRef>
          </c:tx>
          <c:spPr>
            <a:ln w="47625">
              <a:solidFill>
                <a:srgbClr val="6C7728"/>
              </a:solidFill>
            </a:ln>
          </c:spPr>
          <c:marker>
            <c:symbol val="none"/>
          </c:marker>
          <c:cat>
            <c:strRef>
              <c:f>Sheet1!$A$2:$A$250</c:f>
              <c:strCache>
                <c:ptCount val="249"/>
                <c:pt idx="0">
                  <c:v>Jan-00</c:v>
                </c:pt>
                <c:pt idx="1">
                  <c:v>Feb-00</c:v>
                </c:pt>
                <c:pt idx="2">
                  <c:v>Mar-00</c:v>
                </c:pt>
                <c:pt idx="3">
                  <c:v>Apr-00</c:v>
                </c:pt>
                <c:pt idx="4">
                  <c:v>May-00</c:v>
                </c:pt>
                <c:pt idx="5">
                  <c:v>Jun-00</c:v>
                </c:pt>
                <c:pt idx="6">
                  <c:v>Jul-00</c:v>
                </c:pt>
                <c:pt idx="7">
                  <c:v>Aug-00</c:v>
                </c:pt>
                <c:pt idx="8">
                  <c:v>Sep-00</c:v>
                </c:pt>
                <c:pt idx="9">
                  <c:v>Oct-00</c:v>
                </c:pt>
                <c:pt idx="10">
                  <c:v>Nov-00</c:v>
                </c:pt>
                <c:pt idx="11">
                  <c:v>Dec-00</c:v>
                </c:pt>
                <c:pt idx="12">
                  <c:v>Jan-01</c:v>
                </c:pt>
                <c:pt idx="13">
                  <c:v>Feb-01</c:v>
                </c:pt>
                <c:pt idx="14">
                  <c:v>Mar-01</c:v>
                </c:pt>
                <c:pt idx="15">
                  <c:v>Apr-01</c:v>
                </c:pt>
                <c:pt idx="16">
                  <c:v>May-01</c:v>
                </c:pt>
                <c:pt idx="17">
                  <c:v>Jun-01</c:v>
                </c:pt>
                <c:pt idx="18">
                  <c:v>Jul-01</c:v>
                </c:pt>
                <c:pt idx="19">
                  <c:v>Aug-01</c:v>
                </c:pt>
                <c:pt idx="20">
                  <c:v>Sep-01</c:v>
                </c:pt>
                <c:pt idx="21">
                  <c:v>Oct-01</c:v>
                </c:pt>
                <c:pt idx="22">
                  <c:v>Nov-01</c:v>
                </c:pt>
                <c:pt idx="23">
                  <c:v>Dec-01</c:v>
                </c:pt>
                <c:pt idx="24">
                  <c:v>Jan-02</c:v>
                </c:pt>
                <c:pt idx="25">
                  <c:v>Feb-02</c:v>
                </c:pt>
                <c:pt idx="26">
                  <c:v>Mar-02</c:v>
                </c:pt>
                <c:pt idx="27">
                  <c:v>Apr-02</c:v>
                </c:pt>
                <c:pt idx="28">
                  <c:v>May-02</c:v>
                </c:pt>
                <c:pt idx="29">
                  <c:v>Jun-02</c:v>
                </c:pt>
                <c:pt idx="30">
                  <c:v>Jul-02</c:v>
                </c:pt>
                <c:pt idx="31">
                  <c:v>Aug-02</c:v>
                </c:pt>
                <c:pt idx="32">
                  <c:v>Sep-02</c:v>
                </c:pt>
                <c:pt idx="33">
                  <c:v>Oct-02</c:v>
                </c:pt>
                <c:pt idx="34">
                  <c:v>Nov-02</c:v>
                </c:pt>
                <c:pt idx="35">
                  <c:v>Dec-02</c:v>
                </c:pt>
                <c:pt idx="36">
                  <c:v>Jan-03</c:v>
                </c:pt>
                <c:pt idx="37">
                  <c:v>Feb-03</c:v>
                </c:pt>
                <c:pt idx="38">
                  <c:v>Mar-03</c:v>
                </c:pt>
                <c:pt idx="39">
                  <c:v>Apr-03</c:v>
                </c:pt>
                <c:pt idx="40">
                  <c:v>May-03</c:v>
                </c:pt>
                <c:pt idx="41">
                  <c:v>Jun-03</c:v>
                </c:pt>
                <c:pt idx="42">
                  <c:v>Jul-03</c:v>
                </c:pt>
                <c:pt idx="43">
                  <c:v>Aug-03</c:v>
                </c:pt>
                <c:pt idx="44">
                  <c:v>Sep-03</c:v>
                </c:pt>
                <c:pt idx="45">
                  <c:v>Oct-03</c:v>
                </c:pt>
                <c:pt idx="46">
                  <c:v>Nov-03</c:v>
                </c:pt>
                <c:pt idx="47">
                  <c:v>Dec-03</c:v>
                </c:pt>
                <c:pt idx="48">
                  <c:v>Jan-04</c:v>
                </c:pt>
                <c:pt idx="49">
                  <c:v>Feb-04</c:v>
                </c:pt>
                <c:pt idx="50">
                  <c:v>Mar-04</c:v>
                </c:pt>
                <c:pt idx="51">
                  <c:v>Apr-04</c:v>
                </c:pt>
                <c:pt idx="52">
                  <c:v>May-04</c:v>
                </c:pt>
                <c:pt idx="53">
                  <c:v>Jun-04</c:v>
                </c:pt>
                <c:pt idx="54">
                  <c:v>Jul-04</c:v>
                </c:pt>
                <c:pt idx="55">
                  <c:v>Aug-04</c:v>
                </c:pt>
                <c:pt idx="56">
                  <c:v>Sep-04</c:v>
                </c:pt>
                <c:pt idx="57">
                  <c:v>Oct-04</c:v>
                </c:pt>
                <c:pt idx="58">
                  <c:v>Nov-04</c:v>
                </c:pt>
                <c:pt idx="59">
                  <c:v>Dec-04</c:v>
                </c:pt>
                <c:pt idx="60">
                  <c:v>Jan-05</c:v>
                </c:pt>
                <c:pt idx="61">
                  <c:v>Feb-05</c:v>
                </c:pt>
                <c:pt idx="62">
                  <c:v>Mar-05</c:v>
                </c:pt>
                <c:pt idx="63">
                  <c:v>Apr-05</c:v>
                </c:pt>
                <c:pt idx="64">
                  <c:v>May-05</c:v>
                </c:pt>
                <c:pt idx="65">
                  <c:v>Jun-05</c:v>
                </c:pt>
                <c:pt idx="66">
                  <c:v>Jul-05</c:v>
                </c:pt>
                <c:pt idx="67">
                  <c:v>Aug-05</c:v>
                </c:pt>
                <c:pt idx="68">
                  <c:v>Sep-05</c:v>
                </c:pt>
                <c:pt idx="69">
                  <c:v>Oct-05</c:v>
                </c:pt>
                <c:pt idx="70">
                  <c:v>Nov-05</c:v>
                </c:pt>
                <c:pt idx="71">
                  <c:v>Dec-05</c:v>
                </c:pt>
                <c:pt idx="72">
                  <c:v>Jan-06</c:v>
                </c:pt>
                <c:pt idx="73">
                  <c:v>Feb-06</c:v>
                </c:pt>
                <c:pt idx="74">
                  <c:v>Mar-06</c:v>
                </c:pt>
                <c:pt idx="75">
                  <c:v>Apr-06</c:v>
                </c:pt>
                <c:pt idx="76">
                  <c:v>May-06</c:v>
                </c:pt>
                <c:pt idx="77">
                  <c:v>Jun-06</c:v>
                </c:pt>
                <c:pt idx="78">
                  <c:v>Jul-06</c:v>
                </c:pt>
                <c:pt idx="79">
                  <c:v>Aug-06</c:v>
                </c:pt>
                <c:pt idx="80">
                  <c:v>Sep-06</c:v>
                </c:pt>
                <c:pt idx="81">
                  <c:v>Oct-06</c:v>
                </c:pt>
                <c:pt idx="82">
                  <c:v>Nov-06</c:v>
                </c:pt>
                <c:pt idx="83">
                  <c:v>Dec-06</c:v>
                </c:pt>
                <c:pt idx="84">
                  <c:v>Jan-07</c:v>
                </c:pt>
                <c:pt idx="85">
                  <c:v>Feb-07</c:v>
                </c:pt>
                <c:pt idx="86">
                  <c:v>Mar-07</c:v>
                </c:pt>
                <c:pt idx="87">
                  <c:v>Apr-07</c:v>
                </c:pt>
                <c:pt idx="88">
                  <c:v>May-07</c:v>
                </c:pt>
                <c:pt idx="89">
                  <c:v>Jun-07</c:v>
                </c:pt>
                <c:pt idx="90">
                  <c:v>Jul-07</c:v>
                </c:pt>
                <c:pt idx="91">
                  <c:v>Aug-07</c:v>
                </c:pt>
                <c:pt idx="92">
                  <c:v>Sep-07</c:v>
                </c:pt>
                <c:pt idx="93">
                  <c:v>Oct-07</c:v>
                </c:pt>
                <c:pt idx="94">
                  <c:v>Nov-07</c:v>
                </c:pt>
                <c:pt idx="95">
                  <c:v>Dec-07</c:v>
                </c:pt>
                <c:pt idx="96">
                  <c:v>Jan-08</c:v>
                </c:pt>
                <c:pt idx="97">
                  <c:v>Feb-08</c:v>
                </c:pt>
                <c:pt idx="98">
                  <c:v>Mar-08</c:v>
                </c:pt>
                <c:pt idx="99">
                  <c:v>Apr-08</c:v>
                </c:pt>
                <c:pt idx="100">
                  <c:v>May-08</c:v>
                </c:pt>
                <c:pt idx="101">
                  <c:v>Jun-08</c:v>
                </c:pt>
                <c:pt idx="102">
                  <c:v>Jul-08</c:v>
                </c:pt>
                <c:pt idx="103">
                  <c:v>Aug-08</c:v>
                </c:pt>
                <c:pt idx="104">
                  <c:v>Sep-08</c:v>
                </c:pt>
                <c:pt idx="105">
                  <c:v>Oct-08</c:v>
                </c:pt>
                <c:pt idx="106">
                  <c:v>Nov-08</c:v>
                </c:pt>
                <c:pt idx="107">
                  <c:v>Dec-08</c:v>
                </c:pt>
                <c:pt idx="108">
                  <c:v>Jan-09</c:v>
                </c:pt>
                <c:pt idx="109">
                  <c:v>Feb-09</c:v>
                </c:pt>
                <c:pt idx="110">
                  <c:v>Mar-09</c:v>
                </c:pt>
                <c:pt idx="111">
                  <c:v>Apr-09</c:v>
                </c:pt>
                <c:pt idx="112">
                  <c:v>May-09</c:v>
                </c:pt>
                <c:pt idx="113">
                  <c:v>Jun-09</c:v>
                </c:pt>
                <c:pt idx="114">
                  <c:v>Jul-09</c:v>
                </c:pt>
                <c:pt idx="115">
                  <c:v>Aug-09</c:v>
                </c:pt>
                <c:pt idx="116">
                  <c:v>Sep-09</c:v>
                </c:pt>
                <c:pt idx="117">
                  <c:v>Oct-09</c:v>
                </c:pt>
                <c:pt idx="118">
                  <c:v>Nov-09</c:v>
                </c:pt>
                <c:pt idx="119">
                  <c:v>Dec-09</c:v>
                </c:pt>
                <c:pt idx="120">
                  <c:v>Jan-10</c:v>
                </c:pt>
                <c:pt idx="121">
                  <c:v>Feb-10</c:v>
                </c:pt>
                <c:pt idx="122">
                  <c:v>Mar-10</c:v>
                </c:pt>
                <c:pt idx="123">
                  <c:v>Apr-10</c:v>
                </c:pt>
                <c:pt idx="124">
                  <c:v>May-10</c:v>
                </c:pt>
                <c:pt idx="125">
                  <c:v>Jun-10</c:v>
                </c:pt>
                <c:pt idx="126">
                  <c:v>Jul-10</c:v>
                </c:pt>
                <c:pt idx="127">
                  <c:v>Aug-10</c:v>
                </c:pt>
                <c:pt idx="128">
                  <c:v>Sep-10</c:v>
                </c:pt>
                <c:pt idx="129">
                  <c:v>Oct-10</c:v>
                </c:pt>
                <c:pt idx="130">
                  <c:v>Nov-10</c:v>
                </c:pt>
                <c:pt idx="131">
                  <c:v>Dec-10</c:v>
                </c:pt>
                <c:pt idx="132">
                  <c:v>Jan-11</c:v>
                </c:pt>
                <c:pt idx="133">
                  <c:v>Feb-11</c:v>
                </c:pt>
                <c:pt idx="134">
                  <c:v>Mar-11</c:v>
                </c:pt>
                <c:pt idx="135">
                  <c:v>Apr-11</c:v>
                </c:pt>
                <c:pt idx="136">
                  <c:v>May-11</c:v>
                </c:pt>
                <c:pt idx="137">
                  <c:v>Jun-11</c:v>
                </c:pt>
                <c:pt idx="138">
                  <c:v>Jul-11</c:v>
                </c:pt>
                <c:pt idx="139">
                  <c:v>Aug-11</c:v>
                </c:pt>
                <c:pt idx="140">
                  <c:v>Sep-11</c:v>
                </c:pt>
                <c:pt idx="141">
                  <c:v>Oct-11</c:v>
                </c:pt>
                <c:pt idx="142">
                  <c:v>Nov-11</c:v>
                </c:pt>
                <c:pt idx="143">
                  <c:v>Dec-11</c:v>
                </c:pt>
                <c:pt idx="144">
                  <c:v>Jan-12</c:v>
                </c:pt>
                <c:pt idx="145">
                  <c:v>Feb-12</c:v>
                </c:pt>
                <c:pt idx="146">
                  <c:v>Mar-12</c:v>
                </c:pt>
                <c:pt idx="147">
                  <c:v>Apr-12</c:v>
                </c:pt>
                <c:pt idx="148">
                  <c:v>May-12</c:v>
                </c:pt>
                <c:pt idx="149">
                  <c:v>Jun-12</c:v>
                </c:pt>
                <c:pt idx="150">
                  <c:v>Jul-12</c:v>
                </c:pt>
                <c:pt idx="151">
                  <c:v>Aug-12</c:v>
                </c:pt>
                <c:pt idx="152">
                  <c:v>Sep-12</c:v>
                </c:pt>
                <c:pt idx="153">
                  <c:v>Oct-12</c:v>
                </c:pt>
                <c:pt idx="154">
                  <c:v>Nov-12</c:v>
                </c:pt>
                <c:pt idx="155">
                  <c:v>Dec-12</c:v>
                </c:pt>
                <c:pt idx="156">
                  <c:v>Jan-13</c:v>
                </c:pt>
                <c:pt idx="157">
                  <c:v>Feb-13</c:v>
                </c:pt>
                <c:pt idx="158">
                  <c:v>Mar-13</c:v>
                </c:pt>
                <c:pt idx="159">
                  <c:v>Apr-13</c:v>
                </c:pt>
                <c:pt idx="160">
                  <c:v>May-13</c:v>
                </c:pt>
                <c:pt idx="161">
                  <c:v>Jun-13</c:v>
                </c:pt>
                <c:pt idx="162">
                  <c:v>Jul-13</c:v>
                </c:pt>
                <c:pt idx="163">
                  <c:v>Aug-13</c:v>
                </c:pt>
                <c:pt idx="164">
                  <c:v>Sep-13</c:v>
                </c:pt>
                <c:pt idx="165">
                  <c:v>Oct-13</c:v>
                </c:pt>
                <c:pt idx="166">
                  <c:v>Nov-13</c:v>
                </c:pt>
                <c:pt idx="167">
                  <c:v>Dec-13</c:v>
                </c:pt>
                <c:pt idx="168">
                  <c:v>Jan-14</c:v>
                </c:pt>
                <c:pt idx="169">
                  <c:v>Feb-14</c:v>
                </c:pt>
                <c:pt idx="170">
                  <c:v>Mar-14</c:v>
                </c:pt>
                <c:pt idx="171">
                  <c:v>Apr-14</c:v>
                </c:pt>
                <c:pt idx="172">
                  <c:v>May-14</c:v>
                </c:pt>
                <c:pt idx="173">
                  <c:v>Jun-14</c:v>
                </c:pt>
                <c:pt idx="174">
                  <c:v>Jul-14</c:v>
                </c:pt>
                <c:pt idx="175">
                  <c:v>Aug-14</c:v>
                </c:pt>
                <c:pt idx="176">
                  <c:v>Sep-14</c:v>
                </c:pt>
                <c:pt idx="177">
                  <c:v>Oct-14</c:v>
                </c:pt>
                <c:pt idx="178">
                  <c:v>Nov-14</c:v>
                </c:pt>
                <c:pt idx="179">
                  <c:v>Dec-14</c:v>
                </c:pt>
                <c:pt idx="180">
                  <c:v>Jan-15</c:v>
                </c:pt>
                <c:pt idx="181">
                  <c:v>Feb-15</c:v>
                </c:pt>
                <c:pt idx="182">
                  <c:v>Mar-15</c:v>
                </c:pt>
                <c:pt idx="183">
                  <c:v>Apr-15</c:v>
                </c:pt>
                <c:pt idx="184">
                  <c:v>May-15</c:v>
                </c:pt>
                <c:pt idx="185">
                  <c:v>Jun-15</c:v>
                </c:pt>
                <c:pt idx="186">
                  <c:v>Jul-15</c:v>
                </c:pt>
                <c:pt idx="187">
                  <c:v>Aug-15</c:v>
                </c:pt>
                <c:pt idx="188">
                  <c:v>Sep-15</c:v>
                </c:pt>
                <c:pt idx="189">
                  <c:v>Oct-15</c:v>
                </c:pt>
                <c:pt idx="190">
                  <c:v>Nov-15</c:v>
                </c:pt>
                <c:pt idx="191">
                  <c:v>Dec-15</c:v>
                </c:pt>
                <c:pt idx="192">
                  <c:v>Jan-16</c:v>
                </c:pt>
                <c:pt idx="193">
                  <c:v>Feb-16</c:v>
                </c:pt>
                <c:pt idx="194">
                  <c:v>Mar-16</c:v>
                </c:pt>
                <c:pt idx="195">
                  <c:v>Apr-16</c:v>
                </c:pt>
                <c:pt idx="196">
                  <c:v>May-16</c:v>
                </c:pt>
                <c:pt idx="197">
                  <c:v>Jun-16</c:v>
                </c:pt>
                <c:pt idx="198">
                  <c:v>Jul-16</c:v>
                </c:pt>
                <c:pt idx="199">
                  <c:v>Aug-16</c:v>
                </c:pt>
                <c:pt idx="200">
                  <c:v>Sep-16</c:v>
                </c:pt>
                <c:pt idx="201">
                  <c:v>Oct-16</c:v>
                </c:pt>
                <c:pt idx="202">
                  <c:v>Nov-16</c:v>
                </c:pt>
                <c:pt idx="203">
                  <c:v>Dec-16</c:v>
                </c:pt>
                <c:pt idx="204">
                  <c:v>Jan-17</c:v>
                </c:pt>
                <c:pt idx="205">
                  <c:v>Feb-17</c:v>
                </c:pt>
                <c:pt idx="206">
                  <c:v>Mar-17</c:v>
                </c:pt>
                <c:pt idx="207">
                  <c:v>Apr-17</c:v>
                </c:pt>
                <c:pt idx="208">
                  <c:v>May-17</c:v>
                </c:pt>
                <c:pt idx="209">
                  <c:v>Jun-17</c:v>
                </c:pt>
                <c:pt idx="210">
                  <c:v>Jul-17</c:v>
                </c:pt>
                <c:pt idx="211">
                  <c:v>Aug-17</c:v>
                </c:pt>
                <c:pt idx="212">
                  <c:v>Sep-17</c:v>
                </c:pt>
                <c:pt idx="213">
                  <c:v>Oct-17</c:v>
                </c:pt>
                <c:pt idx="214">
                  <c:v>Nov-17</c:v>
                </c:pt>
                <c:pt idx="215">
                  <c:v>Dec-17</c:v>
                </c:pt>
                <c:pt idx="216">
                  <c:v>Jan-18</c:v>
                </c:pt>
                <c:pt idx="217">
                  <c:v>Feb-18</c:v>
                </c:pt>
                <c:pt idx="218">
                  <c:v>Mar-18</c:v>
                </c:pt>
                <c:pt idx="219">
                  <c:v>Apr-18</c:v>
                </c:pt>
                <c:pt idx="220">
                  <c:v>May-18</c:v>
                </c:pt>
                <c:pt idx="221">
                  <c:v>Jun-18</c:v>
                </c:pt>
                <c:pt idx="222">
                  <c:v>Jul-18</c:v>
                </c:pt>
                <c:pt idx="223">
                  <c:v>Aug-18</c:v>
                </c:pt>
                <c:pt idx="224">
                  <c:v>Sep-18</c:v>
                </c:pt>
                <c:pt idx="225">
                  <c:v>Oct-18</c:v>
                </c:pt>
                <c:pt idx="226">
                  <c:v>Nov-18</c:v>
                </c:pt>
                <c:pt idx="227">
                  <c:v>Dec-18</c:v>
                </c:pt>
                <c:pt idx="228">
                  <c:v>Jan-19</c:v>
                </c:pt>
                <c:pt idx="229">
                  <c:v>Feb-19</c:v>
                </c:pt>
                <c:pt idx="230">
                  <c:v>Mar-19</c:v>
                </c:pt>
                <c:pt idx="231">
                  <c:v>Apr-19</c:v>
                </c:pt>
                <c:pt idx="232">
                  <c:v>May-19</c:v>
                </c:pt>
                <c:pt idx="233">
                  <c:v>Jun-19</c:v>
                </c:pt>
                <c:pt idx="234">
                  <c:v>Jul-19</c:v>
                </c:pt>
                <c:pt idx="235">
                  <c:v>Aug-19</c:v>
                </c:pt>
                <c:pt idx="236">
                  <c:v>Sep-19</c:v>
                </c:pt>
                <c:pt idx="237">
                  <c:v>Oct-19</c:v>
                </c:pt>
                <c:pt idx="238">
                  <c:v>Nov-19</c:v>
                </c:pt>
                <c:pt idx="239">
                  <c:v>Dec-19</c:v>
                </c:pt>
                <c:pt idx="240">
                  <c:v>Jan-20</c:v>
                </c:pt>
                <c:pt idx="241">
                  <c:v>Feb-20</c:v>
                </c:pt>
                <c:pt idx="242">
                  <c:v>Mar-20</c:v>
                </c:pt>
                <c:pt idx="243">
                  <c:v>Apr-20</c:v>
                </c:pt>
                <c:pt idx="244">
                  <c:v>May-20</c:v>
                </c:pt>
                <c:pt idx="245">
                  <c:v>Jun-20</c:v>
                </c:pt>
                <c:pt idx="246">
                  <c:v>Jul-20</c:v>
                </c:pt>
                <c:pt idx="247">
                  <c:v>Aug-20</c:v>
                </c:pt>
                <c:pt idx="248">
                  <c:v>Sep-20</c:v>
                </c:pt>
              </c:strCache>
            </c:strRef>
          </c:cat>
          <c:val>
            <c:numRef>
              <c:f>Sheet1!$D$2:$D$250</c:f>
              <c:numCache>
                <c:formatCode>0.0%</c:formatCode>
                <c:ptCount val="249"/>
                <c:pt idx="0">
                  <c:v>3.7999999999999999E-2</c:v>
                </c:pt>
                <c:pt idx="1">
                  <c:v>3.7999999999999999E-2</c:v>
                </c:pt>
                <c:pt idx="2">
                  <c:v>3.7000000000000005E-2</c:v>
                </c:pt>
                <c:pt idx="3">
                  <c:v>3.7000000000000005E-2</c:v>
                </c:pt>
                <c:pt idx="4">
                  <c:v>3.7000000000000005E-2</c:v>
                </c:pt>
                <c:pt idx="5">
                  <c:v>3.7999999999999999E-2</c:v>
                </c:pt>
                <c:pt idx="6">
                  <c:v>3.7999999999999999E-2</c:v>
                </c:pt>
                <c:pt idx="7">
                  <c:v>3.7999999999999999E-2</c:v>
                </c:pt>
                <c:pt idx="8">
                  <c:v>3.7999999999999999E-2</c:v>
                </c:pt>
                <c:pt idx="9">
                  <c:v>3.7999999999999999E-2</c:v>
                </c:pt>
                <c:pt idx="10">
                  <c:v>3.9E-2</c:v>
                </c:pt>
                <c:pt idx="11">
                  <c:v>3.9E-2</c:v>
                </c:pt>
                <c:pt idx="12">
                  <c:v>0.04</c:v>
                </c:pt>
                <c:pt idx="13">
                  <c:v>4.2000000000000003E-2</c:v>
                </c:pt>
                <c:pt idx="14">
                  <c:v>4.2999999999999997E-2</c:v>
                </c:pt>
                <c:pt idx="15">
                  <c:v>4.4000000000000004E-2</c:v>
                </c:pt>
                <c:pt idx="16">
                  <c:v>4.5999999999999999E-2</c:v>
                </c:pt>
                <c:pt idx="17">
                  <c:v>4.7E-2</c:v>
                </c:pt>
                <c:pt idx="18">
                  <c:v>4.8000000000000001E-2</c:v>
                </c:pt>
                <c:pt idx="19">
                  <c:v>0.05</c:v>
                </c:pt>
                <c:pt idx="20">
                  <c:v>5.2000000000000005E-2</c:v>
                </c:pt>
                <c:pt idx="21">
                  <c:v>5.4000000000000006E-2</c:v>
                </c:pt>
                <c:pt idx="22">
                  <c:v>5.7000000000000002E-2</c:v>
                </c:pt>
                <c:pt idx="23">
                  <c:v>5.9000000000000004E-2</c:v>
                </c:pt>
                <c:pt idx="24">
                  <c:v>6.0999999999999999E-2</c:v>
                </c:pt>
                <c:pt idx="25">
                  <c:v>6.3E-2</c:v>
                </c:pt>
                <c:pt idx="26">
                  <c:v>6.3E-2</c:v>
                </c:pt>
                <c:pt idx="27">
                  <c:v>6.4000000000000001E-2</c:v>
                </c:pt>
                <c:pt idx="28">
                  <c:v>6.4000000000000001E-2</c:v>
                </c:pt>
                <c:pt idx="29">
                  <c:v>6.4000000000000001E-2</c:v>
                </c:pt>
                <c:pt idx="30">
                  <c:v>6.4000000000000001E-2</c:v>
                </c:pt>
                <c:pt idx="31">
                  <c:v>6.4000000000000001E-2</c:v>
                </c:pt>
                <c:pt idx="32">
                  <c:v>6.4000000000000001E-2</c:v>
                </c:pt>
                <c:pt idx="33">
                  <c:v>6.5000000000000002E-2</c:v>
                </c:pt>
                <c:pt idx="34">
                  <c:v>6.5000000000000002E-2</c:v>
                </c:pt>
                <c:pt idx="35">
                  <c:v>6.5000000000000002E-2</c:v>
                </c:pt>
                <c:pt idx="36">
                  <c:v>6.6000000000000003E-2</c:v>
                </c:pt>
                <c:pt idx="37">
                  <c:v>6.6000000000000003E-2</c:v>
                </c:pt>
                <c:pt idx="38">
                  <c:v>6.6000000000000003E-2</c:v>
                </c:pt>
                <c:pt idx="39">
                  <c:v>6.6000000000000003E-2</c:v>
                </c:pt>
                <c:pt idx="40">
                  <c:v>6.6000000000000003E-2</c:v>
                </c:pt>
                <c:pt idx="41">
                  <c:v>6.5000000000000002E-2</c:v>
                </c:pt>
                <c:pt idx="42">
                  <c:v>6.5000000000000002E-2</c:v>
                </c:pt>
                <c:pt idx="43">
                  <c:v>6.4000000000000001E-2</c:v>
                </c:pt>
                <c:pt idx="44">
                  <c:v>6.2E-2</c:v>
                </c:pt>
                <c:pt idx="45">
                  <c:v>6.0999999999999999E-2</c:v>
                </c:pt>
                <c:pt idx="46">
                  <c:v>5.9000000000000004E-2</c:v>
                </c:pt>
                <c:pt idx="47">
                  <c:v>5.7999999999999996E-2</c:v>
                </c:pt>
                <c:pt idx="48">
                  <c:v>5.7000000000000002E-2</c:v>
                </c:pt>
                <c:pt idx="49">
                  <c:v>5.5999999999999994E-2</c:v>
                </c:pt>
                <c:pt idx="50">
                  <c:v>5.5E-2</c:v>
                </c:pt>
                <c:pt idx="51">
                  <c:v>5.4000000000000006E-2</c:v>
                </c:pt>
                <c:pt idx="52">
                  <c:v>5.2000000000000005E-2</c:v>
                </c:pt>
                <c:pt idx="53">
                  <c:v>5.0999999999999997E-2</c:v>
                </c:pt>
                <c:pt idx="54">
                  <c:v>0.05</c:v>
                </c:pt>
                <c:pt idx="55">
                  <c:v>4.9000000000000002E-2</c:v>
                </c:pt>
                <c:pt idx="56">
                  <c:v>4.8000000000000001E-2</c:v>
                </c:pt>
                <c:pt idx="57">
                  <c:v>4.8000000000000001E-2</c:v>
                </c:pt>
                <c:pt idx="58">
                  <c:v>4.8000000000000001E-2</c:v>
                </c:pt>
                <c:pt idx="59">
                  <c:v>4.8000000000000001E-2</c:v>
                </c:pt>
                <c:pt idx="60">
                  <c:v>4.8000000000000001E-2</c:v>
                </c:pt>
                <c:pt idx="61">
                  <c:v>4.7E-2</c:v>
                </c:pt>
                <c:pt idx="62">
                  <c:v>4.7E-2</c:v>
                </c:pt>
                <c:pt idx="63">
                  <c:v>4.5999999999999999E-2</c:v>
                </c:pt>
                <c:pt idx="64">
                  <c:v>4.5999999999999999E-2</c:v>
                </c:pt>
                <c:pt idx="65">
                  <c:v>4.4999999999999998E-2</c:v>
                </c:pt>
                <c:pt idx="66">
                  <c:v>4.4999999999999998E-2</c:v>
                </c:pt>
                <c:pt idx="67">
                  <c:v>4.4000000000000004E-2</c:v>
                </c:pt>
                <c:pt idx="68">
                  <c:v>4.4000000000000004E-2</c:v>
                </c:pt>
                <c:pt idx="69">
                  <c:v>4.2999999999999997E-2</c:v>
                </c:pt>
                <c:pt idx="70">
                  <c:v>4.0999999999999995E-2</c:v>
                </c:pt>
                <c:pt idx="71">
                  <c:v>0.04</c:v>
                </c:pt>
                <c:pt idx="72">
                  <c:v>3.9E-2</c:v>
                </c:pt>
                <c:pt idx="73">
                  <c:v>3.7999999999999999E-2</c:v>
                </c:pt>
                <c:pt idx="74">
                  <c:v>3.7999999999999999E-2</c:v>
                </c:pt>
                <c:pt idx="75">
                  <c:v>3.7999999999999999E-2</c:v>
                </c:pt>
                <c:pt idx="76">
                  <c:v>3.7999999999999999E-2</c:v>
                </c:pt>
                <c:pt idx="77">
                  <c:v>3.9E-2</c:v>
                </c:pt>
                <c:pt idx="78">
                  <c:v>3.9E-2</c:v>
                </c:pt>
                <c:pt idx="79">
                  <c:v>3.9E-2</c:v>
                </c:pt>
                <c:pt idx="80">
                  <c:v>3.9E-2</c:v>
                </c:pt>
                <c:pt idx="81">
                  <c:v>3.9E-2</c:v>
                </c:pt>
                <c:pt idx="82">
                  <c:v>3.7999999999999999E-2</c:v>
                </c:pt>
                <c:pt idx="83">
                  <c:v>3.7999999999999999E-2</c:v>
                </c:pt>
                <c:pt idx="84">
                  <c:v>3.6000000000000004E-2</c:v>
                </c:pt>
                <c:pt idx="85">
                  <c:v>3.5000000000000003E-2</c:v>
                </c:pt>
                <c:pt idx="86">
                  <c:v>3.4000000000000002E-2</c:v>
                </c:pt>
                <c:pt idx="87">
                  <c:v>3.3000000000000002E-2</c:v>
                </c:pt>
                <c:pt idx="88">
                  <c:v>3.2000000000000001E-2</c:v>
                </c:pt>
                <c:pt idx="89">
                  <c:v>3.2000000000000001E-2</c:v>
                </c:pt>
                <c:pt idx="90">
                  <c:v>3.2000000000000001E-2</c:v>
                </c:pt>
                <c:pt idx="91">
                  <c:v>3.2000000000000001E-2</c:v>
                </c:pt>
                <c:pt idx="92">
                  <c:v>3.2000000000000001E-2</c:v>
                </c:pt>
                <c:pt idx="93">
                  <c:v>3.2000000000000001E-2</c:v>
                </c:pt>
                <c:pt idx="94">
                  <c:v>3.2000000000000001E-2</c:v>
                </c:pt>
                <c:pt idx="95">
                  <c:v>3.1E-2</c:v>
                </c:pt>
                <c:pt idx="96">
                  <c:v>3.1E-2</c:v>
                </c:pt>
                <c:pt idx="97">
                  <c:v>3.1E-2</c:v>
                </c:pt>
                <c:pt idx="98">
                  <c:v>3.2000000000000001E-2</c:v>
                </c:pt>
                <c:pt idx="99">
                  <c:v>3.4000000000000002E-2</c:v>
                </c:pt>
                <c:pt idx="100">
                  <c:v>3.6000000000000004E-2</c:v>
                </c:pt>
                <c:pt idx="101">
                  <c:v>3.7999999999999999E-2</c:v>
                </c:pt>
                <c:pt idx="102">
                  <c:v>4.0999999999999995E-2</c:v>
                </c:pt>
                <c:pt idx="103">
                  <c:v>4.2999999999999997E-2</c:v>
                </c:pt>
                <c:pt idx="104">
                  <c:v>4.4999999999999998E-2</c:v>
                </c:pt>
                <c:pt idx="105">
                  <c:v>4.9000000000000002E-2</c:v>
                </c:pt>
                <c:pt idx="106">
                  <c:v>5.2999999999999999E-2</c:v>
                </c:pt>
                <c:pt idx="107">
                  <c:v>5.7000000000000002E-2</c:v>
                </c:pt>
                <c:pt idx="108">
                  <c:v>6.2E-2</c:v>
                </c:pt>
                <c:pt idx="109">
                  <c:v>6.6000000000000003E-2</c:v>
                </c:pt>
                <c:pt idx="110">
                  <c:v>6.9000000000000006E-2</c:v>
                </c:pt>
                <c:pt idx="111">
                  <c:v>7.5999999999999998E-2</c:v>
                </c:pt>
                <c:pt idx="112">
                  <c:v>8.1000000000000003E-2</c:v>
                </c:pt>
                <c:pt idx="113">
                  <c:v>8.5999999999999993E-2</c:v>
                </c:pt>
                <c:pt idx="114">
                  <c:v>8.900000000000001E-2</c:v>
                </c:pt>
                <c:pt idx="115">
                  <c:v>9.3000000000000013E-2</c:v>
                </c:pt>
                <c:pt idx="116">
                  <c:v>9.6999999999999989E-2</c:v>
                </c:pt>
                <c:pt idx="117">
                  <c:v>9.6000000000000002E-2</c:v>
                </c:pt>
                <c:pt idx="118">
                  <c:v>9.6000000000000002E-2</c:v>
                </c:pt>
                <c:pt idx="119">
                  <c:v>9.6000000000000002E-2</c:v>
                </c:pt>
                <c:pt idx="120">
                  <c:v>9.6000000000000002E-2</c:v>
                </c:pt>
                <c:pt idx="121">
                  <c:v>9.6000000000000002E-2</c:v>
                </c:pt>
                <c:pt idx="122">
                  <c:v>9.6000000000000002E-2</c:v>
                </c:pt>
                <c:pt idx="123">
                  <c:v>9.5000000000000001E-2</c:v>
                </c:pt>
                <c:pt idx="124">
                  <c:v>9.5000000000000001E-2</c:v>
                </c:pt>
                <c:pt idx="125">
                  <c:v>9.4E-2</c:v>
                </c:pt>
                <c:pt idx="126">
                  <c:v>9.3000000000000013E-2</c:v>
                </c:pt>
                <c:pt idx="127">
                  <c:v>9.3000000000000013E-2</c:v>
                </c:pt>
                <c:pt idx="128">
                  <c:v>9.3000000000000013E-2</c:v>
                </c:pt>
                <c:pt idx="129">
                  <c:v>9.3000000000000013E-2</c:v>
                </c:pt>
                <c:pt idx="130">
                  <c:v>9.3000000000000013E-2</c:v>
                </c:pt>
                <c:pt idx="131">
                  <c:v>9.1999999999999998E-2</c:v>
                </c:pt>
                <c:pt idx="132">
                  <c:v>9.0999999999999998E-2</c:v>
                </c:pt>
                <c:pt idx="133">
                  <c:v>8.900000000000001E-2</c:v>
                </c:pt>
                <c:pt idx="134">
                  <c:v>8.8000000000000009E-2</c:v>
                </c:pt>
                <c:pt idx="135">
                  <c:v>8.5999999999999993E-2</c:v>
                </c:pt>
                <c:pt idx="136">
                  <c:v>8.5000000000000006E-2</c:v>
                </c:pt>
                <c:pt idx="137">
                  <c:v>8.4000000000000005E-2</c:v>
                </c:pt>
                <c:pt idx="138">
                  <c:v>8.3000000000000004E-2</c:v>
                </c:pt>
                <c:pt idx="139">
                  <c:v>8.199999999999999E-2</c:v>
                </c:pt>
                <c:pt idx="140">
                  <c:v>0.08</c:v>
                </c:pt>
                <c:pt idx="141">
                  <c:v>7.9000000000000001E-2</c:v>
                </c:pt>
                <c:pt idx="142">
                  <c:v>7.6999999999999999E-2</c:v>
                </c:pt>
                <c:pt idx="143">
                  <c:v>7.5999999999999998E-2</c:v>
                </c:pt>
                <c:pt idx="144">
                  <c:v>7.400000000000001E-2</c:v>
                </c:pt>
                <c:pt idx="145">
                  <c:v>7.2999999999999995E-2</c:v>
                </c:pt>
                <c:pt idx="146">
                  <c:v>7.2000000000000008E-2</c:v>
                </c:pt>
                <c:pt idx="147">
                  <c:v>7.0000000000000007E-2</c:v>
                </c:pt>
                <c:pt idx="148">
                  <c:v>6.9000000000000006E-2</c:v>
                </c:pt>
                <c:pt idx="149">
                  <c:v>6.8000000000000005E-2</c:v>
                </c:pt>
                <c:pt idx="150">
                  <c:v>6.6000000000000003E-2</c:v>
                </c:pt>
                <c:pt idx="151">
                  <c:v>6.4000000000000001E-2</c:v>
                </c:pt>
                <c:pt idx="152">
                  <c:v>6.2E-2</c:v>
                </c:pt>
                <c:pt idx="153">
                  <c:v>0.06</c:v>
                </c:pt>
                <c:pt idx="154">
                  <c:v>5.7999999999999996E-2</c:v>
                </c:pt>
                <c:pt idx="155">
                  <c:v>5.5999999999999994E-2</c:v>
                </c:pt>
                <c:pt idx="156">
                  <c:v>5.5999999999999994E-2</c:v>
                </c:pt>
                <c:pt idx="157">
                  <c:v>5.4000000000000006E-2</c:v>
                </c:pt>
                <c:pt idx="158">
                  <c:v>5.2999999999999999E-2</c:v>
                </c:pt>
                <c:pt idx="159">
                  <c:v>5.2000000000000005E-2</c:v>
                </c:pt>
                <c:pt idx="160">
                  <c:v>5.2000000000000005E-2</c:v>
                </c:pt>
                <c:pt idx="161">
                  <c:v>5.2000000000000005E-2</c:v>
                </c:pt>
                <c:pt idx="162">
                  <c:v>5.2000000000000005E-2</c:v>
                </c:pt>
                <c:pt idx="163">
                  <c:v>5.2000000000000005E-2</c:v>
                </c:pt>
                <c:pt idx="164">
                  <c:v>5.2000000000000005E-2</c:v>
                </c:pt>
                <c:pt idx="165">
                  <c:v>5.2000000000000005E-2</c:v>
                </c:pt>
                <c:pt idx="166">
                  <c:v>5.2000000000000005E-2</c:v>
                </c:pt>
                <c:pt idx="167">
                  <c:v>5.0999999999999997E-2</c:v>
                </c:pt>
                <c:pt idx="168">
                  <c:v>4.9000000000000002E-2</c:v>
                </c:pt>
                <c:pt idx="169">
                  <c:v>4.9000000000000002E-2</c:v>
                </c:pt>
                <c:pt idx="170">
                  <c:v>4.9000000000000002E-2</c:v>
                </c:pt>
                <c:pt idx="171">
                  <c:v>4.8000000000000001E-2</c:v>
                </c:pt>
                <c:pt idx="172">
                  <c:v>4.8000000000000001E-2</c:v>
                </c:pt>
                <c:pt idx="173">
                  <c:v>4.7E-2</c:v>
                </c:pt>
                <c:pt idx="174">
                  <c:v>4.5999999999999999E-2</c:v>
                </c:pt>
                <c:pt idx="175">
                  <c:v>4.4999999999999998E-2</c:v>
                </c:pt>
                <c:pt idx="176">
                  <c:v>4.4000000000000004E-2</c:v>
                </c:pt>
                <c:pt idx="177">
                  <c:v>4.2999999999999997E-2</c:v>
                </c:pt>
                <c:pt idx="178">
                  <c:v>4.2999999999999997E-2</c:v>
                </c:pt>
                <c:pt idx="179">
                  <c:v>4.2000000000000003E-2</c:v>
                </c:pt>
                <c:pt idx="180">
                  <c:v>4.4000000000000004E-2</c:v>
                </c:pt>
                <c:pt idx="181">
                  <c:v>4.2999999999999997E-2</c:v>
                </c:pt>
                <c:pt idx="182">
                  <c:v>4.2999999999999997E-2</c:v>
                </c:pt>
                <c:pt idx="183">
                  <c:v>4.2999999999999997E-2</c:v>
                </c:pt>
                <c:pt idx="184">
                  <c:v>4.2999999999999997E-2</c:v>
                </c:pt>
                <c:pt idx="185">
                  <c:v>4.2000000000000003E-2</c:v>
                </c:pt>
                <c:pt idx="186">
                  <c:v>4.2000000000000003E-2</c:v>
                </c:pt>
                <c:pt idx="187">
                  <c:v>4.2000000000000003E-2</c:v>
                </c:pt>
                <c:pt idx="188">
                  <c:v>4.2000000000000003E-2</c:v>
                </c:pt>
                <c:pt idx="189">
                  <c:v>4.2000000000000003E-2</c:v>
                </c:pt>
                <c:pt idx="190">
                  <c:v>4.2000000000000003E-2</c:v>
                </c:pt>
                <c:pt idx="191">
                  <c:v>4.2000000000000003E-2</c:v>
                </c:pt>
                <c:pt idx="192">
                  <c:v>4.2000000000000003E-2</c:v>
                </c:pt>
                <c:pt idx="193">
                  <c:v>4.0999999999999995E-2</c:v>
                </c:pt>
                <c:pt idx="194">
                  <c:v>4.0999999999999995E-2</c:v>
                </c:pt>
                <c:pt idx="195">
                  <c:v>4.0999999999999995E-2</c:v>
                </c:pt>
                <c:pt idx="196">
                  <c:v>0.04</c:v>
                </c:pt>
                <c:pt idx="197">
                  <c:v>0.04</c:v>
                </c:pt>
                <c:pt idx="198">
                  <c:v>3.9E-2</c:v>
                </c:pt>
                <c:pt idx="199">
                  <c:v>3.9E-2</c:v>
                </c:pt>
                <c:pt idx="200">
                  <c:v>3.7999999999999999E-2</c:v>
                </c:pt>
                <c:pt idx="201">
                  <c:v>3.7999999999999999E-2</c:v>
                </c:pt>
                <c:pt idx="202">
                  <c:v>3.7000000000000005E-2</c:v>
                </c:pt>
                <c:pt idx="203">
                  <c:v>3.7000000000000005E-2</c:v>
                </c:pt>
                <c:pt idx="204">
                  <c:v>3.7000000000000005E-2</c:v>
                </c:pt>
                <c:pt idx="205">
                  <c:v>3.7000000000000005E-2</c:v>
                </c:pt>
                <c:pt idx="206">
                  <c:v>3.6000000000000004E-2</c:v>
                </c:pt>
                <c:pt idx="207">
                  <c:v>3.6000000000000004E-2</c:v>
                </c:pt>
                <c:pt idx="208">
                  <c:v>3.6000000000000004E-2</c:v>
                </c:pt>
                <c:pt idx="209">
                  <c:v>3.6000000000000004E-2</c:v>
                </c:pt>
                <c:pt idx="210">
                  <c:v>3.6000000000000004E-2</c:v>
                </c:pt>
                <c:pt idx="211">
                  <c:v>3.6000000000000004E-2</c:v>
                </c:pt>
                <c:pt idx="212">
                  <c:v>3.6000000000000004E-2</c:v>
                </c:pt>
                <c:pt idx="213">
                  <c:v>3.6000000000000004E-2</c:v>
                </c:pt>
                <c:pt idx="214">
                  <c:v>3.5000000000000003E-2</c:v>
                </c:pt>
                <c:pt idx="215">
                  <c:v>3.5000000000000003E-2</c:v>
                </c:pt>
                <c:pt idx="216">
                  <c:v>3.5000000000000003E-2</c:v>
                </c:pt>
                <c:pt idx="217">
                  <c:v>3.4000000000000002E-2</c:v>
                </c:pt>
                <c:pt idx="218">
                  <c:v>3.4000000000000002E-2</c:v>
                </c:pt>
                <c:pt idx="219">
                  <c:v>3.4000000000000002E-2</c:v>
                </c:pt>
                <c:pt idx="220">
                  <c:v>3.3000000000000002E-2</c:v>
                </c:pt>
                <c:pt idx="221">
                  <c:v>3.3000000000000002E-2</c:v>
                </c:pt>
                <c:pt idx="222">
                  <c:v>3.2000000000000001E-2</c:v>
                </c:pt>
                <c:pt idx="223">
                  <c:v>3.2000000000000001E-2</c:v>
                </c:pt>
                <c:pt idx="224">
                  <c:v>3.2000000000000001E-2</c:v>
                </c:pt>
                <c:pt idx="225">
                  <c:v>3.1E-2</c:v>
                </c:pt>
                <c:pt idx="226">
                  <c:v>3.1E-2</c:v>
                </c:pt>
                <c:pt idx="227">
                  <c:v>3.1E-2</c:v>
                </c:pt>
                <c:pt idx="228">
                  <c:v>3.1E-2</c:v>
                </c:pt>
                <c:pt idx="229">
                  <c:v>3.1E-2</c:v>
                </c:pt>
                <c:pt idx="230">
                  <c:v>3.1E-2</c:v>
                </c:pt>
                <c:pt idx="231">
                  <c:v>0.03</c:v>
                </c:pt>
                <c:pt idx="232">
                  <c:v>0.03</c:v>
                </c:pt>
                <c:pt idx="233">
                  <c:v>2.8999999999999998E-2</c:v>
                </c:pt>
                <c:pt idx="234">
                  <c:v>2.8999999999999998E-2</c:v>
                </c:pt>
                <c:pt idx="235">
                  <c:v>2.7999999999999997E-2</c:v>
                </c:pt>
                <c:pt idx="236">
                  <c:v>2.7999999999999997E-2</c:v>
                </c:pt>
                <c:pt idx="237">
                  <c:v>2.7000000000000003E-2</c:v>
                </c:pt>
                <c:pt idx="238">
                  <c:v>2.7000000000000003E-2</c:v>
                </c:pt>
                <c:pt idx="239">
                  <c:v>2.7000000000000003E-2</c:v>
                </c:pt>
                <c:pt idx="240">
                  <c:v>2.7000000000000003E-2</c:v>
                </c:pt>
                <c:pt idx="241">
                  <c:v>2.6000000000000002E-2</c:v>
                </c:pt>
                <c:pt idx="242">
                  <c:v>2.6000000000000002E-2</c:v>
                </c:pt>
                <c:pt idx="243">
                  <c:v>5.5999999999999994E-2</c:v>
                </c:pt>
                <c:pt idx="244">
                  <c:v>0.14499999999999999</c:v>
                </c:pt>
                <c:pt idx="245">
                  <c:v>0.14499999999999999</c:v>
                </c:pt>
                <c:pt idx="246">
                  <c:v>9.6999999999999989E-2</c:v>
                </c:pt>
                <c:pt idx="247">
                  <c:v>8.199999999999999E-2</c:v>
                </c:pt>
                <c:pt idx="248">
                  <c:v>7.400000000000001E-2</c:v>
                </c:pt>
              </c:numCache>
            </c:numRef>
          </c:val>
          <c:smooth val="0"/>
          <c:extLst>
            <c:ext xmlns:c16="http://schemas.microsoft.com/office/drawing/2014/chart" uri="{C3380CC4-5D6E-409C-BE32-E72D297353CC}">
              <c16:uniqueId val="{00000003-AA08-4BD5-A3D6-076CE110B0AE}"/>
            </c:ext>
          </c:extLst>
        </c:ser>
        <c:dLbls>
          <c:showLegendKey val="0"/>
          <c:showVal val="0"/>
          <c:showCatName val="0"/>
          <c:showSerName val="0"/>
          <c:showPercent val="0"/>
          <c:showBubbleSize val="0"/>
        </c:dLbls>
        <c:marker val="1"/>
        <c:smooth val="0"/>
        <c:axId val="380282136"/>
        <c:axId val="380283312"/>
      </c:lineChart>
      <c:catAx>
        <c:axId val="380282136"/>
        <c:scaling>
          <c:orientation val="minMax"/>
        </c:scaling>
        <c:delete val="0"/>
        <c:axPos val="b"/>
        <c:numFmt formatCode="General" sourceLinked="0"/>
        <c:majorTickMark val="out"/>
        <c:minorTickMark val="none"/>
        <c:tickLblPos val="nextTo"/>
        <c:txPr>
          <a:bodyPr rot="0"/>
          <a:lstStyle/>
          <a:p>
            <a:pPr>
              <a:defRPr sz="1400" b="1">
                <a:solidFill>
                  <a:schemeClr val="bg1"/>
                </a:solidFill>
              </a:defRPr>
            </a:pPr>
            <a:endParaRPr lang="en-US"/>
          </a:p>
        </c:txPr>
        <c:crossAx val="380283312"/>
        <c:crosses val="autoZero"/>
        <c:auto val="1"/>
        <c:lblAlgn val="ctr"/>
        <c:lblOffset val="100"/>
        <c:tickLblSkip val="24"/>
        <c:tickMarkSkip val="24"/>
        <c:noMultiLvlLbl val="0"/>
      </c:catAx>
      <c:valAx>
        <c:axId val="380283312"/>
        <c:scaling>
          <c:orientation val="minMax"/>
        </c:scaling>
        <c:delete val="0"/>
        <c:axPos val="l"/>
        <c:majorGridlines>
          <c:spPr>
            <a:ln>
              <a:solidFill>
                <a:schemeClr val="bg1"/>
              </a:solidFill>
            </a:ln>
          </c:spPr>
        </c:majorGridlines>
        <c:title>
          <c:tx>
            <c:rich>
              <a:bodyPr rot="-5400000" vert="horz"/>
              <a:lstStyle/>
              <a:p>
                <a:pPr>
                  <a:defRPr sz="1400">
                    <a:solidFill>
                      <a:schemeClr val="bg1"/>
                    </a:solidFill>
                  </a:defRPr>
                </a:pPr>
                <a:r>
                  <a:rPr lang="en-US" sz="1400" dirty="0">
                    <a:solidFill>
                      <a:schemeClr val="bg1"/>
                    </a:solidFill>
                  </a:rPr>
                  <a:t>Unemployment rate (%)</a:t>
                </a:r>
              </a:p>
            </c:rich>
          </c:tx>
          <c:layout>
            <c:manualLayout>
              <c:xMode val="edge"/>
              <c:yMode val="edge"/>
              <c:x val="4.6296296296296294E-3"/>
              <c:y val="0.1875187306132188"/>
            </c:manualLayout>
          </c:layout>
          <c:overlay val="0"/>
        </c:title>
        <c:numFmt formatCode="0%" sourceLinked="0"/>
        <c:majorTickMark val="out"/>
        <c:minorTickMark val="none"/>
        <c:tickLblPos val="nextTo"/>
        <c:txPr>
          <a:bodyPr/>
          <a:lstStyle/>
          <a:p>
            <a:pPr>
              <a:defRPr sz="1400" b="1">
                <a:solidFill>
                  <a:schemeClr val="bg1"/>
                </a:solidFill>
              </a:defRPr>
            </a:pPr>
            <a:endParaRPr lang="en-US"/>
          </a:p>
        </c:txPr>
        <c:crossAx val="380282136"/>
        <c:crosses val="autoZero"/>
        <c:crossBetween val="between"/>
      </c:valAx>
      <c:valAx>
        <c:axId val="380281744"/>
        <c:scaling>
          <c:orientation val="minMax"/>
          <c:max val="1"/>
          <c:min val="0"/>
        </c:scaling>
        <c:delete val="0"/>
        <c:axPos val="r"/>
        <c:numFmt formatCode="General" sourceLinked="1"/>
        <c:majorTickMark val="none"/>
        <c:minorTickMark val="none"/>
        <c:tickLblPos val="none"/>
        <c:crossAx val="380285664"/>
        <c:crosses val="max"/>
        <c:crossBetween val="between"/>
      </c:valAx>
      <c:catAx>
        <c:axId val="380285664"/>
        <c:scaling>
          <c:orientation val="minMax"/>
        </c:scaling>
        <c:delete val="1"/>
        <c:axPos val="b"/>
        <c:numFmt formatCode="General" sourceLinked="1"/>
        <c:majorTickMark val="out"/>
        <c:minorTickMark val="none"/>
        <c:tickLblPos val="nextTo"/>
        <c:crossAx val="380281744"/>
        <c:crosses val="autoZero"/>
        <c:auto val="1"/>
        <c:lblAlgn val="ctr"/>
        <c:lblOffset val="100"/>
        <c:noMultiLvlLbl val="0"/>
      </c:catAx>
    </c:plotArea>
    <c:legend>
      <c:legendPos val="b"/>
      <c:legendEntry>
        <c:idx val="0"/>
        <c:delete val="1"/>
      </c:legendEntry>
      <c:layout>
        <c:manualLayout>
          <c:xMode val="edge"/>
          <c:yMode val="edge"/>
          <c:x val="2.608741615631379E-2"/>
          <c:y val="0.85734168456215687"/>
          <c:w val="0.93547948867502684"/>
          <c:h val="0.1244765305085053"/>
        </c:manualLayout>
      </c:layout>
      <c:overlay val="1"/>
      <c:txPr>
        <a:bodyPr/>
        <a:lstStyle/>
        <a:p>
          <a:pPr>
            <a:defRPr sz="140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AC863F06-7DB4-4357-A45F-19675003C8C4}" type="datetimeFigureOut">
              <a:rPr lang="en-US" smtClean="0"/>
              <a:t>10/26/2020</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CDF8AC7-5E42-485F-BB55-0EA256CDC6EA}" type="slidenum">
              <a:rPr lang="en-US" smtClean="0"/>
              <a:t>‹#›</a:t>
            </a:fld>
            <a:endParaRPr lang="en-US" dirty="0"/>
          </a:p>
        </p:txBody>
      </p:sp>
    </p:spTree>
    <p:extLst>
      <p:ext uri="{BB962C8B-B14F-4D97-AF65-F5344CB8AC3E}">
        <p14:creationId xmlns:p14="http://schemas.microsoft.com/office/powerpoint/2010/main" val="13325941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AAB7E53-3D12-E74D-8E31-2B267FF8A2AB}" type="datetimeFigureOut">
              <a:rPr lang="en-US" smtClean="0"/>
              <a:t>10/26/2020</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E18988C-EF3D-9948-9D63-1CA95CB04962}" type="slidenum">
              <a:rPr lang="en-US" smtClean="0"/>
              <a:t>‹#›</a:t>
            </a:fld>
            <a:endParaRPr lang="en-US" dirty="0"/>
          </a:p>
        </p:txBody>
      </p:sp>
    </p:spTree>
    <p:extLst>
      <p:ext uri="{BB962C8B-B14F-4D97-AF65-F5344CB8AC3E}">
        <p14:creationId xmlns:p14="http://schemas.microsoft.com/office/powerpoint/2010/main" val="18404063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18988C-EF3D-9948-9D63-1CA95CB04962}" type="slidenum">
              <a:rPr lang="en-US" smtClean="0"/>
              <a:t>1</a:t>
            </a:fld>
            <a:endParaRPr lang="en-US" dirty="0"/>
          </a:p>
        </p:txBody>
      </p:sp>
    </p:spTree>
    <p:extLst>
      <p:ext uri="{BB962C8B-B14F-4D97-AF65-F5344CB8AC3E}">
        <p14:creationId xmlns:p14="http://schemas.microsoft.com/office/powerpoint/2010/main" val="3979812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E18988C-EF3D-9948-9D63-1CA95CB04962}" type="slidenum">
              <a:rPr lang="en-US" smtClean="0"/>
              <a:t>11</a:t>
            </a:fld>
            <a:endParaRPr lang="en-US" dirty="0"/>
          </a:p>
        </p:txBody>
      </p:sp>
    </p:spTree>
    <p:extLst>
      <p:ext uri="{BB962C8B-B14F-4D97-AF65-F5344CB8AC3E}">
        <p14:creationId xmlns:p14="http://schemas.microsoft.com/office/powerpoint/2010/main" val="1587045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DA754C9B-B635-4C68-A0CA-093A49503A58}" type="slidenum">
              <a:rPr lang="en-US" smtClean="0"/>
              <a:t>12</a:t>
            </a:fld>
            <a:endParaRPr lang="en-US" dirty="0"/>
          </a:p>
        </p:txBody>
      </p:sp>
    </p:spTree>
    <p:extLst>
      <p:ext uri="{BB962C8B-B14F-4D97-AF65-F5344CB8AC3E}">
        <p14:creationId xmlns:p14="http://schemas.microsoft.com/office/powerpoint/2010/main" val="340968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754C9B-B635-4C68-A0CA-093A49503A58}" type="slidenum">
              <a:rPr lang="en-US" smtClean="0"/>
              <a:t>13</a:t>
            </a:fld>
            <a:endParaRPr lang="en-US" dirty="0"/>
          </a:p>
        </p:txBody>
      </p:sp>
    </p:spTree>
    <p:extLst>
      <p:ext uri="{BB962C8B-B14F-4D97-AF65-F5344CB8AC3E}">
        <p14:creationId xmlns:p14="http://schemas.microsoft.com/office/powerpoint/2010/main" val="2733031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tax is adjusted for each rate class.</a:t>
            </a:r>
          </a:p>
        </p:txBody>
      </p:sp>
      <p:sp>
        <p:nvSpPr>
          <p:cNvPr id="4" name="Slide Number Placeholder 3"/>
          <p:cNvSpPr>
            <a:spLocks noGrp="1"/>
          </p:cNvSpPr>
          <p:nvPr>
            <p:ph type="sldNum" sz="quarter" idx="5"/>
          </p:nvPr>
        </p:nvSpPr>
        <p:spPr/>
        <p:txBody>
          <a:bodyPr/>
          <a:lstStyle/>
          <a:p>
            <a:fld id="{DA754C9B-B635-4C68-A0CA-093A49503A58}" type="slidenum">
              <a:rPr lang="en-US" smtClean="0"/>
              <a:t>14</a:t>
            </a:fld>
            <a:endParaRPr lang="en-US" dirty="0"/>
          </a:p>
        </p:txBody>
      </p:sp>
    </p:spTree>
    <p:extLst>
      <p:ext uri="{BB962C8B-B14F-4D97-AF65-F5344CB8AC3E}">
        <p14:creationId xmlns:p14="http://schemas.microsoft.com/office/powerpoint/2010/main" val="3208608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18988C-EF3D-9948-9D63-1CA95CB04962}" type="slidenum">
              <a:rPr lang="en-US" smtClean="0"/>
              <a:t>15</a:t>
            </a:fld>
            <a:endParaRPr lang="en-US" dirty="0"/>
          </a:p>
        </p:txBody>
      </p:sp>
    </p:spTree>
    <p:extLst>
      <p:ext uri="{BB962C8B-B14F-4D97-AF65-F5344CB8AC3E}">
        <p14:creationId xmlns:p14="http://schemas.microsoft.com/office/powerpoint/2010/main" val="1342970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754C9B-B635-4C68-A0CA-093A49503A58}" type="slidenum">
              <a:rPr lang="en-US" smtClean="0"/>
              <a:t>16</a:t>
            </a:fld>
            <a:endParaRPr lang="en-US" dirty="0"/>
          </a:p>
        </p:txBody>
      </p:sp>
    </p:spTree>
    <p:extLst>
      <p:ext uri="{BB962C8B-B14F-4D97-AF65-F5344CB8AC3E}">
        <p14:creationId xmlns:p14="http://schemas.microsoft.com/office/powerpoint/2010/main" val="2169950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754C9B-B635-4C68-A0CA-093A49503A58}" type="slidenum">
              <a:rPr lang="en-US" smtClean="0"/>
              <a:t>17</a:t>
            </a:fld>
            <a:endParaRPr lang="en-US" dirty="0"/>
          </a:p>
        </p:txBody>
      </p:sp>
    </p:spTree>
    <p:extLst>
      <p:ext uri="{BB962C8B-B14F-4D97-AF65-F5344CB8AC3E}">
        <p14:creationId xmlns:p14="http://schemas.microsoft.com/office/powerpoint/2010/main" val="3863985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18988C-EF3D-9948-9D63-1CA95CB04962}" type="slidenum">
              <a:rPr lang="en-US" smtClean="0"/>
              <a:t>18</a:t>
            </a:fld>
            <a:endParaRPr lang="en-US" dirty="0"/>
          </a:p>
        </p:txBody>
      </p:sp>
    </p:spTree>
    <p:extLst>
      <p:ext uri="{BB962C8B-B14F-4D97-AF65-F5344CB8AC3E}">
        <p14:creationId xmlns:p14="http://schemas.microsoft.com/office/powerpoint/2010/main" val="3179399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 look at different segments of WA labor market since the pandemic :</a:t>
            </a:r>
          </a:p>
          <a:p>
            <a:endParaRPr lang="en-US" dirty="0"/>
          </a:p>
          <a:p>
            <a:r>
              <a:rPr lang="en-US" dirty="0"/>
              <a:t>556,900 jobs were lost between February 2020 and April 2020.  </a:t>
            </a:r>
          </a:p>
          <a:p>
            <a:r>
              <a:rPr lang="en-US" dirty="0"/>
              <a:t>332,500 jobs were regained between April2020 and September 2020</a:t>
            </a:r>
          </a:p>
          <a:p>
            <a:pPr marL="171450" indent="-171450">
              <a:buFont typeface="Arial" panose="020B0604020202020204" pitchFamily="34" charset="0"/>
              <a:buChar char="•"/>
            </a:pPr>
            <a:endParaRPr lang="en-US" baseline="0" dirty="0"/>
          </a:p>
          <a:p>
            <a:r>
              <a:rPr lang="en-US" baseline="0" dirty="0"/>
              <a:t>Accommodation and food services (down 66,700 jobs Y/Y)</a:t>
            </a:r>
          </a:p>
          <a:p>
            <a:pPr marL="457200" lvl="1" indent="0">
              <a:buFont typeface="Arial" panose="020B0604020202020204" pitchFamily="34" charset="0"/>
              <a:buNone/>
            </a:pPr>
            <a:endParaRPr lang="en-US" baseline="0" dirty="0"/>
          </a:p>
          <a:p>
            <a:pPr marL="0" indent="0">
              <a:buFont typeface="Arial" panose="020B0604020202020204" pitchFamily="34" charset="0"/>
              <a:buNone/>
            </a:pPr>
            <a:r>
              <a:rPr lang="en-US" baseline="0" dirty="0"/>
              <a:t>WA unemployment rate – Sep 2020 (7.8% -SA)</a:t>
            </a:r>
          </a:p>
          <a:p>
            <a:pPr marL="0" indent="0">
              <a:buFont typeface="Arial" panose="020B0604020202020204" pitchFamily="34" charset="0"/>
              <a:buNone/>
            </a:pPr>
            <a:r>
              <a:rPr lang="en-US" baseline="0" dirty="0"/>
              <a:t>US unemployment rate – Sep 2020 (7.9% - SA)</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5"/>
          </p:nvPr>
        </p:nvSpPr>
        <p:spPr/>
        <p:txBody>
          <a:bodyPr/>
          <a:lstStyle/>
          <a:p>
            <a:fld id="{DA754C9B-B635-4C68-A0CA-093A49503A58}" type="slidenum">
              <a:rPr lang="en-US" smtClean="0"/>
              <a:t>3</a:t>
            </a:fld>
            <a:endParaRPr lang="en-US" dirty="0"/>
          </a:p>
        </p:txBody>
      </p:sp>
    </p:spTree>
    <p:extLst>
      <p:ext uri="{BB962C8B-B14F-4D97-AF65-F5344CB8AC3E}">
        <p14:creationId xmlns:p14="http://schemas.microsoft.com/office/powerpoint/2010/main" val="3847536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primary measure of state economic conditions is the number of jobs across the state. </a:t>
            </a:r>
          </a:p>
          <a:p>
            <a:endParaRPr lang="en-US" dirty="0"/>
          </a:p>
          <a:p>
            <a:r>
              <a:rPr lang="en-US" dirty="0"/>
              <a:t>On a monthly basis, business establishments and governments are surveyed to generate these estimates.</a:t>
            </a:r>
          </a:p>
          <a:p>
            <a:r>
              <a:rPr lang="en-US" dirty="0"/>
              <a:t> </a:t>
            </a:r>
          </a:p>
          <a:p>
            <a:r>
              <a:rPr lang="en-US" dirty="0"/>
              <a:t>Key points to be gathered from the chart.</a:t>
            </a:r>
          </a:p>
          <a:p>
            <a:endParaRPr lang="en-US" dirty="0"/>
          </a:p>
          <a:p>
            <a:r>
              <a:rPr lang="en-US" dirty="0"/>
              <a:t>556,000 jobs were lost between February 2020 and April 2020.  </a:t>
            </a:r>
          </a:p>
          <a:p>
            <a:r>
              <a:rPr lang="en-US" dirty="0"/>
              <a:t>332,500 jobs were gained between April2020 and September 2020</a:t>
            </a:r>
          </a:p>
          <a:p>
            <a:endParaRPr lang="en-US" b="0" dirty="0">
              <a:solidFill>
                <a:srgbClr val="FF0000"/>
              </a:solidFill>
            </a:endParaRPr>
          </a:p>
          <a:p>
            <a:r>
              <a:rPr lang="en-US" b="0" dirty="0">
                <a:solidFill>
                  <a:srgbClr val="FF0000"/>
                </a:solidFill>
              </a:rPr>
              <a:t>Number of nonfarm</a:t>
            </a:r>
            <a:r>
              <a:rPr lang="en-US" b="0" baseline="0" dirty="0">
                <a:solidFill>
                  <a:srgbClr val="FF0000"/>
                </a:solidFill>
              </a:rPr>
              <a:t> jobs stands at 3,260,700 as of Sept 2020</a:t>
            </a:r>
            <a:endParaRPr lang="en-US" dirty="0"/>
          </a:p>
          <a:p>
            <a:r>
              <a:rPr lang="en-US" b="1" dirty="0"/>
              <a:t>Source: Seasonally adjusted CES</a:t>
            </a:r>
            <a:endParaRPr lang="en-US" dirty="0"/>
          </a:p>
        </p:txBody>
      </p:sp>
      <p:sp>
        <p:nvSpPr>
          <p:cNvPr id="4" name="Slide Number Placeholder 3"/>
          <p:cNvSpPr>
            <a:spLocks noGrp="1"/>
          </p:cNvSpPr>
          <p:nvPr>
            <p:ph type="sldNum" sz="quarter" idx="10"/>
          </p:nvPr>
        </p:nvSpPr>
        <p:spPr/>
        <p:txBody>
          <a:bodyPr/>
          <a:lstStyle/>
          <a:p>
            <a:fld id="{6E18988C-EF3D-9948-9D63-1CA95CB04962}" type="slidenum">
              <a:rPr lang="en-US" smtClean="0"/>
              <a:t>4</a:t>
            </a:fld>
            <a:endParaRPr lang="en-US" dirty="0"/>
          </a:p>
        </p:txBody>
      </p:sp>
    </p:spTree>
    <p:extLst>
      <p:ext uri="{BB962C8B-B14F-4D97-AF65-F5344CB8AC3E}">
        <p14:creationId xmlns:p14="http://schemas.microsoft.com/office/powerpoint/2010/main" val="202610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Employment rate = Employment</a:t>
            </a:r>
            <a:r>
              <a:rPr lang="en-US" baseline="0" dirty="0"/>
              <a:t> as a percent of the civilian non-institutional population – How much of the population is employed?</a:t>
            </a:r>
          </a:p>
          <a:p>
            <a:r>
              <a:rPr lang="en-US" baseline="0" dirty="0"/>
              <a:t>Since 2014 we have seen the employment rate slowly increasing until February 2020. Between February and April 2020 the employment rate for WA dropped from 62.8% to 54.5%.  As of September 2020 the employment to population ratio has rebounded for WA is at 58.8% compared to 56.6% for the nation.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1979355-8399-42E4-8BEA-CD47D127019F}" type="slidenum">
              <a:rPr lang="en-US" smtClean="0"/>
              <a:pPr>
                <a:defRPr/>
              </a:pPr>
              <a:t>5</a:t>
            </a:fld>
            <a:endParaRPr lang="en-US" dirty="0"/>
          </a:p>
        </p:txBody>
      </p:sp>
    </p:spTree>
    <p:extLst>
      <p:ext uri="{BB962C8B-B14F-4D97-AF65-F5344CB8AC3E}">
        <p14:creationId xmlns:p14="http://schemas.microsoft.com/office/powerpoint/2010/main" val="1025021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Sept 2019 to Sept 2020 the state has lost 290,700 nonfarm jobs</a:t>
            </a:r>
          </a:p>
          <a:p>
            <a:r>
              <a:rPr lang="en-US" dirty="0"/>
              <a:t>The</a:t>
            </a:r>
            <a:r>
              <a:rPr lang="en-US" baseline="0" dirty="0"/>
              <a:t> CES nonfarm employment information is released every month. Y/Y = Sep 2020 to Sep 2019</a:t>
            </a:r>
          </a:p>
          <a:p>
            <a:endParaRPr lang="en-US" baseline="0" dirty="0"/>
          </a:p>
          <a:p>
            <a:r>
              <a:rPr lang="en-US" baseline="0" dirty="0"/>
              <a:t>Accommodation and food services (down 66,700 jobs Y/Y) and Manufacturing (down 29,400 Y/Y) experienced the largest over the year decreases</a:t>
            </a:r>
          </a:p>
          <a:p>
            <a:r>
              <a:rPr lang="en-US" baseline="0" dirty="0"/>
              <a:t>Finance and Insurance, Retail trade and Professional, scientific and technical services were the only super sectors with an increase in employment year over year </a:t>
            </a:r>
          </a:p>
          <a:p>
            <a:endParaRPr lang="en-US" baseline="0" dirty="0"/>
          </a:p>
        </p:txBody>
      </p:sp>
      <p:sp>
        <p:nvSpPr>
          <p:cNvPr id="4" name="Slide Number Placeholder 3"/>
          <p:cNvSpPr>
            <a:spLocks noGrp="1"/>
          </p:cNvSpPr>
          <p:nvPr>
            <p:ph type="sldNum" sz="quarter" idx="10"/>
          </p:nvPr>
        </p:nvSpPr>
        <p:spPr/>
        <p:txBody>
          <a:bodyPr/>
          <a:lstStyle/>
          <a:p>
            <a:fld id="{6E18988C-EF3D-9948-9D63-1CA95CB04962}" type="slidenum">
              <a:rPr lang="en-US" smtClean="0"/>
              <a:t>6</a:t>
            </a:fld>
            <a:endParaRPr lang="en-US" dirty="0"/>
          </a:p>
        </p:txBody>
      </p:sp>
    </p:spTree>
    <p:extLst>
      <p:ext uri="{BB962C8B-B14F-4D97-AF65-F5344CB8AC3E}">
        <p14:creationId xmlns:p14="http://schemas.microsoft.com/office/powerpoint/2010/main" val="2332280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in this chart compare the unemployment rates for the U.S., the state of Washington</a:t>
            </a:r>
            <a:r>
              <a:rPr lang="en-US" baseline="0" dirty="0"/>
              <a:t> and </a:t>
            </a:r>
            <a:r>
              <a:rPr lang="en-US" dirty="0"/>
              <a:t>the Seattle-Bellevue-Everett MSA</a:t>
            </a:r>
          </a:p>
          <a:p>
            <a:r>
              <a:rPr lang="en-US" dirty="0"/>
              <a:t>The unemployment rate more than doubled for the state from February2020 to April 2020 and have reverted back since April but still remain above unemployment rates during the prior recession, going from a high of 16.3% in April20 to 7.8% in September 2020.   </a:t>
            </a:r>
          </a:p>
          <a:p>
            <a:endParaRPr lang="en-US" dirty="0"/>
          </a:p>
          <a:p>
            <a:r>
              <a:rPr lang="en-US" dirty="0"/>
              <a:t>State</a:t>
            </a:r>
            <a:r>
              <a:rPr lang="en-US" baseline="0" dirty="0"/>
              <a:t> Unemployment Rate (Sep 2020) = 7.8%</a:t>
            </a:r>
          </a:p>
          <a:p>
            <a:r>
              <a:rPr lang="en-US" baseline="0" dirty="0"/>
              <a:t>Seattle MSA (Sep20) = 7.4%</a:t>
            </a:r>
          </a:p>
          <a:p>
            <a:r>
              <a:rPr lang="en-US" baseline="0" dirty="0"/>
              <a:t>U.S. (Sep20) = 7.9%</a:t>
            </a:r>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7</a:t>
            </a:fld>
            <a:endParaRPr lang="en-US" dirty="0"/>
          </a:p>
        </p:txBody>
      </p:sp>
    </p:spTree>
    <p:extLst>
      <p:ext uri="{BB962C8B-B14F-4D97-AF65-F5344CB8AC3E}">
        <p14:creationId xmlns:p14="http://schemas.microsoft.com/office/powerpoint/2010/main" val="2396109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Divergent unemployment trends across the state. </a:t>
            </a:r>
            <a:r>
              <a:rPr lang="en-US" dirty="0"/>
              <a:t>In</a:t>
            </a:r>
            <a:r>
              <a:rPr lang="en-US" baseline="0" dirty="0"/>
              <a:t> September 2020, there were 5 counties in April with a UI rate above 9% (not seasonally adjusted) – 14 counties had unemployment rates below 7%.  </a:t>
            </a:r>
          </a:p>
          <a:p>
            <a:r>
              <a:rPr lang="en-US" baseline="0" dirty="0"/>
              <a:t>Asotin county had the lowest unemployment rate (4.8%)</a:t>
            </a:r>
          </a:p>
          <a:p>
            <a:r>
              <a:rPr lang="en-US" baseline="0" dirty="0"/>
              <a:t>Grays Harbor had the highest unemployment rates (10.0%)</a:t>
            </a:r>
          </a:p>
        </p:txBody>
      </p:sp>
      <p:sp>
        <p:nvSpPr>
          <p:cNvPr id="5" name="Slide Number Placeholder 4"/>
          <p:cNvSpPr>
            <a:spLocks noGrp="1"/>
          </p:cNvSpPr>
          <p:nvPr>
            <p:ph type="sldNum" sz="quarter" idx="10"/>
          </p:nvPr>
        </p:nvSpPr>
        <p:spPr/>
        <p:txBody>
          <a:bodyPr/>
          <a:lstStyle/>
          <a:p>
            <a:fld id="{4BC27833-4EA7-47EF-B851-468675FED348}" type="slidenum">
              <a:rPr lang="en-US" smtClean="0"/>
              <a:t>8</a:t>
            </a:fld>
            <a:endParaRPr lang="en-US" dirty="0"/>
          </a:p>
        </p:txBody>
      </p:sp>
    </p:spTree>
    <p:extLst>
      <p:ext uri="{BB962C8B-B14F-4D97-AF65-F5344CB8AC3E}">
        <p14:creationId xmlns:p14="http://schemas.microsoft.com/office/powerpoint/2010/main" val="356696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ESD entered this crisis with roughly $4.7 billion in the trust fund, one of the strongest trust funds in the nation.  As for 10/21/2020 the trust fund balance stands at $2.13 billion.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DA754C9B-B635-4C68-A0CA-093A49503A58}" type="slidenum">
              <a:rPr lang="en-US" smtClean="0"/>
              <a:t>9</a:t>
            </a:fld>
            <a:endParaRPr lang="en-US" dirty="0"/>
          </a:p>
        </p:txBody>
      </p:sp>
    </p:spTree>
    <p:extLst>
      <p:ext uri="{BB962C8B-B14F-4D97-AF65-F5344CB8AC3E}">
        <p14:creationId xmlns:p14="http://schemas.microsoft.com/office/powerpoint/2010/main" val="1045898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18988C-EF3D-9948-9D63-1CA95CB04962}" type="slidenum">
              <a:rPr lang="en-US" smtClean="0"/>
              <a:t>10</a:t>
            </a:fld>
            <a:endParaRPr lang="en-US" dirty="0"/>
          </a:p>
        </p:txBody>
      </p:sp>
    </p:spTree>
    <p:extLst>
      <p:ext uri="{BB962C8B-B14F-4D97-AF65-F5344CB8AC3E}">
        <p14:creationId xmlns:p14="http://schemas.microsoft.com/office/powerpoint/2010/main" val="1515185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5.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5.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5.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10/26/2020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31131790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4005961"/>
      </p:ext>
    </p:extLst>
  </p:cSld>
  <p:clrMapOvr>
    <a:masterClrMapping/>
  </p:clrMapOvr>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10/26/2020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13255611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6109110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10/26/2020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912976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10/26/2020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1076147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10/26/2020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3910834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10/26/2020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5208559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40019924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0549998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10/26/2020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66432946"/>
      </p:ext>
    </p:extLst>
  </p:cSld>
  <p:clrMapOvr>
    <a:masterClrMapping/>
  </p:clrMapOvr>
  <p:hf sldNum="0"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5895552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78836699"/>
      </p:ext>
    </p:extLst>
  </p:cSld>
  <p:clrMapOvr>
    <a:masterClrMapping/>
  </p:clrMapOvr>
  <p:hf sldNum="0"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90935585"/>
      </p:ext>
    </p:extLst>
  </p:cSld>
  <p:clrMapOvr>
    <a:masterClrMapping/>
  </p:clrMapOvr>
  <p:hf sldNum="0"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583257284"/>
      </p:ext>
    </p:extLst>
  </p:cSld>
  <p:clrMapOvr>
    <a:masterClrMapping/>
  </p:clrMapOvr>
  <p:hf sldNum="0"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787912481"/>
      </p:ext>
    </p:extLst>
  </p:cSld>
  <p:clrMapOvr>
    <a:masterClrMapping/>
  </p:clrMapOvr>
  <p:hf sldNum="0"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916272638"/>
      </p:ext>
    </p:extLst>
  </p:cSld>
  <p:clrMapOvr>
    <a:masterClrMapping/>
  </p:clrMapOvr>
  <p:hf sldNum="0"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10/26/2020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3470821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2704363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10/26/2020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801816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10/26/2020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0772080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10/26/2020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7181761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10/26/2020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0112660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712656615"/>
      </p:ext>
    </p:extLst>
  </p:cSld>
  <p:clrMapOvr>
    <a:masterClrMapping/>
  </p:clrMapOvr>
  <p:hf sldNum="0"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9512886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9567504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10/26/2020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477614161"/>
      </p:ext>
    </p:extLst>
  </p:cSld>
  <p:clrMapOvr>
    <a:masterClrMapping/>
  </p:clrMapOvr>
  <p:hf sldNum="0"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19215477"/>
      </p:ext>
    </p:extLst>
  </p:cSld>
  <p:clrMapOvr>
    <a:masterClrMapping/>
  </p:clrMapOvr>
  <p:hf sldNum="0"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60992619"/>
      </p:ext>
    </p:extLst>
  </p:cSld>
  <p:clrMapOvr>
    <a:masterClrMapping/>
  </p:clrMapOvr>
  <p:hf sldNum="0"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3032467774"/>
      </p:ext>
    </p:extLst>
  </p:cSld>
  <p:clrMapOvr>
    <a:masterClrMapping/>
  </p:clrMapOvr>
  <p:hf sldNum="0"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715608896"/>
      </p:ext>
    </p:extLst>
  </p:cSld>
  <p:clrMapOvr>
    <a:masterClrMapping/>
  </p:clrMapOvr>
  <p:hf sldNum="0"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456208338"/>
      </p:ext>
    </p:extLst>
  </p:cSld>
  <p:clrMapOvr>
    <a:masterClrMapping/>
  </p:clrMapOvr>
  <p:hf sldNum="0"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a:prstGeom prst="rect">
            <a:avLst/>
          </a:prstGeom>
        </p:spPr>
        <p:txBody>
          <a:bodyPr vert="horz" anchor="ctr"/>
          <a:lstStyle>
            <a:lvl1pPr>
              <a:defRPr>
                <a:solidFill>
                  <a:schemeClr val="bg1"/>
                </a:solidFill>
              </a:defRPr>
            </a:lvl1pPr>
          </a:lstStyle>
          <a:p>
            <a:endParaRPr lang="en-US" dirty="0"/>
          </a:p>
        </p:txBody>
      </p:sp>
      <p:sp>
        <p:nvSpPr>
          <p:cNvPr id="3" name="Content Placeholder 2"/>
          <p:cNvSpPr>
            <a:spLocks noGrp="1"/>
          </p:cNvSpPr>
          <p:nvPr>
            <p:ph idx="1"/>
          </p:nvPr>
        </p:nvSpPr>
        <p:spPr>
          <a:xfrm>
            <a:off x="953477" y="1755649"/>
            <a:ext cx="10566400" cy="4340352"/>
          </a:xfrm>
          <a:prstGeom prst="rect">
            <a:avLst/>
          </a:prstGeom>
        </p:spPr>
        <p:txBody>
          <a:bodyPr vert="horz"/>
          <a:lstStyle>
            <a:lvl1pPr>
              <a:buClr>
                <a:schemeClr val="tx2"/>
              </a:buClr>
              <a:buFont typeface="Wingdings" charset="2"/>
              <a:buChar char="§"/>
              <a:defRPr sz="2600"/>
            </a:lvl1pPr>
            <a:lvl2pPr>
              <a:buClr>
                <a:schemeClr val="accent2"/>
              </a:buClr>
              <a:buFont typeface="Wingdings" charset="2"/>
              <a:buChar char="§"/>
              <a:defRPr sz="2400"/>
            </a:lvl2pPr>
            <a:lvl3pPr>
              <a:buFont typeface="Wingdings" charset="2"/>
              <a:buChar char="§"/>
              <a:defRPr sz="2200"/>
            </a:lvl3pPr>
            <a:lvl4pPr>
              <a:buFont typeface="Wingdings" charset="2"/>
              <a:buChar char="§"/>
              <a:defRPr/>
            </a:lvl4pPr>
            <a:lvl5pPr>
              <a:buFont typeface="Wingdings" charset="2"/>
              <a:buChar char="§"/>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1808180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6816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417851448"/>
      </p:ext>
    </p:extLst>
  </p:cSld>
  <p:clrMapOvr>
    <a:masterClrMapping/>
  </p:clrMapOvr>
  <p:hf sldNum="0"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10/26/2020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32592779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7500583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10/26/2020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07141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10/26/2020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0252908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10/26/2020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4617659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10/26/2020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2358419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814321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9649922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10/26/2020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007053488"/>
      </p:ext>
    </p:extLst>
  </p:cSld>
  <p:clrMapOvr>
    <a:masterClrMapping/>
  </p:clrMapOvr>
  <p:hf sldNum="0"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4239791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8627781"/>
      </p:ext>
    </p:extLst>
  </p:cSld>
  <p:clrMapOvr>
    <a:masterClrMapping/>
  </p:clrMapOvr>
  <p:hf sldNum="0"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16655298"/>
      </p:ext>
    </p:extLst>
  </p:cSld>
  <p:clrMapOvr>
    <a:masterClrMapping/>
  </p:clrMapOvr>
  <p:hf sldNum="0"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647064559"/>
      </p:ext>
    </p:extLst>
  </p:cSld>
  <p:clrMapOvr>
    <a:masterClrMapping/>
  </p:clrMapOvr>
  <p:hf sldNum="0"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354881714"/>
      </p:ext>
    </p:extLst>
  </p:cSld>
  <p:clrMapOvr>
    <a:masterClrMapping/>
  </p:clrMapOvr>
  <p:hf sldNum="0"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205934672"/>
      </p:ext>
    </p:extLst>
  </p:cSld>
  <p:clrMapOvr>
    <a:masterClrMapping/>
  </p:clrMapOvr>
  <p:hf sldNum="0"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3046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10/26/2020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11915358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41589145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10/26/2020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61665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10/26/2020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7573224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10/26/2020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9122575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7184751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10/26/2020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42726104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4890483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1650153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10/26/2020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53706509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06604632"/>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6466644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813438295"/>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172761122"/>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313627742"/>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10/26/2020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29343631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10/26/2020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184514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4029352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10/26/2020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761159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10/26/2020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7105728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10/26/2020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555232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10/26/2020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6374280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9572039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142888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10/26/2020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716796920"/>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86590117"/>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289222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10/26/2020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422652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4109795151"/>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797262057"/>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878769408"/>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10/26/2020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23920656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175446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10/26/2020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334087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10/26/2020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9457729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10/26/2020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8593771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10/26/2020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884439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8091612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10/26/2020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7029773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6349604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10/26/2020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173288051"/>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10184119"/>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23489263"/>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2833450142"/>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902222282"/>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157494681"/>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10/26/2020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2513858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0794549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10/26/2020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826079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10/26/2020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8779314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10/26/2020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4037003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10/26/2020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6474637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10/26/2020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8533924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6508572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1112354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10/26/2020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813810998"/>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29356266"/>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79324157"/>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985022801"/>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90028734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9239614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954720762"/>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10/26/2020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12024940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9987996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10/26/2020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129889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10/26/2020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8223614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10/26/2020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2554601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10/26/2020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950084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2985145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6934764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10/26/2020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62445356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9028664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78666619"/>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78577166"/>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220231299"/>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184716961"/>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674920859"/>
      </p:ext>
    </p:extLst>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a:prstGeom prst="rect">
            <a:avLst/>
          </a:prstGeom>
        </p:spPr>
        <p:txBody>
          <a:bodyPr vert="horz" anchor="ctr"/>
          <a:lstStyle>
            <a:lvl1pPr>
              <a:defRPr>
                <a:solidFill>
                  <a:schemeClr val="bg1"/>
                </a:solidFill>
              </a:defRPr>
            </a:lvl1pPr>
          </a:lstStyle>
          <a:p>
            <a:endParaRPr lang="en-US" dirty="0"/>
          </a:p>
        </p:txBody>
      </p:sp>
      <p:sp>
        <p:nvSpPr>
          <p:cNvPr id="3" name="Content Placeholder 2"/>
          <p:cNvSpPr>
            <a:spLocks noGrp="1"/>
          </p:cNvSpPr>
          <p:nvPr>
            <p:ph idx="1"/>
          </p:nvPr>
        </p:nvSpPr>
        <p:spPr>
          <a:xfrm>
            <a:off x="953477" y="1755649"/>
            <a:ext cx="10566400" cy="4340352"/>
          </a:xfrm>
          <a:prstGeom prst="rect">
            <a:avLst/>
          </a:prstGeom>
        </p:spPr>
        <p:txBody>
          <a:bodyPr vert="horz"/>
          <a:lstStyle>
            <a:lvl1pPr>
              <a:buClr>
                <a:schemeClr val="tx2"/>
              </a:buClr>
              <a:buFont typeface="Wingdings" charset="2"/>
              <a:buChar char="§"/>
              <a:defRPr sz="2600"/>
            </a:lvl1pPr>
            <a:lvl2pPr>
              <a:buClr>
                <a:schemeClr val="accent2"/>
              </a:buClr>
              <a:buFont typeface="Wingdings" charset="2"/>
              <a:buChar char="§"/>
              <a:defRPr sz="2400"/>
            </a:lvl2pPr>
            <a:lvl3pPr>
              <a:buFont typeface="Wingdings" charset="2"/>
              <a:buChar char="§"/>
              <a:defRPr sz="2200"/>
            </a:lvl3pPr>
            <a:lvl4pPr>
              <a:buFont typeface="Wingdings" charset="2"/>
              <a:buChar char="§"/>
              <a:defRPr/>
            </a:lvl4pPr>
            <a:lvl5pPr>
              <a:buFont typeface="Wingdings" charset="2"/>
              <a:buChar char="§"/>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104594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10/26/2020</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2478664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accent2"/>
                </a:solidFill>
              </a:defRPr>
            </a:lvl1pPr>
            <a:lvl2pPr marL="685800" indent="-228600">
              <a:buFont typeface="Wingdings" panose="05000000000000000000" pitchFamily="2" charset="2"/>
              <a:buChar char="§"/>
              <a:defRPr>
                <a:solidFill>
                  <a:schemeClr val="accent2"/>
                </a:solidFill>
              </a:defRPr>
            </a:lvl2pPr>
            <a:lvl3pPr marL="1143000" indent="-228600">
              <a:buFont typeface="Wingdings" panose="05000000000000000000" pitchFamily="2" charset="2"/>
              <a:buChar char="§"/>
              <a:defRPr>
                <a:solidFill>
                  <a:schemeClr val="accent2"/>
                </a:solidFill>
              </a:defRPr>
            </a:lvl3pPr>
            <a:lvl4pPr marL="1600200" indent="-228600">
              <a:buFont typeface="Wingdings" panose="05000000000000000000" pitchFamily="2" charset="2"/>
              <a:buChar char="§"/>
              <a:defRPr>
                <a:solidFill>
                  <a:schemeClr val="accent2"/>
                </a:solidFill>
              </a:defRPr>
            </a:lvl4pPr>
            <a:lvl5pPr marL="2057400" indent="-228600">
              <a:buFont typeface="Wingdings" panose="05000000000000000000" pitchFamily="2" charset="2"/>
              <a:buChar cha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11539877" y="6484863"/>
            <a:ext cx="648946" cy="373137"/>
          </a:xfrm>
          <a:prstGeom prst="rect">
            <a:avLst/>
          </a:prstGeom>
        </p:spPr>
        <p:txBody>
          <a:bodyPr/>
          <a:lstStyle>
            <a:lvl1pPr algn="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6509001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8839240A-6C36-490C-9C03-81EE5D3A2B0E}" type="datetime1">
              <a:rPr lang="en-US" smtClean="0"/>
              <a:t>10/26/2020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DCC86267-B914-496D-A2FA-BB525FECF618}"/>
              </a:ext>
            </a:extLst>
          </p:cNvPr>
          <p:cNvSpPr txBox="1">
            <a:spLocks/>
          </p:cNvSpPr>
          <p:nvPr/>
        </p:nvSpPr>
        <p:spPr>
          <a:xfrm>
            <a:off x="11539877" y="6484863"/>
            <a:ext cx="648946" cy="373137"/>
          </a:xfrm>
          <a:prstGeom prst="rect">
            <a:avLst/>
          </a:prstGeom>
        </p:spPr>
        <p:txBody>
          <a:bodyP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045982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10/26/2020</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7081167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10/26/2020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965813738"/>
      </p:ext>
    </p:extLst>
  </p:cSld>
  <p:clrMapOvr>
    <a:masterClrMapping/>
  </p:clrMapOvr>
  <p:hf sldNum="0"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96946FF5-513D-40D8-8C2A-E0412E2FBCA6}" type="datetime1">
              <a:rPr lang="en-US" smtClean="0"/>
              <a:t>10/26/2020</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4600105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EF572401-248F-4E6A-864B-E9B4766D3216}" type="datetime1">
              <a:rPr lang="en-US" smtClean="0"/>
              <a:t>10/26/2020</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40280499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41020492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E1C5A25A-92F7-4EF6-823C-9E65EF8C3755}"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dirty="0"/>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23996892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04163B63-0CE8-465B-AB9A-228011F45B62}" type="datetime1">
              <a:rPr lang="en-US" smtClean="0"/>
              <a:t>10/26/2020</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675223071"/>
      </p:ext>
    </p:extLst>
  </p:cSld>
  <p:clrMapOvr>
    <a:masterClrMapping/>
  </p:clrMapOvr>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23961123"/>
      </p:ext>
    </p:extLst>
  </p:cSld>
  <p:clrMapOvr>
    <a:masterClrMapping/>
  </p:clrMapOvr>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67956236"/>
      </p:ext>
    </p:extLst>
  </p:cSld>
  <p:clrMapOvr>
    <a:masterClrMapping/>
  </p:clrMapOvr>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3845377088"/>
      </p:ext>
    </p:extLst>
  </p:cSld>
  <p:clrMapOvr>
    <a:masterClrMapping/>
  </p:clrMapOvr>
  <p:hf sldNum="0"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246124341"/>
      </p:ext>
    </p:extLst>
  </p:cSld>
  <p:clrMapOvr>
    <a:masterClrMapping/>
  </p:clrMapOvr>
  <p:hf sldNum="0"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04163B63-0CE8-465B-AB9A-228011F45B62}" type="datetime1">
              <a:rPr lang="en-US" smtClean="0"/>
              <a:t>10/26/2020</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dirty="0"/>
          </a:p>
        </p:txBody>
      </p:sp>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71729529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image" Target="../media/image1.png"/><Relationship Id="rId2" Type="http://schemas.openxmlformats.org/officeDocument/2006/relationships/slideLayout" Target="../slideLayouts/slideLayout131.xml"/><Relationship Id="rId16" Type="http://schemas.openxmlformats.org/officeDocument/2006/relationships/theme" Target="../theme/theme10.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image" Target="../media/image1.png"/><Relationship Id="rId2" Type="http://schemas.openxmlformats.org/officeDocument/2006/relationships/slideLayout" Target="../slideLayouts/slideLayout72.xml"/><Relationship Id="rId16" Type="http://schemas.openxmlformats.org/officeDocument/2006/relationships/theme" Target="../theme/theme6.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6" Type="http://schemas.openxmlformats.org/officeDocument/2006/relationships/image" Target="../media/image1.png"/><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heme" Target="../theme/theme7.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6" Type="http://schemas.openxmlformats.org/officeDocument/2006/relationships/image" Target="../media/image1.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theme" Target="../theme/theme8.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image" Target="../media/image1.pn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theme" Target="../theme/theme9.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10/26/2020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57398175"/>
      </p:ext>
    </p:extLst>
  </p:cSld>
  <p:clrMap bg1="dk1" tx1="lt1" bg2="dk2" tx2="lt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 id="2147484110" r:id="rId13"/>
    <p:sldLayoutId id="2147484111"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7">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10/26/2020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99611909"/>
      </p:ext>
    </p:extLst>
  </p:cSld>
  <p:clrMap bg1="dk1" tx1="lt1" bg2="dk2" tx2="lt2" accent1="accent1" accent2="accent2" accent3="accent3" accent4="accent4" accent5="accent5" accent6="accent6" hlink="hlink" folHlink="folHlink"/>
  <p:sldLayoutIdLst>
    <p:sldLayoutId id="2147484418" r:id="rId1"/>
    <p:sldLayoutId id="2147484419" r:id="rId2"/>
    <p:sldLayoutId id="2147484420" r:id="rId3"/>
    <p:sldLayoutId id="2147484421" r:id="rId4"/>
    <p:sldLayoutId id="2147484422" r:id="rId5"/>
    <p:sldLayoutId id="2147484423" r:id="rId6"/>
    <p:sldLayoutId id="2147484424" r:id="rId7"/>
    <p:sldLayoutId id="2147484425" r:id="rId8"/>
    <p:sldLayoutId id="2147484426" r:id="rId9"/>
    <p:sldLayoutId id="2147484427" r:id="rId10"/>
    <p:sldLayoutId id="2147484428" r:id="rId11"/>
    <p:sldLayoutId id="2147484429" r:id="rId12"/>
    <p:sldLayoutId id="2147484430" r:id="rId13"/>
    <p:sldLayoutId id="2147484431" r:id="rId14"/>
    <p:sldLayoutId id="2147484432" r:id="rId15"/>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10/26/2020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57612782"/>
      </p:ext>
    </p:extLst>
  </p:cSld>
  <p:clrMap bg1="dk1" tx1="lt1" bg2="dk2" tx2="lt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 id="2147484126"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10/26/2020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48937362"/>
      </p:ext>
    </p:extLst>
  </p:cSld>
  <p:clrMap bg1="dk1" tx1="lt1" bg2="dk2" tx2="lt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 id="2147484245" r:id="rId12"/>
    <p:sldLayoutId id="2147484246" r:id="rId13"/>
    <p:sldLayoutId id="2147484247"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10/26/2020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1580186"/>
      </p:ext>
    </p:extLst>
  </p:cSld>
  <p:clrMap bg1="dk1" tx1="lt1" bg2="dk2" tx2="lt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 id="2147484276" r:id="rId12"/>
    <p:sldLayoutId id="2147484277" r:id="rId13"/>
    <p:sldLayoutId id="2147484278"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10/26/2020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29743418"/>
      </p:ext>
    </p:extLst>
  </p:cSld>
  <p:clrMap bg1="dk1" tx1="lt1" bg2="dk2" tx2="lt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 id="2147484321" r:id="rId12"/>
    <p:sldLayoutId id="2147484322" r:id="rId13"/>
    <p:sldLayoutId id="2147484323"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7">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10/26/2020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49995135"/>
      </p:ext>
    </p:extLst>
  </p:cSld>
  <p:clrMap bg1="dk1" tx1="lt1" bg2="dk2" tx2="lt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 id="2147484368" r:id="rId12"/>
    <p:sldLayoutId id="2147484369" r:id="rId13"/>
    <p:sldLayoutId id="2147484370" r:id="rId14"/>
    <p:sldLayoutId id="2147484371" r:id="rId15"/>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10/26/2020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97454574"/>
      </p:ext>
    </p:extLst>
  </p:cSld>
  <p:clrMap bg1="dk1" tx1="lt1" bg2="dk2" tx2="lt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 id="2147484384" r:id="rId12"/>
    <p:sldLayoutId id="2147484385" r:id="rId13"/>
    <p:sldLayoutId id="2147484386"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6">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10/26/2020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14441453"/>
      </p:ext>
    </p:extLst>
  </p:cSld>
  <p:clrMap bg1="dk1" tx1="lt1" bg2="dk2" tx2="lt2" accent1="accent1" accent2="accent2" accent3="accent3" accent4="accent4" accent5="accent5" accent6="accent6" hlink="hlink" folHlink="folHlink"/>
  <p:sldLayoutIdLst>
    <p:sldLayoutId id="2147484388" r:id="rId1"/>
    <p:sldLayoutId id="2147484389"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 id="2147484398" r:id="rId11"/>
    <p:sldLayoutId id="2147484399" r:id="rId12"/>
    <p:sldLayoutId id="2147484400" r:id="rId13"/>
    <p:sldLayoutId id="2147484401"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8">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04163B63-0CE8-465B-AB9A-228011F45B62}" type="datetime1">
              <a:rPr lang="en-US" smtClean="0"/>
              <a:t>10/26/2020</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37778630"/>
      </p:ext>
    </p:extLst>
  </p:cSld>
  <p:clrMap bg1="dk1" tx1="lt1" bg2="dk2" tx2="lt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 id="2147484414" r:id="rId12"/>
    <p:sldLayoutId id="2147484415" r:id="rId13"/>
    <p:sldLayoutId id="2147484416" r:id="rId14"/>
    <p:sldLayoutId id="2147484095" r:id="rId15"/>
    <p:sldLayoutId id="2147484096" r:id="rId16"/>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7.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9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7.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87.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8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6.xml"/><Relationship Id="rId1" Type="http://schemas.openxmlformats.org/officeDocument/2006/relationships/themeOverride" Target="../theme/themeOverride7.xml"/><Relationship Id="rId5" Type="http://schemas.openxmlformats.org/officeDocument/2006/relationships/hyperlink" Target="mailto:Dzeitlin@esd.wa.gov" TargetMode="External"/><Relationship Id="rId4" Type="http://schemas.openxmlformats.org/officeDocument/2006/relationships/hyperlink" Target="mailto:Steven.ross@ESD.WA.GOV" TargetMode="Externa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0.xml"/><Relationship Id="rId1" Type="http://schemas.openxmlformats.org/officeDocument/2006/relationships/themeOverride" Target="../theme/themeOverride3.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4.xml"/><Relationship Id="rId1" Type="http://schemas.openxmlformats.org/officeDocument/2006/relationships/themeOverride" Target="../theme/themeOverride4.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4.xml"/><Relationship Id="rId1" Type="http://schemas.openxmlformats.org/officeDocument/2006/relationships/themeOverride" Target="../theme/themeOverride5.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5.xml"/><Relationship Id="rId1" Type="http://schemas.openxmlformats.org/officeDocument/2006/relationships/themeOverride" Target="../theme/themeOverride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8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6689437" y="4303399"/>
            <a:ext cx="5273964" cy="1015663"/>
          </a:xfrm>
          <a:prstGeom prst="rect">
            <a:avLst/>
          </a:prstGeom>
          <a:noFill/>
        </p:spPr>
        <p:txBody>
          <a:bodyPr wrap="square" rtlCol="0">
            <a:spAutoFit/>
          </a:bodyPr>
          <a:lstStyle/>
          <a:p>
            <a:pPr algn="r"/>
            <a:r>
              <a:rPr lang="en-US" sz="2000" dirty="0">
                <a:solidFill>
                  <a:schemeClr val="tx2">
                    <a:lumMod val="75000"/>
                  </a:schemeClr>
                </a:solidFill>
                <a:latin typeface="+mj-lt"/>
              </a:rPr>
              <a:t>October 26, 2020</a:t>
            </a:r>
          </a:p>
          <a:p>
            <a:pPr algn="r"/>
            <a:r>
              <a:rPr lang="en-US" sz="2000" dirty="0">
                <a:solidFill>
                  <a:schemeClr val="tx2">
                    <a:lumMod val="75000"/>
                  </a:schemeClr>
                </a:solidFill>
                <a:latin typeface="+mj-lt"/>
              </a:rPr>
              <a:t>Employment Services Advisory Committee</a:t>
            </a:r>
          </a:p>
        </p:txBody>
      </p:sp>
      <p:sp>
        <p:nvSpPr>
          <p:cNvPr id="2" name="Rectangle 1"/>
          <p:cNvSpPr/>
          <p:nvPr/>
        </p:nvSpPr>
        <p:spPr>
          <a:xfrm>
            <a:off x="-1419875" y="2613992"/>
            <a:ext cx="10116614" cy="1169551"/>
          </a:xfrm>
          <a:prstGeom prst="rect">
            <a:avLst/>
          </a:prstGeom>
        </p:spPr>
        <p:txBody>
          <a:bodyPr wrap="square">
            <a:spAutoFit/>
          </a:bodyPr>
          <a:lstStyle/>
          <a:p>
            <a:pPr algn="r"/>
            <a:r>
              <a:rPr lang="en-US" sz="3500" dirty="0">
                <a:latin typeface="+mj-lt"/>
                <a:ea typeface="+mj-ea"/>
                <a:cs typeface="+mj-cs"/>
              </a:rPr>
              <a:t>Washington’s State Labor Market &amp;</a:t>
            </a:r>
          </a:p>
          <a:p>
            <a:pPr algn="r"/>
            <a:r>
              <a:rPr lang="en-US" sz="3500" dirty="0">
                <a:latin typeface="+mj-lt"/>
                <a:ea typeface="+mj-ea"/>
                <a:cs typeface="+mj-cs"/>
              </a:rPr>
              <a:t>Unemployment Trust Fund Update</a:t>
            </a:r>
          </a:p>
        </p:txBody>
      </p:sp>
      <p:cxnSp>
        <p:nvCxnSpPr>
          <p:cNvPr id="4" name="Straight Connector 3"/>
          <p:cNvCxnSpPr/>
          <p:nvPr/>
        </p:nvCxnSpPr>
        <p:spPr>
          <a:xfrm>
            <a:off x="0" y="3259612"/>
            <a:ext cx="11598442"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6736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7EA60-E69A-4ADB-86EC-99E6237A9D8F}"/>
              </a:ext>
            </a:extLst>
          </p:cNvPr>
          <p:cNvSpPr>
            <a:spLocks noGrp="1"/>
          </p:cNvSpPr>
          <p:nvPr>
            <p:ph type="title"/>
          </p:nvPr>
        </p:nvSpPr>
        <p:spPr/>
        <p:txBody>
          <a:bodyPr>
            <a:normAutofit/>
          </a:bodyPr>
          <a:lstStyle/>
          <a:p>
            <a:pPr lvl="0" rtl="0" eaLnBrk="1" latinLnBrk="0" hangingPunct="1"/>
            <a:r>
              <a:rPr lang="en-US" dirty="0"/>
              <a:t>UI Trust Fund Forecast (September 2020)</a:t>
            </a:r>
          </a:p>
        </p:txBody>
      </p:sp>
      <p:sp>
        <p:nvSpPr>
          <p:cNvPr id="7" name="Content Placeholder 6">
            <a:extLst>
              <a:ext uri="{FF2B5EF4-FFF2-40B4-BE49-F238E27FC236}">
                <a16:creationId xmlns:a16="http://schemas.microsoft.com/office/drawing/2014/main" id="{5D65B7B6-46DB-43AC-80B1-86AA06C5B471}"/>
              </a:ext>
            </a:extLst>
          </p:cNvPr>
          <p:cNvSpPr>
            <a:spLocks noGrp="1"/>
          </p:cNvSpPr>
          <p:nvPr>
            <p:ph idx="1"/>
          </p:nvPr>
        </p:nvSpPr>
        <p:spPr>
          <a:xfrm>
            <a:off x="791531" y="1340716"/>
            <a:ext cx="9613861" cy="5257792"/>
          </a:xfrm>
        </p:spPr>
        <p:txBody>
          <a:bodyPr>
            <a:noAutofit/>
          </a:bodyPr>
          <a:lstStyle/>
          <a:p>
            <a:pPr marL="0" indent="0">
              <a:buNone/>
            </a:pPr>
            <a:endParaRPr lang="en-US" dirty="0"/>
          </a:p>
          <a:p>
            <a:endParaRPr lang="en-US" dirty="0"/>
          </a:p>
          <a:p>
            <a:r>
              <a:rPr lang="en-US" dirty="0"/>
              <a:t>The report provides the status and updated projections of the state’s unemployment insurance (UI) trust fund for 2020 through 2025. </a:t>
            </a:r>
          </a:p>
          <a:p>
            <a:pPr marL="0" indent="0">
              <a:buNone/>
            </a:pPr>
            <a:endParaRPr lang="en-US" sz="1000" dirty="0"/>
          </a:p>
          <a:p>
            <a:r>
              <a:rPr lang="en-US" dirty="0"/>
              <a:t>The report is based upon the September 2020 economic forecast released by the state’s Economic and Revenue Forecast Council (ERFC).</a:t>
            </a:r>
          </a:p>
          <a:p>
            <a:pPr marL="0" indent="0">
              <a:buNone/>
            </a:pPr>
            <a:endParaRPr lang="en-US" sz="1000" dirty="0"/>
          </a:p>
          <a:p>
            <a:r>
              <a:rPr lang="en-US" dirty="0"/>
              <a:t>The report uses quarterly forecast information and trust fund actuals through June 2020 (Q2 2020).  </a:t>
            </a:r>
          </a:p>
          <a:p>
            <a:pPr marL="0" indent="0">
              <a:buNone/>
            </a:pPr>
            <a:endParaRPr lang="en-US" sz="1000" dirty="0"/>
          </a:p>
          <a:p>
            <a:r>
              <a:rPr lang="en-US" dirty="0"/>
              <a:t>The final 2020 report will be released in November using ERFC forecast information and trust fund actuals through September 2020 (Q3 2020). </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125083AE-61B1-4DE1-AA08-BE38EC136E42}"/>
              </a:ext>
            </a:extLst>
          </p:cNvPr>
          <p:cNvSpPr>
            <a:spLocks noGrp="1"/>
          </p:cNvSpPr>
          <p:nvPr>
            <p:ph type="sldNum" sz="quarter" idx="12"/>
          </p:nvPr>
        </p:nvSpPr>
        <p:spPr/>
        <p:txBody>
          <a:bodyPr/>
          <a:lstStyle/>
          <a:p>
            <a:fld id="{6D22F896-40B5-4ADD-8801-0D06FADFA095}" type="slidenum">
              <a:rPr lang="en-US" smtClean="0"/>
              <a:pPr/>
              <a:t>10</a:t>
            </a:fld>
            <a:endParaRPr lang="en-US" dirty="0"/>
          </a:p>
        </p:txBody>
      </p:sp>
    </p:spTree>
    <p:extLst>
      <p:ext uri="{BB962C8B-B14F-4D97-AF65-F5344CB8AC3E}">
        <p14:creationId xmlns:p14="http://schemas.microsoft.com/office/powerpoint/2010/main" val="31197375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7D57348-92A2-4ABC-BDEF-E67B2D7B1F01}"/>
              </a:ext>
            </a:extLst>
          </p:cNvPr>
          <p:cNvSpPr/>
          <p:nvPr/>
        </p:nvSpPr>
        <p:spPr>
          <a:xfrm>
            <a:off x="0" y="0"/>
            <a:ext cx="12192000" cy="68579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47EA60-E69A-4ADB-86EC-99E6237A9D8F}"/>
              </a:ext>
            </a:extLst>
          </p:cNvPr>
          <p:cNvSpPr>
            <a:spLocks noGrp="1"/>
          </p:cNvSpPr>
          <p:nvPr>
            <p:ph type="title" idx="4294967295"/>
          </p:nvPr>
        </p:nvSpPr>
        <p:spPr>
          <a:xfrm>
            <a:off x="0" y="752475"/>
            <a:ext cx="9613900" cy="1081088"/>
          </a:xfrm>
        </p:spPr>
        <p:txBody>
          <a:bodyPr>
            <a:normAutofit/>
          </a:bodyPr>
          <a:lstStyle/>
          <a:p>
            <a:pPr lvl="0" rtl="0" eaLnBrk="1" latinLnBrk="0" hangingPunct="1"/>
            <a:r>
              <a:rPr lang="en-US" dirty="0"/>
              <a:t>Trust Fund Projections</a:t>
            </a:r>
          </a:p>
        </p:txBody>
      </p:sp>
      <p:sp>
        <p:nvSpPr>
          <p:cNvPr id="7" name="Content Placeholder 6">
            <a:extLst>
              <a:ext uri="{FF2B5EF4-FFF2-40B4-BE49-F238E27FC236}">
                <a16:creationId xmlns:a16="http://schemas.microsoft.com/office/drawing/2014/main" id="{5D65B7B6-46DB-43AC-80B1-86AA06C5B471}"/>
              </a:ext>
            </a:extLst>
          </p:cNvPr>
          <p:cNvSpPr>
            <a:spLocks noGrp="1"/>
          </p:cNvSpPr>
          <p:nvPr>
            <p:ph idx="4294967295"/>
          </p:nvPr>
        </p:nvSpPr>
        <p:spPr>
          <a:xfrm>
            <a:off x="0" y="2125663"/>
            <a:ext cx="9613900" cy="4557712"/>
          </a:xfrm>
        </p:spPr>
        <p:txBody>
          <a:bodyPr>
            <a:normAutofit/>
          </a:bodyPr>
          <a:lstStyle/>
          <a:p>
            <a:pPr marL="0" indent="0">
              <a:buNone/>
            </a:pPr>
            <a:endParaRPr lang="en-US" dirty="0"/>
          </a:p>
          <a:p>
            <a:endParaRPr lang="en-US" dirty="0"/>
          </a:p>
        </p:txBody>
      </p:sp>
      <p:pic>
        <p:nvPicPr>
          <p:cNvPr id="4" name="Picture 3">
            <a:extLst>
              <a:ext uri="{FF2B5EF4-FFF2-40B4-BE49-F238E27FC236}">
                <a16:creationId xmlns:a16="http://schemas.microsoft.com/office/drawing/2014/main" id="{F58C58A1-FBEE-44BB-A6E7-F89F18D45CBA}"/>
              </a:ext>
            </a:extLst>
          </p:cNvPr>
          <p:cNvPicPr>
            <a:picLocks noChangeAspect="1"/>
          </p:cNvPicPr>
          <p:nvPr/>
        </p:nvPicPr>
        <p:blipFill>
          <a:blip r:embed="rId3"/>
          <a:stretch>
            <a:fillRect/>
          </a:stretch>
        </p:blipFill>
        <p:spPr>
          <a:xfrm>
            <a:off x="0" y="0"/>
            <a:ext cx="12192000" cy="6857999"/>
          </a:xfrm>
          <a:prstGeom prst="rect">
            <a:avLst/>
          </a:prstGeom>
        </p:spPr>
      </p:pic>
    </p:spTree>
    <p:extLst>
      <p:ext uri="{BB962C8B-B14F-4D97-AF65-F5344CB8AC3E}">
        <p14:creationId xmlns:p14="http://schemas.microsoft.com/office/powerpoint/2010/main" val="5196013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20BB-0D64-4712-BFF0-9E6E7B7DDB7B}"/>
              </a:ext>
            </a:extLst>
          </p:cNvPr>
          <p:cNvSpPr>
            <a:spLocks noGrp="1"/>
          </p:cNvSpPr>
          <p:nvPr>
            <p:ph type="title"/>
          </p:nvPr>
        </p:nvSpPr>
        <p:spPr/>
        <p:txBody>
          <a:bodyPr>
            <a:normAutofit/>
          </a:bodyPr>
          <a:lstStyle/>
          <a:p>
            <a:r>
              <a:rPr lang="en-US" dirty="0"/>
              <a:t>Experience Rate Tax</a:t>
            </a:r>
          </a:p>
        </p:txBody>
      </p:sp>
      <p:sp>
        <p:nvSpPr>
          <p:cNvPr id="4" name="Slide Number Placeholder 3">
            <a:extLst>
              <a:ext uri="{FF2B5EF4-FFF2-40B4-BE49-F238E27FC236}">
                <a16:creationId xmlns:a16="http://schemas.microsoft.com/office/drawing/2014/main" id="{88EDA4CD-3ACF-45AA-B554-E5A7ECE99F87}"/>
              </a:ext>
            </a:extLst>
          </p:cNvPr>
          <p:cNvSpPr>
            <a:spLocks noGrp="1"/>
          </p:cNvSpPr>
          <p:nvPr>
            <p:ph type="sldNum" sz="quarter" idx="12"/>
          </p:nvPr>
        </p:nvSpPr>
        <p:spPr/>
        <p:txBody>
          <a:bodyPr/>
          <a:lstStyle/>
          <a:p>
            <a:fld id="{6D22F896-40B5-4ADD-8801-0D06FADFA095}" type="slidenum">
              <a:rPr lang="en-US" smtClean="0"/>
              <a:pPr/>
              <a:t>12</a:t>
            </a:fld>
            <a:endParaRPr lang="en-US" dirty="0"/>
          </a:p>
        </p:txBody>
      </p:sp>
      <p:sp>
        <p:nvSpPr>
          <p:cNvPr id="7" name="Rectangle 6">
            <a:extLst>
              <a:ext uri="{FF2B5EF4-FFF2-40B4-BE49-F238E27FC236}">
                <a16:creationId xmlns:a16="http://schemas.microsoft.com/office/drawing/2014/main" id="{E4254181-7C66-4B4B-A266-0FFECEAEA625}"/>
              </a:ext>
            </a:extLst>
          </p:cNvPr>
          <p:cNvSpPr/>
          <p:nvPr/>
        </p:nvSpPr>
        <p:spPr>
          <a:xfrm>
            <a:off x="512593" y="1853429"/>
            <a:ext cx="11213969" cy="5170646"/>
          </a:xfrm>
          <a:prstGeom prst="rect">
            <a:avLst/>
          </a:prstGeom>
        </p:spPr>
        <p:txBody>
          <a:bodyPr wrap="square">
            <a:spAutoFit/>
          </a:bodyPr>
          <a:lstStyle/>
          <a:p>
            <a:endParaRPr lang="en-US" sz="800" dirty="0">
              <a:solidFill>
                <a:schemeClr val="accent2"/>
              </a:solidFill>
            </a:endParaRPr>
          </a:p>
          <a:p>
            <a:pPr marL="342900" indent="-342900">
              <a:buFont typeface="Wingdings" panose="05000000000000000000" pitchFamily="2" charset="2"/>
              <a:buChar char="§"/>
            </a:pPr>
            <a:r>
              <a:rPr lang="en-US" altLang="en-US" sz="2400" dirty="0">
                <a:solidFill>
                  <a:schemeClr val="accent2"/>
                </a:solidFill>
              </a:rPr>
              <a:t>The experience rate tax is an annual calculation based on the ratio of benefit claims charged to the employer and “taxable wages” reported by the employer over the preceding four fiscal years. </a:t>
            </a:r>
          </a:p>
          <a:p>
            <a:endParaRPr lang="en-US" altLang="en-US" sz="800" dirty="0">
              <a:solidFill>
                <a:schemeClr val="accent2"/>
              </a:solidFill>
            </a:endParaRPr>
          </a:p>
          <a:p>
            <a:endParaRPr lang="en-US" altLang="en-US" sz="1000" dirty="0">
              <a:solidFill>
                <a:schemeClr val="accent2"/>
              </a:solidFill>
            </a:endParaRPr>
          </a:p>
          <a:p>
            <a:pPr marL="342900" indent="-342900">
              <a:buFont typeface="Wingdings" panose="05000000000000000000" pitchFamily="2" charset="2"/>
              <a:buChar char="§"/>
            </a:pPr>
            <a:r>
              <a:rPr lang="en-US" altLang="en-US" sz="2400" dirty="0">
                <a:solidFill>
                  <a:schemeClr val="accent2"/>
                </a:solidFill>
              </a:rPr>
              <a:t>Per state statute, the taxable wage base was $52,700 in 2020 and is $56,500 in 2021. </a:t>
            </a:r>
          </a:p>
          <a:p>
            <a:endParaRPr lang="en-US" altLang="en-US" sz="1000" dirty="0">
              <a:solidFill>
                <a:schemeClr val="accent2"/>
              </a:solidFill>
            </a:endParaRPr>
          </a:p>
          <a:p>
            <a:endParaRPr lang="en-US" altLang="en-US" sz="800" dirty="0">
              <a:solidFill>
                <a:schemeClr val="accent2"/>
              </a:solidFill>
            </a:endParaRPr>
          </a:p>
          <a:p>
            <a:pPr marL="342900" indent="-342900">
              <a:buFont typeface="Wingdings" panose="05000000000000000000" pitchFamily="2" charset="2"/>
              <a:buChar char="§"/>
            </a:pPr>
            <a:r>
              <a:rPr lang="en-US" altLang="en-US" sz="2400" dirty="0">
                <a:solidFill>
                  <a:schemeClr val="accent2"/>
                </a:solidFill>
              </a:rPr>
              <a:t>Experience tax rates for 2021 will be based upon the experience rating between July 2016 through June of 2020.</a:t>
            </a:r>
          </a:p>
          <a:p>
            <a:endParaRPr lang="en-US" altLang="en-US" sz="1000" dirty="0">
              <a:solidFill>
                <a:schemeClr val="accent2"/>
              </a:solidFill>
            </a:endParaRPr>
          </a:p>
          <a:p>
            <a:endParaRPr lang="en-US" altLang="en-US" sz="800" dirty="0">
              <a:solidFill>
                <a:schemeClr val="accent2"/>
              </a:solidFill>
            </a:endParaRPr>
          </a:p>
          <a:p>
            <a:pPr marL="342900" indent="-342900">
              <a:buFont typeface="Wingdings" panose="05000000000000000000" pitchFamily="2" charset="2"/>
              <a:buChar char="§"/>
            </a:pPr>
            <a:r>
              <a:rPr lang="en-US" altLang="en-US" sz="2400" dirty="0">
                <a:solidFill>
                  <a:schemeClr val="accent2"/>
                </a:solidFill>
              </a:rPr>
              <a:t>The UI trust fund balance has </a:t>
            </a:r>
            <a:r>
              <a:rPr lang="en-US" altLang="en-US" sz="2400" b="1" u="sng" dirty="0">
                <a:solidFill>
                  <a:schemeClr val="accent2"/>
                </a:solidFill>
              </a:rPr>
              <a:t>no</a:t>
            </a:r>
            <a:r>
              <a:rPr lang="en-US" altLang="en-US" sz="2400" dirty="0">
                <a:solidFill>
                  <a:schemeClr val="accent2"/>
                </a:solidFill>
              </a:rPr>
              <a:t> impact on the experience rate tax. </a:t>
            </a:r>
          </a:p>
          <a:p>
            <a:endParaRPr lang="en-US" altLang="en-US" sz="2600" dirty="0">
              <a:solidFill>
                <a:schemeClr val="accent2"/>
              </a:solidFill>
            </a:endParaRPr>
          </a:p>
          <a:p>
            <a:pPr marL="1257300" lvl="2" indent="-342900">
              <a:buFont typeface="Arial" panose="020B0604020202020204" pitchFamily="34" charset="0"/>
              <a:buChar char="•"/>
            </a:pPr>
            <a:endParaRPr lang="en-US" altLang="en-US" dirty="0">
              <a:solidFill>
                <a:schemeClr val="accent2"/>
              </a:solidFill>
            </a:endParaRPr>
          </a:p>
          <a:p>
            <a:endParaRPr lang="en-US" dirty="0">
              <a:solidFill>
                <a:schemeClr val="accent2"/>
              </a:solidFill>
            </a:endParaRPr>
          </a:p>
          <a:p>
            <a:endParaRPr lang="en-US" dirty="0">
              <a:solidFill>
                <a:schemeClr val="accent2"/>
              </a:solidFill>
            </a:endParaRPr>
          </a:p>
          <a:p>
            <a:pPr marL="342900" indent="-342900">
              <a:buFont typeface="Wingdings" panose="05000000000000000000" pitchFamily="2" charset="2"/>
              <a:buChar char="§"/>
            </a:pPr>
            <a:endParaRPr lang="en-US" sz="2000" dirty="0">
              <a:solidFill>
                <a:schemeClr val="accent2"/>
              </a:solidFill>
            </a:endParaRPr>
          </a:p>
        </p:txBody>
      </p:sp>
      <p:graphicFrame>
        <p:nvGraphicFramePr>
          <p:cNvPr id="5" name="Table 5">
            <a:extLst>
              <a:ext uri="{FF2B5EF4-FFF2-40B4-BE49-F238E27FC236}">
                <a16:creationId xmlns:a16="http://schemas.microsoft.com/office/drawing/2014/main" id="{BA722D56-69FE-4971-8879-CA5777B9429C}"/>
              </a:ext>
            </a:extLst>
          </p:cNvPr>
          <p:cNvGraphicFramePr>
            <a:graphicFrameLocks noGrp="1"/>
          </p:cNvGraphicFramePr>
          <p:nvPr/>
        </p:nvGraphicFramePr>
        <p:xfrm>
          <a:off x="1188321" y="5510412"/>
          <a:ext cx="9496614" cy="1188720"/>
        </p:xfrm>
        <a:graphic>
          <a:graphicData uri="http://schemas.openxmlformats.org/drawingml/2006/table">
            <a:tbl>
              <a:tblPr firstRow="1" bandRow="1">
                <a:tableStyleId>{5C22544A-7EE6-4342-B048-85BDC9FD1C3A}</a:tableStyleId>
              </a:tblPr>
              <a:tblGrid>
                <a:gridCol w="4460050">
                  <a:extLst>
                    <a:ext uri="{9D8B030D-6E8A-4147-A177-3AD203B41FA5}">
                      <a16:colId xmlns:a16="http://schemas.microsoft.com/office/drawing/2014/main" val="1322031513"/>
                    </a:ext>
                  </a:extLst>
                </a:gridCol>
                <a:gridCol w="2289129">
                  <a:extLst>
                    <a:ext uri="{9D8B030D-6E8A-4147-A177-3AD203B41FA5}">
                      <a16:colId xmlns:a16="http://schemas.microsoft.com/office/drawing/2014/main" val="1336673899"/>
                    </a:ext>
                  </a:extLst>
                </a:gridCol>
                <a:gridCol w="2747435">
                  <a:extLst>
                    <a:ext uri="{9D8B030D-6E8A-4147-A177-3AD203B41FA5}">
                      <a16:colId xmlns:a16="http://schemas.microsoft.com/office/drawing/2014/main" val="1582639004"/>
                    </a:ext>
                  </a:extLst>
                </a:gridCol>
              </a:tblGrid>
              <a:tr h="370840">
                <a:tc>
                  <a:txBody>
                    <a:bodyPr/>
                    <a:lstStyle/>
                    <a:p>
                      <a:endParaRPr lang="en-US" sz="2000" dirty="0"/>
                    </a:p>
                  </a:txBody>
                  <a:tcPr/>
                </a:tc>
                <a:tc>
                  <a:txBody>
                    <a:bodyPr/>
                    <a:lstStyle/>
                    <a:p>
                      <a:r>
                        <a:rPr lang="en-US" sz="2000" dirty="0"/>
                        <a:t>June Forecast</a:t>
                      </a:r>
                    </a:p>
                  </a:txBody>
                  <a:tcPr/>
                </a:tc>
                <a:tc>
                  <a:txBody>
                    <a:bodyPr/>
                    <a:lstStyle/>
                    <a:p>
                      <a:r>
                        <a:rPr lang="en-US" sz="2000" dirty="0"/>
                        <a:t>September Forecast</a:t>
                      </a:r>
                    </a:p>
                  </a:txBody>
                  <a:tcPr/>
                </a:tc>
                <a:extLst>
                  <a:ext uri="{0D108BD9-81ED-4DB2-BD59-A6C34878D82A}">
                    <a16:rowId xmlns:a16="http://schemas.microsoft.com/office/drawing/2014/main" val="2099997563"/>
                  </a:ext>
                </a:extLst>
              </a:tr>
              <a:tr h="370840">
                <a:tc>
                  <a:txBody>
                    <a:bodyPr/>
                    <a:lstStyle/>
                    <a:p>
                      <a:r>
                        <a:rPr lang="en-US" sz="2000" dirty="0"/>
                        <a:t>Experience rate contributions 2020</a:t>
                      </a:r>
                    </a:p>
                  </a:txBody>
                  <a:tcPr/>
                </a:tc>
                <a:tc>
                  <a:txBody>
                    <a:bodyPr/>
                    <a:lstStyle/>
                    <a:p>
                      <a:r>
                        <a:rPr lang="en-US" sz="2000" dirty="0"/>
                        <a:t>$826.7</a:t>
                      </a:r>
                    </a:p>
                  </a:txBody>
                  <a:tcPr/>
                </a:tc>
                <a:tc>
                  <a:txBody>
                    <a:bodyPr/>
                    <a:lstStyle/>
                    <a:p>
                      <a:r>
                        <a:rPr lang="en-US" sz="2000" dirty="0"/>
                        <a:t>$909.7</a:t>
                      </a:r>
                    </a:p>
                  </a:txBody>
                  <a:tcPr/>
                </a:tc>
                <a:extLst>
                  <a:ext uri="{0D108BD9-81ED-4DB2-BD59-A6C34878D82A}">
                    <a16:rowId xmlns:a16="http://schemas.microsoft.com/office/drawing/2014/main" val="3504073944"/>
                  </a:ext>
                </a:extLst>
              </a:tr>
              <a:tr h="370840">
                <a:tc>
                  <a:txBody>
                    <a:bodyPr/>
                    <a:lstStyle/>
                    <a:p>
                      <a:r>
                        <a:rPr lang="en-US" sz="2000" dirty="0"/>
                        <a:t>Experience rate contributions 2021</a:t>
                      </a:r>
                    </a:p>
                  </a:txBody>
                  <a:tcPr/>
                </a:tc>
                <a:tc>
                  <a:txBody>
                    <a:bodyPr/>
                    <a:lstStyle/>
                    <a:p>
                      <a:r>
                        <a:rPr lang="en-US" sz="2000" dirty="0"/>
                        <a:t>$1.081</a:t>
                      </a:r>
                    </a:p>
                  </a:txBody>
                  <a:tcPr/>
                </a:tc>
                <a:tc>
                  <a:txBody>
                    <a:bodyPr/>
                    <a:lstStyle/>
                    <a:p>
                      <a:r>
                        <a:rPr lang="en-US" sz="2000" dirty="0"/>
                        <a:t>$1.096</a:t>
                      </a:r>
                    </a:p>
                  </a:txBody>
                  <a:tcPr/>
                </a:tc>
                <a:extLst>
                  <a:ext uri="{0D108BD9-81ED-4DB2-BD59-A6C34878D82A}">
                    <a16:rowId xmlns:a16="http://schemas.microsoft.com/office/drawing/2014/main" val="561523143"/>
                  </a:ext>
                </a:extLst>
              </a:tr>
            </a:tbl>
          </a:graphicData>
        </a:graphic>
      </p:graphicFrame>
    </p:spTree>
    <p:extLst>
      <p:ext uri="{BB962C8B-B14F-4D97-AF65-F5344CB8AC3E}">
        <p14:creationId xmlns:p14="http://schemas.microsoft.com/office/powerpoint/2010/main" val="23422785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20BB-0D64-4712-BFF0-9E6E7B7DDB7B}"/>
              </a:ext>
            </a:extLst>
          </p:cNvPr>
          <p:cNvSpPr>
            <a:spLocks noGrp="1"/>
          </p:cNvSpPr>
          <p:nvPr>
            <p:ph type="title"/>
          </p:nvPr>
        </p:nvSpPr>
        <p:spPr/>
        <p:txBody>
          <a:bodyPr>
            <a:normAutofit/>
          </a:bodyPr>
          <a:lstStyle/>
          <a:p>
            <a:r>
              <a:rPr lang="en-US" dirty="0"/>
              <a:t>Social Tax</a:t>
            </a:r>
          </a:p>
        </p:txBody>
      </p:sp>
      <p:sp>
        <p:nvSpPr>
          <p:cNvPr id="4" name="Slide Number Placeholder 3">
            <a:extLst>
              <a:ext uri="{FF2B5EF4-FFF2-40B4-BE49-F238E27FC236}">
                <a16:creationId xmlns:a16="http://schemas.microsoft.com/office/drawing/2014/main" id="{88EDA4CD-3ACF-45AA-B554-E5A7ECE99F87}"/>
              </a:ext>
            </a:extLst>
          </p:cNvPr>
          <p:cNvSpPr>
            <a:spLocks noGrp="1"/>
          </p:cNvSpPr>
          <p:nvPr>
            <p:ph type="sldNum" sz="quarter" idx="12"/>
          </p:nvPr>
        </p:nvSpPr>
        <p:spPr/>
        <p:txBody>
          <a:bodyPr/>
          <a:lstStyle/>
          <a:p>
            <a:fld id="{6D22F896-40B5-4ADD-8801-0D06FADFA095}" type="slidenum">
              <a:rPr lang="en-US" smtClean="0"/>
              <a:pPr/>
              <a:t>13</a:t>
            </a:fld>
            <a:endParaRPr lang="en-US" dirty="0"/>
          </a:p>
        </p:txBody>
      </p:sp>
      <p:sp>
        <p:nvSpPr>
          <p:cNvPr id="7" name="Rectangle 6">
            <a:extLst>
              <a:ext uri="{FF2B5EF4-FFF2-40B4-BE49-F238E27FC236}">
                <a16:creationId xmlns:a16="http://schemas.microsoft.com/office/drawing/2014/main" id="{E4254181-7C66-4B4B-A266-0FFECEAEA625}"/>
              </a:ext>
            </a:extLst>
          </p:cNvPr>
          <p:cNvSpPr/>
          <p:nvPr/>
        </p:nvSpPr>
        <p:spPr>
          <a:xfrm>
            <a:off x="245960" y="1929616"/>
            <a:ext cx="10627985" cy="6740307"/>
          </a:xfrm>
          <a:prstGeom prst="rect">
            <a:avLst/>
          </a:prstGeom>
        </p:spPr>
        <p:txBody>
          <a:bodyPr wrap="square">
            <a:spAutoFit/>
          </a:bodyPr>
          <a:lstStyle/>
          <a:p>
            <a:endParaRPr lang="en-US" sz="1600" dirty="0">
              <a:solidFill>
                <a:schemeClr val="accent2"/>
              </a:solidFill>
            </a:endParaRPr>
          </a:p>
          <a:p>
            <a:pPr marL="457200" indent="-457200">
              <a:buFont typeface="Wingdings" panose="05000000000000000000" pitchFamily="2" charset="2"/>
              <a:buChar char="§"/>
            </a:pPr>
            <a:r>
              <a:rPr lang="en-US" altLang="en-US" sz="2400" dirty="0">
                <a:solidFill>
                  <a:schemeClr val="accent2"/>
                </a:solidFill>
              </a:rPr>
              <a:t>The July 2019-June 2020 time period is used to calculate the 2021 calendar year flat social tax rate.</a:t>
            </a:r>
          </a:p>
          <a:p>
            <a:endParaRPr lang="en-US" altLang="en-US" sz="1000" dirty="0">
              <a:solidFill>
                <a:schemeClr val="accent2"/>
              </a:solidFill>
            </a:endParaRPr>
          </a:p>
          <a:p>
            <a:endParaRPr lang="en-US" altLang="en-US" sz="1000" dirty="0">
              <a:solidFill>
                <a:schemeClr val="accent2"/>
              </a:solidFill>
            </a:endParaRPr>
          </a:p>
          <a:p>
            <a:pPr marL="457200" indent="-457200">
              <a:buFont typeface="Wingdings" panose="05000000000000000000" pitchFamily="2" charset="2"/>
              <a:buChar char="§"/>
            </a:pPr>
            <a:r>
              <a:rPr lang="en-US" altLang="en-US" sz="2400" dirty="0">
                <a:solidFill>
                  <a:schemeClr val="accent2"/>
                </a:solidFill>
              </a:rPr>
              <a:t>The “flat social tax” is an annual tax calculation subtracting total experience rated taxes paid by all employers over four consecutive quarters from total unemployment benefits paid to all claimants over those same quarters.</a:t>
            </a:r>
          </a:p>
          <a:p>
            <a:endParaRPr lang="en-US" altLang="en-US" sz="1000" dirty="0">
              <a:solidFill>
                <a:schemeClr val="accent2"/>
              </a:solidFill>
            </a:endParaRPr>
          </a:p>
          <a:p>
            <a:endParaRPr lang="en-US" altLang="en-US" sz="1000" dirty="0">
              <a:solidFill>
                <a:schemeClr val="accent2"/>
              </a:solidFill>
            </a:endParaRPr>
          </a:p>
          <a:p>
            <a:pPr marL="457200" indent="-457200">
              <a:buFont typeface="Wingdings" panose="05000000000000000000" pitchFamily="2" charset="2"/>
              <a:buChar char="§"/>
            </a:pPr>
            <a:r>
              <a:rPr lang="en-US" altLang="en-US" sz="2400" dirty="0">
                <a:solidFill>
                  <a:schemeClr val="accent2"/>
                </a:solidFill>
              </a:rPr>
              <a:t>This amount is then divided by total taxable payrolls and expressed as a percent.</a:t>
            </a:r>
          </a:p>
          <a:p>
            <a:endParaRPr lang="en-US" altLang="en-US" sz="1000" dirty="0">
              <a:solidFill>
                <a:schemeClr val="accent2"/>
              </a:solidFill>
            </a:endParaRPr>
          </a:p>
          <a:p>
            <a:endParaRPr lang="en-US" altLang="en-US" sz="1000" dirty="0">
              <a:solidFill>
                <a:schemeClr val="accent2"/>
              </a:solidFill>
            </a:endParaRPr>
          </a:p>
          <a:p>
            <a:pPr marL="457200" indent="-457200">
              <a:buFont typeface="Wingdings" panose="05000000000000000000" pitchFamily="2" charset="2"/>
              <a:buChar char="§"/>
            </a:pPr>
            <a:r>
              <a:rPr lang="en-US" altLang="en-US" sz="2400" dirty="0">
                <a:solidFill>
                  <a:schemeClr val="accent2"/>
                </a:solidFill>
              </a:rPr>
              <a:t>The flat social tax rate has a maximum tax cap of 1.22%. Tax would be 1.58% in 2021 without the cap. </a:t>
            </a:r>
          </a:p>
          <a:p>
            <a:endParaRPr lang="en-US" altLang="en-US" sz="1000" dirty="0">
              <a:solidFill>
                <a:schemeClr val="accent2"/>
              </a:solidFill>
            </a:endParaRPr>
          </a:p>
          <a:p>
            <a:endParaRPr lang="en-US" altLang="en-US" sz="1000" dirty="0">
              <a:solidFill>
                <a:schemeClr val="accent2"/>
              </a:solidFill>
            </a:endParaRPr>
          </a:p>
          <a:p>
            <a:pPr marL="457200" indent="-457200">
              <a:buFont typeface="Wingdings" panose="05000000000000000000" pitchFamily="2" charset="2"/>
              <a:buChar char="§"/>
            </a:pPr>
            <a:r>
              <a:rPr lang="en-US" altLang="en-US" sz="2400" dirty="0">
                <a:solidFill>
                  <a:schemeClr val="accent2"/>
                </a:solidFill>
              </a:rPr>
              <a:t>The tax is adjusted for each rate class. </a:t>
            </a:r>
          </a:p>
          <a:p>
            <a:endParaRPr lang="en-US" altLang="en-US" sz="1000" dirty="0">
              <a:solidFill>
                <a:schemeClr val="accent2"/>
              </a:solidFill>
            </a:endParaRPr>
          </a:p>
          <a:p>
            <a:pPr marL="457200" indent="-457200">
              <a:buFont typeface="Wingdings" panose="05000000000000000000" pitchFamily="2" charset="2"/>
              <a:buChar char="§"/>
            </a:pPr>
            <a:endParaRPr lang="en-US" altLang="en-US" sz="2600" dirty="0">
              <a:solidFill>
                <a:schemeClr val="accent2"/>
              </a:solidFill>
            </a:endParaRPr>
          </a:p>
          <a:p>
            <a:endParaRPr lang="en-US" altLang="en-US" sz="1000" dirty="0">
              <a:solidFill>
                <a:schemeClr val="accent2"/>
              </a:solidFill>
            </a:endParaRPr>
          </a:p>
          <a:p>
            <a:pPr lvl="2"/>
            <a:endParaRPr lang="en-US" altLang="en-US" dirty="0">
              <a:solidFill>
                <a:schemeClr val="accent2"/>
              </a:solidFill>
            </a:endParaRPr>
          </a:p>
          <a:p>
            <a:endParaRPr lang="en-US" dirty="0">
              <a:solidFill>
                <a:schemeClr val="accent2"/>
              </a:solidFill>
            </a:endParaRPr>
          </a:p>
          <a:p>
            <a:endParaRPr lang="en-US" dirty="0">
              <a:solidFill>
                <a:schemeClr val="accent2"/>
              </a:solidFill>
            </a:endParaRPr>
          </a:p>
          <a:p>
            <a:pPr marL="342900" indent="-342900">
              <a:buFont typeface="Wingdings" panose="05000000000000000000" pitchFamily="2" charset="2"/>
              <a:buChar char="§"/>
            </a:pPr>
            <a:endParaRPr lang="en-US" sz="2000" dirty="0">
              <a:solidFill>
                <a:schemeClr val="accent2"/>
              </a:solidFill>
            </a:endParaRPr>
          </a:p>
        </p:txBody>
      </p:sp>
    </p:spTree>
    <p:extLst>
      <p:ext uri="{BB962C8B-B14F-4D97-AF65-F5344CB8AC3E}">
        <p14:creationId xmlns:p14="http://schemas.microsoft.com/office/powerpoint/2010/main" val="6370947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20BB-0D64-4712-BFF0-9E6E7B7DDB7B}"/>
              </a:ext>
            </a:extLst>
          </p:cNvPr>
          <p:cNvSpPr>
            <a:spLocks noGrp="1"/>
          </p:cNvSpPr>
          <p:nvPr>
            <p:ph type="title"/>
          </p:nvPr>
        </p:nvSpPr>
        <p:spPr/>
        <p:txBody>
          <a:bodyPr>
            <a:normAutofit/>
          </a:bodyPr>
          <a:lstStyle/>
          <a:p>
            <a:r>
              <a:rPr lang="en-US" dirty="0"/>
              <a:t>Components of Annual Tax calculation – Social tax</a:t>
            </a:r>
          </a:p>
        </p:txBody>
      </p:sp>
      <p:sp>
        <p:nvSpPr>
          <p:cNvPr id="4" name="Slide Number Placeholder 3">
            <a:extLst>
              <a:ext uri="{FF2B5EF4-FFF2-40B4-BE49-F238E27FC236}">
                <a16:creationId xmlns:a16="http://schemas.microsoft.com/office/drawing/2014/main" id="{88EDA4CD-3ACF-45AA-B554-E5A7ECE99F87}"/>
              </a:ext>
            </a:extLst>
          </p:cNvPr>
          <p:cNvSpPr>
            <a:spLocks noGrp="1"/>
          </p:cNvSpPr>
          <p:nvPr>
            <p:ph type="sldNum" sz="quarter" idx="12"/>
          </p:nvPr>
        </p:nvSpPr>
        <p:spPr/>
        <p:txBody>
          <a:bodyPr/>
          <a:lstStyle/>
          <a:p>
            <a:fld id="{6D22F896-40B5-4ADD-8801-0D06FADFA095}" type="slidenum">
              <a:rPr lang="en-US" smtClean="0"/>
              <a:pPr/>
              <a:t>14</a:t>
            </a:fld>
            <a:endParaRPr lang="en-US" dirty="0"/>
          </a:p>
        </p:txBody>
      </p:sp>
      <p:pic>
        <p:nvPicPr>
          <p:cNvPr id="3" name="Picture 2">
            <a:extLst>
              <a:ext uri="{FF2B5EF4-FFF2-40B4-BE49-F238E27FC236}">
                <a16:creationId xmlns:a16="http://schemas.microsoft.com/office/drawing/2014/main" id="{0869E206-BD3B-413C-9C83-03EFA3A3CAD3}"/>
              </a:ext>
            </a:extLst>
          </p:cNvPr>
          <p:cNvPicPr>
            <a:picLocks noChangeAspect="1"/>
          </p:cNvPicPr>
          <p:nvPr/>
        </p:nvPicPr>
        <p:blipFill>
          <a:blip r:embed="rId3"/>
          <a:stretch>
            <a:fillRect/>
          </a:stretch>
        </p:blipFill>
        <p:spPr>
          <a:xfrm>
            <a:off x="495957" y="2335671"/>
            <a:ext cx="11043920" cy="4318223"/>
          </a:xfrm>
          <a:prstGeom prst="rect">
            <a:avLst/>
          </a:prstGeom>
        </p:spPr>
      </p:pic>
    </p:spTree>
    <p:extLst>
      <p:ext uri="{BB962C8B-B14F-4D97-AF65-F5344CB8AC3E}">
        <p14:creationId xmlns:p14="http://schemas.microsoft.com/office/powerpoint/2010/main" val="5366080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7EA60-E69A-4ADB-86EC-99E6237A9D8F}"/>
              </a:ext>
            </a:extLst>
          </p:cNvPr>
          <p:cNvSpPr>
            <a:spLocks noGrp="1"/>
          </p:cNvSpPr>
          <p:nvPr>
            <p:ph type="title"/>
          </p:nvPr>
        </p:nvSpPr>
        <p:spPr/>
        <p:txBody>
          <a:bodyPr>
            <a:normAutofit/>
          </a:bodyPr>
          <a:lstStyle/>
          <a:p>
            <a:pPr lvl="0" rtl="0" eaLnBrk="1" latinLnBrk="0" hangingPunct="1"/>
            <a:r>
              <a:rPr lang="en-US" dirty="0"/>
              <a:t>Projected Trust Fund Balances</a:t>
            </a:r>
          </a:p>
        </p:txBody>
      </p:sp>
      <p:sp>
        <p:nvSpPr>
          <p:cNvPr id="7" name="Content Placeholder 6">
            <a:extLst>
              <a:ext uri="{FF2B5EF4-FFF2-40B4-BE49-F238E27FC236}">
                <a16:creationId xmlns:a16="http://schemas.microsoft.com/office/drawing/2014/main" id="{5D65B7B6-46DB-43AC-80B1-86AA06C5B471}"/>
              </a:ext>
            </a:extLst>
          </p:cNvPr>
          <p:cNvSpPr>
            <a:spLocks noGrp="1"/>
          </p:cNvSpPr>
          <p:nvPr>
            <p:ph idx="1"/>
          </p:nvPr>
        </p:nvSpPr>
        <p:spPr>
          <a:xfrm>
            <a:off x="791531" y="1340716"/>
            <a:ext cx="10329550" cy="5257792"/>
          </a:xfrm>
        </p:spPr>
        <p:txBody>
          <a:bodyPr>
            <a:noAutofit/>
          </a:bodyPr>
          <a:lstStyle/>
          <a:p>
            <a:pPr marL="0" indent="0">
              <a:buNone/>
            </a:pPr>
            <a:endParaRPr lang="en-US" dirty="0"/>
          </a:p>
          <a:p>
            <a:endParaRPr lang="en-US" dirty="0"/>
          </a:p>
          <a:p>
            <a:r>
              <a:rPr lang="en-US" dirty="0"/>
              <a:t>Approximately $1.2 billion (CY 2020); $316 million (CY 2021); $2 billion (CY 2022); $3.8 billion (CY 2023); $5.5 billion (CY 2024); and $6.8 billion (CY 2025)</a:t>
            </a:r>
          </a:p>
          <a:p>
            <a:pPr marL="0" indent="0">
              <a:buNone/>
            </a:pPr>
            <a:endParaRPr lang="en-US" sz="1000" dirty="0"/>
          </a:p>
          <a:p>
            <a:pPr marL="0" indent="0">
              <a:buNone/>
            </a:pPr>
            <a:endParaRPr lang="en-US" sz="1000" dirty="0"/>
          </a:p>
          <a:p>
            <a:pPr marL="0" indent="0">
              <a:buNone/>
            </a:pPr>
            <a:endParaRPr lang="en-US" dirty="0"/>
          </a:p>
        </p:txBody>
      </p:sp>
      <p:sp>
        <p:nvSpPr>
          <p:cNvPr id="4" name="Slide Number Placeholder 3">
            <a:extLst>
              <a:ext uri="{FF2B5EF4-FFF2-40B4-BE49-F238E27FC236}">
                <a16:creationId xmlns:a16="http://schemas.microsoft.com/office/drawing/2014/main" id="{125083AE-61B1-4DE1-AA08-BE38EC136E42}"/>
              </a:ext>
            </a:extLst>
          </p:cNvPr>
          <p:cNvSpPr>
            <a:spLocks noGrp="1"/>
          </p:cNvSpPr>
          <p:nvPr>
            <p:ph type="sldNum" sz="quarter" idx="12"/>
          </p:nvPr>
        </p:nvSpPr>
        <p:spPr/>
        <p:txBody>
          <a:bodyPr/>
          <a:lstStyle/>
          <a:p>
            <a:fld id="{6D22F896-40B5-4ADD-8801-0D06FADFA095}" type="slidenum">
              <a:rPr lang="en-US" smtClean="0"/>
              <a:pPr/>
              <a:t>15</a:t>
            </a:fld>
            <a:endParaRPr lang="en-US" dirty="0"/>
          </a:p>
        </p:txBody>
      </p:sp>
      <p:pic>
        <p:nvPicPr>
          <p:cNvPr id="5" name="Picture 4">
            <a:extLst>
              <a:ext uri="{FF2B5EF4-FFF2-40B4-BE49-F238E27FC236}">
                <a16:creationId xmlns:a16="http://schemas.microsoft.com/office/drawing/2014/main" id="{8B0DF11E-D658-4759-AA72-41D6CAFBB6CC}"/>
              </a:ext>
            </a:extLst>
          </p:cNvPr>
          <p:cNvPicPr>
            <a:picLocks noChangeAspect="1"/>
          </p:cNvPicPr>
          <p:nvPr/>
        </p:nvPicPr>
        <p:blipFill>
          <a:blip r:embed="rId3"/>
          <a:stretch>
            <a:fillRect/>
          </a:stretch>
        </p:blipFill>
        <p:spPr>
          <a:xfrm>
            <a:off x="1908809" y="3120602"/>
            <a:ext cx="7738111" cy="3611667"/>
          </a:xfrm>
          <a:prstGeom prst="rect">
            <a:avLst/>
          </a:prstGeom>
        </p:spPr>
      </p:pic>
    </p:spTree>
    <p:extLst>
      <p:ext uri="{BB962C8B-B14F-4D97-AF65-F5344CB8AC3E}">
        <p14:creationId xmlns:p14="http://schemas.microsoft.com/office/powerpoint/2010/main" val="755902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66D4D-C12B-4638-81EF-30354D5A24D8}"/>
              </a:ext>
            </a:extLst>
          </p:cNvPr>
          <p:cNvSpPr>
            <a:spLocks noGrp="1"/>
          </p:cNvSpPr>
          <p:nvPr>
            <p:ph type="title"/>
          </p:nvPr>
        </p:nvSpPr>
        <p:spPr/>
        <p:txBody>
          <a:bodyPr/>
          <a:lstStyle/>
          <a:p>
            <a:r>
              <a:rPr lang="en-US" dirty="0"/>
              <a:t>UI Trust Fund: Federal Advance Request</a:t>
            </a:r>
          </a:p>
        </p:txBody>
      </p:sp>
      <p:sp>
        <p:nvSpPr>
          <p:cNvPr id="3" name="Content Placeholder 2">
            <a:extLst>
              <a:ext uri="{FF2B5EF4-FFF2-40B4-BE49-F238E27FC236}">
                <a16:creationId xmlns:a16="http://schemas.microsoft.com/office/drawing/2014/main" id="{5E4D2A59-11F2-400E-9D5E-B3BDDE2875C6}"/>
              </a:ext>
            </a:extLst>
          </p:cNvPr>
          <p:cNvSpPr>
            <a:spLocks noGrp="1"/>
          </p:cNvSpPr>
          <p:nvPr>
            <p:ph idx="1"/>
          </p:nvPr>
        </p:nvSpPr>
        <p:spPr>
          <a:xfrm>
            <a:off x="680320" y="1966170"/>
            <a:ext cx="10947388" cy="5349030"/>
          </a:xfrm>
        </p:spPr>
        <p:txBody>
          <a:bodyPr>
            <a:noAutofit/>
          </a:bodyPr>
          <a:lstStyle/>
          <a:p>
            <a:pPr marL="0" indent="0">
              <a:buNone/>
            </a:pPr>
            <a:endParaRPr lang="en-US" sz="1000" dirty="0"/>
          </a:p>
          <a:p>
            <a:r>
              <a:rPr lang="en-US" dirty="0"/>
              <a:t>Federal law requires the trust fund to be able to pay three months of projected benefit payments. </a:t>
            </a:r>
          </a:p>
          <a:p>
            <a:endParaRPr lang="en-US" sz="1000" dirty="0"/>
          </a:p>
          <a:p>
            <a:r>
              <a:rPr lang="en-US" dirty="0"/>
              <a:t>When a state projects it does not have enough funds to pay benefits for 3 months, the state’s governor (or the governor’s designee) submits a letter requesting that the U.S. Secretary of Labor advance funds to the state.</a:t>
            </a:r>
          </a:p>
          <a:p>
            <a:pPr marL="0" indent="0">
              <a:buNone/>
            </a:pPr>
            <a:endParaRPr lang="en-US" sz="1000" dirty="0"/>
          </a:p>
          <a:p>
            <a:pPr marL="0" indent="0">
              <a:buNone/>
            </a:pPr>
            <a:endParaRPr lang="en-US" sz="1800" dirty="0"/>
          </a:p>
        </p:txBody>
      </p:sp>
      <p:sp>
        <p:nvSpPr>
          <p:cNvPr id="4" name="Slide Number Placeholder 3">
            <a:extLst>
              <a:ext uri="{FF2B5EF4-FFF2-40B4-BE49-F238E27FC236}">
                <a16:creationId xmlns:a16="http://schemas.microsoft.com/office/drawing/2014/main" id="{81997C09-78EE-4556-BE24-31A7FC8EB3FF}"/>
              </a:ext>
            </a:extLst>
          </p:cNvPr>
          <p:cNvSpPr>
            <a:spLocks noGrp="1"/>
          </p:cNvSpPr>
          <p:nvPr>
            <p:ph type="sldNum" sz="quarter" idx="12"/>
          </p:nvPr>
        </p:nvSpPr>
        <p:spPr/>
        <p:txBody>
          <a:bodyPr/>
          <a:lstStyle/>
          <a:p>
            <a:fld id="{6D22F896-40B5-4ADD-8801-0D06FADFA095}" type="slidenum">
              <a:rPr lang="en-US" smtClean="0"/>
              <a:pPr/>
              <a:t>16</a:t>
            </a:fld>
            <a:endParaRPr lang="en-US" dirty="0"/>
          </a:p>
        </p:txBody>
      </p:sp>
      <p:graphicFrame>
        <p:nvGraphicFramePr>
          <p:cNvPr id="5" name="Table 5">
            <a:extLst>
              <a:ext uri="{FF2B5EF4-FFF2-40B4-BE49-F238E27FC236}">
                <a16:creationId xmlns:a16="http://schemas.microsoft.com/office/drawing/2014/main" id="{A6F24752-4CBB-4EED-805B-EB01E08D5270}"/>
              </a:ext>
            </a:extLst>
          </p:cNvPr>
          <p:cNvGraphicFramePr>
            <a:graphicFrameLocks noGrp="1"/>
          </p:cNvGraphicFramePr>
          <p:nvPr/>
        </p:nvGraphicFramePr>
        <p:xfrm>
          <a:off x="564292" y="4519812"/>
          <a:ext cx="11203492" cy="1584960"/>
        </p:xfrm>
        <a:graphic>
          <a:graphicData uri="http://schemas.openxmlformats.org/drawingml/2006/table">
            <a:tbl>
              <a:tblPr firstRow="1" bandRow="1">
                <a:tableStyleId>{5C22544A-7EE6-4342-B048-85BDC9FD1C3A}</a:tableStyleId>
              </a:tblPr>
              <a:tblGrid>
                <a:gridCol w="4460050">
                  <a:extLst>
                    <a:ext uri="{9D8B030D-6E8A-4147-A177-3AD203B41FA5}">
                      <a16:colId xmlns:a16="http://schemas.microsoft.com/office/drawing/2014/main" val="1322031513"/>
                    </a:ext>
                  </a:extLst>
                </a:gridCol>
                <a:gridCol w="3371721">
                  <a:extLst>
                    <a:ext uri="{9D8B030D-6E8A-4147-A177-3AD203B41FA5}">
                      <a16:colId xmlns:a16="http://schemas.microsoft.com/office/drawing/2014/main" val="1336673899"/>
                    </a:ext>
                  </a:extLst>
                </a:gridCol>
                <a:gridCol w="3371721">
                  <a:extLst>
                    <a:ext uri="{9D8B030D-6E8A-4147-A177-3AD203B41FA5}">
                      <a16:colId xmlns:a16="http://schemas.microsoft.com/office/drawing/2014/main" val="1582639004"/>
                    </a:ext>
                  </a:extLst>
                </a:gridCol>
              </a:tblGrid>
              <a:tr h="370840">
                <a:tc>
                  <a:txBody>
                    <a:bodyPr/>
                    <a:lstStyle/>
                    <a:p>
                      <a:endParaRPr lang="en-US" sz="2000" dirty="0"/>
                    </a:p>
                  </a:txBody>
                  <a:tcPr/>
                </a:tc>
                <a:tc>
                  <a:txBody>
                    <a:bodyPr/>
                    <a:lstStyle/>
                    <a:p>
                      <a:r>
                        <a:rPr lang="en-US" sz="2000" dirty="0"/>
                        <a:t>June Forecast</a:t>
                      </a:r>
                    </a:p>
                  </a:txBody>
                  <a:tcPr/>
                </a:tc>
                <a:tc>
                  <a:txBody>
                    <a:bodyPr/>
                    <a:lstStyle/>
                    <a:p>
                      <a:r>
                        <a:rPr lang="en-US" sz="2000" dirty="0"/>
                        <a:t>September Forecast</a:t>
                      </a:r>
                    </a:p>
                  </a:txBody>
                  <a:tcPr/>
                </a:tc>
                <a:extLst>
                  <a:ext uri="{0D108BD9-81ED-4DB2-BD59-A6C34878D82A}">
                    <a16:rowId xmlns:a16="http://schemas.microsoft.com/office/drawing/2014/main" val="2099997563"/>
                  </a:ext>
                </a:extLst>
              </a:tr>
              <a:tr h="370840">
                <a:tc>
                  <a:txBody>
                    <a:bodyPr/>
                    <a:lstStyle/>
                    <a:p>
                      <a:r>
                        <a:rPr lang="en-US" sz="2000" dirty="0"/>
                        <a:t>Timing for a Federal advance</a:t>
                      </a:r>
                    </a:p>
                  </a:txBody>
                  <a:tcPr/>
                </a:tc>
                <a:tc>
                  <a:txBody>
                    <a:bodyPr/>
                    <a:lstStyle/>
                    <a:p>
                      <a:r>
                        <a:rPr lang="en-US" sz="2000" dirty="0"/>
                        <a:t>Q4CY2020</a:t>
                      </a:r>
                    </a:p>
                  </a:txBody>
                  <a:tcPr/>
                </a:tc>
                <a:tc>
                  <a:txBody>
                    <a:bodyPr/>
                    <a:lstStyle/>
                    <a:p>
                      <a:r>
                        <a:rPr lang="en-US" sz="2000" dirty="0"/>
                        <a:t>Q1CY2021</a:t>
                      </a:r>
                    </a:p>
                  </a:txBody>
                  <a:tcPr/>
                </a:tc>
                <a:extLst>
                  <a:ext uri="{0D108BD9-81ED-4DB2-BD59-A6C34878D82A}">
                    <a16:rowId xmlns:a16="http://schemas.microsoft.com/office/drawing/2014/main" val="3504073944"/>
                  </a:ext>
                </a:extLst>
              </a:tr>
              <a:tr h="370840">
                <a:tc>
                  <a:txBody>
                    <a:bodyPr/>
                    <a:lstStyle/>
                    <a:p>
                      <a:r>
                        <a:rPr lang="en-US" sz="2000" dirty="0"/>
                        <a:t>Amount needed for 3 months of benefits</a:t>
                      </a:r>
                    </a:p>
                  </a:txBody>
                  <a:tcPr/>
                </a:tc>
                <a:tc>
                  <a:txBody>
                    <a:bodyPr/>
                    <a:lstStyle/>
                    <a:p>
                      <a:r>
                        <a:rPr lang="en-US" sz="2000" dirty="0"/>
                        <a:t>$900 Million/3 months</a:t>
                      </a:r>
                    </a:p>
                  </a:txBody>
                  <a:tcPr/>
                </a:tc>
                <a:tc>
                  <a:txBody>
                    <a:bodyPr/>
                    <a:lstStyle/>
                    <a:p>
                      <a:r>
                        <a:rPr lang="en-US" sz="2000" dirty="0"/>
                        <a:t>$819 Million/3 months</a:t>
                      </a:r>
                    </a:p>
                  </a:txBody>
                  <a:tcPr/>
                </a:tc>
                <a:extLst>
                  <a:ext uri="{0D108BD9-81ED-4DB2-BD59-A6C34878D82A}">
                    <a16:rowId xmlns:a16="http://schemas.microsoft.com/office/drawing/2014/main" val="561523143"/>
                  </a:ext>
                </a:extLst>
              </a:tr>
              <a:tr h="370840">
                <a:tc>
                  <a:txBody>
                    <a:bodyPr/>
                    <a:lstStyle/>
                    <a:p>
                      <a:r>
                        <a:rPr lang="en-US" sz="2000" dirty="0"/>
                        <a:t>Timing for drawing on that advance</a:t>
                      </a:r>
                    </a:p>
                  </a:txBody>
                  <a:tcPr/>
                </a:tc>
                <a:tc>
                  <a:txBody>
                    <a:bodyPr/>
                    <a:lstStyle/>
                    <a:p>
                      <a:r>
                        <a:rPr lang="en-US" sz="2000" dirty="0"/>
                        <a:t>Q1CY2021</a:t>
                      </a:r>
                    </a:p>
                  </a:txBody>
                  <a:tcPr/>
                </a:tc>
                <a:tc>
                  <a:txBody>
                    <a:bodyPr/>
                    <a:lstStyle/>
                    <a:p>
                      <a:r>
                        <a:rPr lang="en-US" sz="2000" dirty="0"/>
                        <a:t>Never</a:t>
                      </a:r>
                    </a:p>
                  </a:txBody>
                  <a:tcPr/>
                </a:tc>
                <a:extLst>
                  <a:ext uri="{0D108BD9-81ED-4DB2-BD59-A6C34878D82A}">
                    <a16:rowId xmlns:a16="http://schemas.microsoft.com/office/drawing/2014/main" val="4234193838"/>
                  </a:ext>
                </a:extLst>
              </a:tr>
            </a:tbl>
          </a:graphicData>
        </a:graphic>
      </p:graphicFrame>
    </p:spTree>
    <p:extLst>
      <p:ext uri="{BB962C8B-B14F-4D97-AF65-F5344CB8AC3E}">
        <p14:creationId xmlns:p14="http://schemas.microsoft.com/office/powerpoint/2010/main" val="29656804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66D4D-C12B-4638-81EF-30354D5A24D8}"/>
              </a:ext>
            </a:extLst>
          </p:cNvPr>
          <p:cNvSpPr>
            <a:spLocks noGrp="1"/>
          </p:cNvSpPr>
          <p:nvPr>
            <p:ph type="title"/>
          </p:nvPr>
        </p:nvSpPr>
        <p:spPr/>
        <p:txBody>
          <a:bodyPr/>
          <a:lstStyle/>
          <a:p>
            <a:r>
              <a:rPr lang="en-US" dirty="0"/>
              <a:t>UI Trust Fund: Federal Borrowing</a:t>
            </a:r>
          </a:p>
        </p:txBody>
      </p:sp>
      <p:sp>
        <p:nvSpPr>
          <p:cNvPr id="3" name="Content Placeholder 2">
            <a:extLst>
              <a:ext uri="{FF2B5EF4-FFF2-40B4-BE49-F238E27FC236}">
                <a16:creationId xmlns:a16="http://schemas.microsoft.com/office/drawing/2014/main" id="{5E4D2A59-11F2-400E-9D5E-B3BDDE2875C6}"/>
              </a:ext>
            </a:extLst>
          </p:cNvPr>
          <p:cNvSpPr>
            <a:spLocks noGrp="1"/>
          </p:cNvSpPr>
          <p:nvPr>
            <p:ph idx="1"/>
          </p:nvPr>
        </p:nvSpPr>
        <p:spPr>
          <a:xfrm>
            <a:off x="470256" y="1939709"/>
            <a:ext cx="9613861" cy="4769250"/>
          </a:xfrm>
        </p:spPr>
        <p:txBody>
          <a:bodyPr>
            <a:noAutofit/>
          </a:bodyPr>
          <a:lstStyle/>
          <a:p>
            <a:pPr marL="0" indent="0">
              <a:buNone/>
            </a:pPr>
            <a:endParaRPr lang="en-US" sz="1000" dirty="0"/>
          </a:p>
          <a:p>
            <a:r>
              <a:rPr lang="en-US" dirty="0"/>
              <a:t>Once the advance is approved by the U.S. Department of Labor, the funds serve as a line of credit and are placed into the state’s account to draw from as needed. Title XII advances are available to states only when the fund can no longer make any benefit payments.</a:t>
            </a:r>
          </a:p>
          <a:p>
            <a:r>
              <a:rPr lang="en-US" dirty="0"/>
              <a:t>Accordingly, it is currently projected that Washington will </a:t>
            </a:r>
            <a:r>
              <a:rPr lang="en-US" b="1" u="sng" dirty="0"/>
              <a:t>not </a:t>
            </a:r>
            <a:r>
              <a:rPr lang="en-US" dirty="0"/>
              <a:t>need to borrow (take out loans) from the federal government.</a:t>
            </a:r>
          </a:p>
          <a:p>
            <a:pPr marL="0" indent="0">
              <a:buNone/>
            </a:pPr>
            <a:endParaRPr lang="en-US" sz="1000" dirty="0"/>
          </a:p>
          <a:p>
            <a:pPr marL="0" indent="0">
              <a:buNone/>
            </a:pPr>
            <a:endParaRPr lang="en-US" dirty="0"/>
          </a:p>
          <a:p>
            <a:endParaRPr lang="en-US" dirty="0"/>
          </a:p>
          <a:p>
            <a:endParaRPr lang="en-US" dirty="0"/>
          </a:p>
          <a:p>
            <a:endParaRPr lang="en-US" dirty="0"/>
          </a:p>
          <a:p>
            <a:pPr marL="0" indent="0">
              <a:buNone/>
            </a:pPr>
            <a:endParaRPr lang="en-US" sz="1800" dirty="0"/>
          </a:p>
        </p:txBody>
      </p:sp>
      <p:sp>
        <p:nvSpPr>
          <p:cNvPr id="4" name="Slide Number Placeholder 3">
            <a:extLst>
              <a:ext uri="{FF2B5EF4-FFF2-40B4-BE49-F238E27FC236}">
                <a16:creationId xmlns:a16="http://schemas.microsoft.com/office/drawing/2014/main" id="{81997C09-78EE-4556-BE24-31A7FC8EB3FF}"/>
              </a:ext>
            </a:extLst>
          </p:cNvPr>
          <p:cNvSpPr>
            <a:spLocks noGrp="1"/>
          </p:cNvSpPr>
          <p:nvPr>
            <p:ph type="sldNum" sz="quarter" idx="12"/>
          </p:nvPr>
        </p:nvSpPr>
        <p:spPr/>
        <p:txBody>
          <a:bodyPr/>
          <a:lstStyle/>
          <a:p>
            <a:fld id="{6D22F896-40B5-4ADD-8801-0D06FADFA095}" type="slidenum">
              <a:rPr lang="en-US" smtClean="0"/>
              <a:pPr/>
              <a:t>17</a:t>
            </a:fld>
            <a:endParaRPr lang="en-US" dirty="0"/>
          </a:p>
        </p:txBody>
      </p:sp>
      <p:graphicFrame>
        <p:nvGraphicFramePr>
          <p:cNvPr id="5" name="Table 5">
            <a:extLst>
              <a:ext uri="{FF2B5EF4-FFF2-40B4-BE49-F238E27FC236}">
                <a16:creationId xmlns:a16="http://schemas.microsoft.com/office/drawing/2014/main" id="{C205E551-D128-4123-913A-112A0A0B4338}"/>
              </a:ext>
            </a:extLst>
          </p:cNvPr>
          <p:cNvGraphicFramePr>
            <a:graphicFrameLocks noGrp="1"/>
          </p:cNvGraphicFramePr>
          <p:nvPr/>
        </p:nvGraphicFramePr>
        <p:xfrm>
          <a:off x="750507" y="4916052"/>
          <a:ext cx="10156569" cy="1163320"/>
        </p:xfrm>
        <a:graphic>
          <a:graphicData uri="http://schemas.openxmlformats.org/drawingml/2006/table">
            <a:tbl>
              <a:tblPr firstRow="1" bandRow="1">
                <a:tableStyleId>{5C22544A-7EE6-4342-B048-85BDC9FD1C3A}</a:tableStyleId>
              </a:tblPr>
              <a:tblGrid>
                <a:gridCol w="5120005">
                  <a:extLst>
                    <a:ext uri="{9D8B030D-6E8A-4147-A177-3AD203B41FA5}">
                      <a16:colId xmlns:a16="http://schemas.microsoft.com/office/drawing/2014/main" val="1322031513"/>
                    </a:ext>
                  </a:extLst>
                </a:gridCol>
                <a:gridCol w="1664843">
                  <a:extLst>
                    <a:ext uri="{9D8B030D-6E8A-4147-A177-3AD203B41FA5}">
                      <a16:colId xmlns:a16="http://schemas.microsoft.com/office/drawing/2014/main" val="1336673899"/>
                    </a:ext>
                  </a:extLst>
                </a:gridCol>
                <a:gridCol w="3371721">
                  <a:extLst>
                    <a:ext uri="{9D8B030D-6E8A-4147-A177-3AD203B41FA5}">
                      <a16:colId xmlns:a16="http://schemas.microsoft.com/office/drawing/2014/main" val="1582639004"/>
                    </a:ext>
                  </a:extLst>
                </a:gridCol>
              </a:tblGrid>
              <a:tr h="370840">
                <a:tc>
                  <a:txBody>
                    <a:bodyPr/>
                    <a:lstStyle/>
                    <a:p>
                      <a:endParaRPr lang="en-US" sz="2000" dirty="0"/>
                    </a:p>
                  </a:txBody>
                  <a:tcPr/>
                </a:tc>
                <a:tc>
                  <a:txBody>
                    <a:bodyPr/>
                    <a:lstStyle/>
                    <a:p>
                      <a:r>
                        <a:rPr lang="en-US" sz="2000" dirty="0"/>
                        <a:t>June Forecast</a:t>
                      </a:r>
                    </a:p>
                  </a:txBody>
                  <a:tcPr/>
                </a:tc>
                <a:tc>
                  <a:txBody>
                    <a:bodyPr/>
                    <a:lstStyle/>
                    <a:p>
                      <a:r>
                        <a:rPr lang="en-US" sz="2000" dirty="0"/>
                        <a:t>September Forecast</a:t>
                      </a:r>
                    </a:p>
                  </a:txBody>
                  <a:tcPr/>
                </a:tc>
                <a:extLst>
                  <a:ext uri="{0D108BD9-81ED-4DB2-BD59-A6C34878D82A}">
                    <a16:rowId xmlns:a16="http://schemas.microsoft.com/office/drawing/2014/main" val="2099997563"/>
                  </a:ext>
                </a:extLst>
              </a:tr>
              <a:tr h="370840">
                <a:tc>
                  <a:txBody>
                    <a:bodyPr/>
                    <a:lstStyle/>
                    <a:p>
                      <a:r>
                        <a:rPr lang="en-US" sz="2000" dirty="0"/>
                        <a:t>Timing for when borrowing would be needed</a:t>
                      </a:r>
                    </a:p>
                  </a:txBody>
                  <a:tcPr/>
                </a:tc>
                <a:tc>
                  <a:txBody>
                    <a:bodyPr/>
                    <a:lstStyle/>
                    <a:p>
                      <a:r>
                        <a:rPr lang="en-US" sz="2000" dirty="0"/>
                        <a:t>Q1CY2021</a:t>
                      </a:r>
                    </a:p>
                  </a:txBody>
                  <a:tcPr/>
                </a:tc>
                <a:tc>
                  <a:txBody>
                    <a:bodyPr/>
                    <a:lstStyle/>
                    <a:p>
                      <a:r>
                        <a:rPr lang="en-US" sz="2000" dirty="0"/>
                        <a:t>Never</a:t>
                      </a:r>
                    </a:p>
                  </a:txBody>
                  <a:tcPr/>
                </a:tc>
                <a:extLst>
                  <a:ext uri="{0D108BD9-81ED-4DB2-BD59-A6C34878D82A}">
                    <a16:rowId xmlns:a16="http://schemas.microsoft.com/office/drawing/2014/main" val="561523143"/>
                  </a:ext>
                </a:extLst>
              </a:tr>
              <a:tr h="370840">
                <a:tc>
                  <a:txBody>
                    <a:bodyPr/>
                    <a:lstStyle/>
                    <a:p>
                      <a:r>
                        <a:rPr lang="en-US" sz="1800" dirty="0"/>
                        <a:t>Amount of borrowing needed</a:t>
                      </a:r>
                    </a:p>
                  </a:txBody>
                  <a:tcPr/>
                </a:tc>
                <a:tc>
                  <a:txBody>
                    <a:bodyPr/>
                    <a:lstStyle/>
                    <a:p>
                      <a:r>
                        <a:rPr lang="en-US" sz="1800" dirty="0"/>
                        <a:t>$97 million</a:t>
                      </a:r>
                    </a:p>
                  </a:txBody>
                  <a:tcPr/>
                </a:tc>
                <a:tc>
                  <a:txBody>
                    <a:bodyPr/>
                    <a:lstStyle/>
                    <a:p>
                      <a:r>
                        <a:rPr lang="en-US" sz="1800" dirty="0"/>
                        <a:t>$0</a:t>
                      </a:r>
                    </a:p>
                  </a:txBody>
                  <a:tcPr/>
                </a:tc>
                <a:extLst>
                  <a:ext uri="{0D108BD9-81ED-4DB2-BD59-A6C34878D82A}">
                    <a16:rowId xmlns:a16="http://schemas.microsoft.com/office/drawing/2014/main" val="956106569"/>
                  </a:ext>
                </a:extLst>
              </a:tr>
            </a:tbl>
          </a:graphicData>
        </a:graphic>
      </p:graphicFrame>
    </p:spTree>
    <p:extLst>
      <p:ext uri="{BB962C8B-B14F-4D97-AF65-F5344CB8AC3E}">
        <p14:creationId xmlns:p14="http://schemas.microsoft.com/office/powerpoint/2010/main" val="15374385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28AC-AB16-4306-92E7-2D82640DCDBC}"/>
              </a:ext>
            </a:extLst>
          </p:cNvPr>
          <p:cNvSpPr>
            <a:spLocks noGrp="1"/>
          </p:cNvSpPr>
          <p:nvPr>
            <p:ph type="title"/>
          </p:nvPr>
        </p:nvSpPr>
        <p:spPr>
          <a:xfrm>
            <a:off x="2364509" y="461818"/>
            <a:ext cx="6964217" cy="1600200"/>
          </a:xfrm>
        </p:spPr>
        <p:txBody>
          <a:bodyPr>
            <a:normAutofit/>
          </a:bodyPr>
          <a:lstStyle/>
          <a:p>
            <a:r>
              <a:rPr lang="en-US" sz="4000" dirty="0"/>
              <a:t>Continue the Conversation</a:t>
            </a:r>
          </a:p>
        </p:txBody>
      </p:sp>
      <p:sp>
        <p:nvSpPr>
          <p:cNvPr id="4" name="Text Placeholder 3">
            <a:extLst>
              <a:ext uri="{FF2B5EF4-FFF2-40B4-BE49-F238E27FC236}">
                <a16:creationId xmlns:a16="http://schemas.microsoft.com/office/drawing/2014/main" id="{C2ADA65A-33B7-46F8-B287-13A2F283EBA8}"/>
              </a:ext>
            </a:extLst>
          </p:cNvPr>
          <p:cNvSpPr>
            <a:spLocks noGrp="1"/>
          </p:cNvSpPr>
          <p:nvPr>
            <p:ph type="body" sz="half" idx="2"/>
          </p:nvPr>
        </p:nvSpPr>
        <p:spPr>
          <a:xfrm>
            <a:off x="2512790" y="2852136"/>
            <a:ext cx="5553937" cy="2766373"/>
          </a:xfrm>
        </p:spPr>
        <p:txBody>
          <a:bodyPr>
            <a:normAutofit lnSpcReduction="10000"/>
          </a:bodyPr>
          <a:lstStyle/>
          <a:p>
            <a:pPr>
              <a:lnSpc>
                <a:spcPct val="100000"/>
              </a:lnSpc>
              <a:spcBef>
                <a:spcPts val="0"/>
              </a:spcBef>
            </a:pPr>
            <a:endParaRPr lang="en-US" sz="2400" dirty="0"/>
          </a:p>
          <a:p>
            <a:pPr>
              <a:lnSpc>
                <a:spcPct val="100000"/>
              </a:lnSpc>
              <a:spcBef>
                <a:spcPts val="0"/>
              </a:spcBef>
            </a:pPr>
            <a:r>
              <a:rPr lang="en-US" sz="2400" dirty="0"/>
              <a:t>Labor Market Information Director Steven Ross</a:t>
            </a:r>
          </a:p>
          <a:p>
            <a:pPr>
              <a:lnSpc>
                <a:spcPct val="100000"/>
              </a:lnSpc>
              <a:spcBef>
                <a:spcPts val="0"/>
              </a:spcBef>
            </a:pPr>
            <a:r>
              <a:rPr lang="en-US" sz="2400" dirty="0">
                <a:hlinkClick r:id="rId4"/>
              </a:rPr>
              <a:t>Steven.ross@ESD.WA.GOV</a:t>
            </a:r>
            <a:r>
              <a:rPr lang="en-US" sz="2400" dirty="0"/>
              <a:t>  </a:t>
            </a:r>
          </a:p>
          <a:p>
            <a:pPr>
              <a:lnSpc>
                <a:spcPct val="100000"/>
              </a:lnSpc>
              <a:spcBef>
                <a:spcPts val="0"/>
              </a:spcBef>
            </a:pPr>
            <a:endParaRPr lang="en-US" sz="2400" dirty="0"/>
          </a:p>
          <a:p>
            <a:pPr>
              <a:lnSpc>
                <a:spcPct val="100000"/>
              </a:lnSpc>
              <a:spcBef>
                <a:spcPts val="0"/>
              </a:spcBef>
            </a:pPr>
            <a:r>
              <a:rPr lang="en-US" sz="2400" dirty="0"/>
              <a:t>Employment System Policy Director Dan Zeitlin</a:t>
            </a:r>
          </a:p>
          <a:p>
            <a:pPr>
              <a:lnSpc>
                <a:spcPct val="100000"/>
              </a:lnSpc>
              <a:spcBef>
                <a:spcPts val="0"/>
              </a:spcBef>
            </a:pPr>
            <a:r>
              <a:rPr lang="en-US" sz="2400" dirty="0">
                <a:hlinkClick r:id="rId5"/>
              </a:rPr>
              <a:t>Dzeitlin@esd.wa.gov</a:t>
            </a:r>
            <a:endParaRPr lang="en-US" sz="2400" dirty="0"/>
          </a:p>
          <a:p>
            <a:pPr>
              <a:lnSpc>
                <a:spcPct val="100000"/>
              </a:lnSpc>
              <a:spcBef>
                <a:spcPts val="0"/>
              </a:spcBef>
            </a:pPr>
            <a:endParaRPr lang="en-US" sz="2400" dirty="0"/>
          </a:p>
          <a:p>
            <a:pPr>
              <a:lnSpc>
                <a:spcPct val="100000"/>
              </a:lnSpc>
              <a:spcBef>
                <a:spcPts val="0"/>
              </a:spcBef>
            </a:pPr>
            <a:endParaRPr lang="en-US" sz="2400" dirty="0"/>
          </a:p>
          <a:p>
            <a:pPr>
              <a:lnSpc>
                <a:spcPct val="100000"/>
              </a:lnSpc>
              <a:spcBef>
                <a:spcPts val="0"/>
              </a:spcBef>
            </a:pPr>
            <a:endParaRPr lang="en-US" sz="2400" dirty="0"/>
          </a:p>
        </p:txBody>
      </p:sp>
    </p:spTree>
    <p:extLst>
      <p:ext uri="{BB962C8B-B14F-4D97-AF65-F5344CB8AC3E}">
        <p14:creationId xmlns:p14="http://schemas.microsoft.com/office/powerpoint/2010/main" val="6347434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B5320-D9E4-413B-9560-716AC92492DE}"/>
              </a:ext>
            </a:extLst>
          </p:cNvPr>
          <p:cNvSpPr>
            <a:spLocks noGrp="1"/>
          </p:cNvSpPr>
          <p:nvPr>
            <p:ph type="title"/>
          </p:nvPr>
        </p:nvSpPr>
        <p:spPr/>
        <p:txBody>
          <a:bodyPr/>
          <a:lstStyle/>
          <a:p>
            <a:r>
              <a:rPr lang="en-US" dirty="0"/>
              <a:t>Overview</a:t>
            </a:r>
          </a:p>
        </p:txBody>
      </p:sp>
      <p:sp>
        <p:nvSpPr>
          <p:cNvPr id="5" name="Content Placeholder 2">
            <a:extLst>
              <a:ext uri="{FF2B5EF4-FFF2-40B4-BE49-F238E27FC236}">
                <a16:creationId xmlns:a16="http://schemas.microsoft.com/office/drawing/2014/main" id="{EBBC6C5E-5F81-4784-BC53-21AB80660A2A}"/>
              </a:ext>
            </a:extLst>
          </p:cNvPr>
          <p:cNvSpPr>
            <a:spLocks noGrp="1"/>
          </p:cNvSpPr>
          <p:nvPr>
            <p:ph idx="1"/>
          </p:nvPr>
        </p:nvSpPr>
        <p:spPr>
          <a:xfrm>
            <a:off x="680321" y="2336873"/>
            <a:ext cx="9613861" cy="3599316"/>
          </a:xfrm>
        </p:spPr>
        <p:txBody>
          <a:bodyPr>
            <a:normAutofit/>
          </a:bodyPr>
          <a:lstStyle/>
          <a:p>
            <a:r>
              <a:rPr lang="en-US" sz="2800" dirty="0"/>
              <a:t>State of the Labor Market</a:t>
            </a:r>
          </a:p>
          <a:p>
            <a:endParaRPr lang="en-US" sz="2800" dirty="0"/>
          </a:p>
          <a:p>
            <a:r>
              <a:rPr lang="en-US" sz="2800" dirty="0"/>
              <a:t>Unemployment Insurance (UI) Trust Fund Update</a:t>
            </a:r>
          </a:p>
        </p:txBody>
      </p:sp>
      <p:sp>
        <p:nvSpPr>
          <p:cNvPr id="4" name="Slide Number Placeholder 3">
            <a:extLst>
              <a:ext uri="{FF2B5EF4-FFF2-40B4-BE49-F238E27FC236}">
                <a16:creationId xmlns:a16="http://schemas.microsoft.com/office/drawing/2014/main" id="{DC6B1CD6-8D38-4509-B376-9940C65C7FC5}"/>
              </a:ext>
            </a:extLst>
          </p:cNvPr>
          <p:cNvSpPr>
            <a:spLocks noGrp="1"/>
          </p:cNvSpPr>
          <p:nvPr>
            <p:ph type="sldNum" sz="quarter" idx="12"/>
          </p:nvPr>
        </p:nvSpPr>
        <p:spPr/>
        <p:txBody>
          <a:bodyPr/>
          <a:lstStyle/>
          <a:p>
            <a:fld id="{6D22F896-40B5-4ADD-8801-0D06FADFA095}" type="slidenum">
              <a:rPr lang="en-US" smtClean="0"/>
              <a:pPr/>
              <a:t>2</a:t>
            </a:fld>
            <a:endParaRPr lang="en-US" dirty="0"/>
          </a:p>
        </p:txBody>
      </p:sp>
    </p:spTree>
    <p:extLst>
      <p:ext uri="{BB962C8B-B14F-4D97-AF65-F5344CB8AC3E}">
        <p14:creationId xmlns:p14="http://schemas.microsoft.com/office/powerpoint/2010/main" val="14966560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20BB-0D64-4712-BFF0-9E6E7B7DDB7B}"/>
              </a:ext>
            </a:extLst>
          </p:cNvPr>
          <p:cNvSpPr>
            <a:spLocks noGrp="1"/>
          </p:cNvSpPr>
          <p:nvPr>
            <p:ph type="title"/>
          </p:nvPr>
        </p:nvSpPr>
        <p:spPr/>
        <p:txBody>
          <a:bodyPr>
            <a:normAutofit/>
          </a:bodyPr>
          <a:lstStyle/>
          <a:p>
            <a:r>
              <a:rPr lang="en-US" dirty="0"/>
              <a:t>Washington’s Labor Market</a:t>
            </a:r>
          </a:p>
        </p:txBody>
      </p:sp>
      <p:sp>
        <p:nvSpPr>
          <p:cNvPr id="4" name="Slide Number Placeholder 3">
            <a:extLst>
              <a:ext uri="{FF2B5EF4-FFF2-40B4-BE49-F238E27FC236}">
                <a16:creationId xmlns:a16="http://schemas.microsoft.com/office/drawing/2014/main" id="{88EDA4CD-3ACF-45AA-B554-E5A7ECE99F87}"/>
              </a:ext>
            </a:extLst>
          </p:cNvPr>
          <p:cNvSpPr>
            <a:spLocks noGrp="1"/>
          </p:cNvSpPr>
          <p:nvPr>
            <p:ph type="sldNum" sz="quarter" idx="12"/>
          </p:nvPr>
        </p:nvSpPr>
        <p:spPr/>
        <p:txBody>
          <a:bodyPr/>
          <a:lstStyle/>
          <a:p>
            <a:fld id="{6D22F896-40B5-4ADD-8801-0D06FADFA095}" type="slidenum">
              <a:rPr lang="en-US" smtClean="0"/>
              <a:pPr/>
              <a:t>3</a:t>
            </a:fld>
            <a:endParaRPr lang="en-US" dirty="0"/>
          </a:p>
        </p:txBody>
      </p:sp>
      <p:sp>
        <p:nvSpPr>
          <p:cNvPr id="5" name="Rectangle 4">
            <a:extLst>
              <a:ext uri="{FF2B5EF4-FFF2-40B4-BE49-F238E27FC236}">
                <a16:creationId xmlns:a16="http://schemas.microsoft.com/office/drawing/2014/main" id="{EA870A20-8DC2-4168-86DA-6A85A24A4152}"/>
              </a:ext>
            </a:extLst>
          </p:cNvPr>
          <p:cNvSpPr/>
          <p:nvPr/>
        </p:nvSpPr>
        <p:spPr>
          <a:xfrm>
            <a:off x="811696" y="2266814"/>
            <a:ext cx="8312426" cy="3170099"/>
          </a:xfrm>
          <a:prstGeom prst="rect">
            <a:avLst/>
          </a:prstGeom>
        </p:spPr>
        <p:txBody>
          <a:bodyPr wrap="square">
            <a:spAutoFit/>
          </a:bodyPr>
          <a:lstStyle/>
          <a:p>
            <a:pPr marL="285750" indent="-285750">
              <a:buSzPct val="125000"/>
              <a:buFont typeface="Wingdings" panose="05000000000000000000" pitchFamily="2" charset="2"/>
              <a:buChar char="§"/>
            </a:pPr>
            <a:r>
              <a:rPr lang="en-US" sz="2000" dirty="0">
                <a:solidFill>
                  <a:schemeClr val="accent2"/>
                </a:solidFill>
              </a:rPr>
              <a:t>From February 2020 through April 2020 559,000 nonfarm jobs were lost.</a:t>
            </a:r>
          </a:p>
          <a:p>
            <a:pPr marL="285750" indent="-285750">
              <a:buSzPct val="125000"/>
              <a:buFont typeface="Wingdings" panose="05000000000000000000" pitchFamily="2" charset="2"/>
              <a:buChar char="§"/>
            </a:pPr>
            <a:endParaRPr lang="en-US" sz="2000" dirty="0">
              <a:solidFill>
                <a:schemeClr val="accent2"/>
              </a:solidFill>
            </a:endParaRPr>
          </a:p>
          <a:p>
            <a:pPr marL="285750" indent="-285750">
              <a:buSzPct val="125000"/>
              <a:buFont typeface="Wingdings" panose="05000000000000000000" pitchFamily="2" charset="2"/>
              <a:buChar char="§"/>
            </a:pPr>
            <a:r>
              <a:rPr lang="en-US" sz="2000" dirty="0">
                <a:solidFill>
                  <a:schemeClr val="accent2"/>
                </a:solidFill>
              </a:rPr>
              <a:t> 332,500 jobs were gained between April 2020 and September 2020</a:t>
            </a:r>
          </a:p>
          <a:p>
            <a:pPr>
              <a:buSzPct val="125000"/>
            </a:pPr>
            <a:endParaRPr lang="en-US" sz="2000" dirty="0">
              <a:solidFill>
                <a:schemeClr val="accent2"/>
              </a:solidFill>
            </a:endParaRPr>
          </a:p>
          <a:p>
            <a:pPr marL="285750" indent="-285750">
              <a:buSzPct val="125000"/>
              <a:buFont typeface="Wingdings" panose="05000000000000000000" pitchFamily="2" charset="2"/>
              <a:buChar char="§"/>
            </a:pPr>
            <a:r>
              <a:rPr lang="en-US" sz="2000" dirty="0">
                <a:solidFill>
                  <a:schemeClr val="accent2"/>
                </a:solidFill>
              </a:rPr>
              <a:t>The accommodation and food services sector has lost the most jobs over the year (-66,700 jobs).</a:t>
            </a:r>
          </a:p>
          <a:p>
            <a:pPr>
              <a:buSzPct val="125000"/>
            </a:pPr>
            <a:endParaRPr lang="en-US" sz="2000" dirty="0">
              <a:solidFill>
                <a:schemeClr val="accent2"/>
              </a:solidFill>
            </a:endParaRPr>
          </a:p>
          <a:p>
            <a:pPr marL="285750" indent="-285750">
              <a:buSzPct val="125000"/>
              <a:buFont typeface="Wingdings" panose="05000000000000000000" pitchFamily="2" charset="2"/>
              <a:buChar char="§"/>
            </a:pPr>
            <a:r>
              <a:rPr lang="en-US" sz="2000" dirty="0">
                <a:solidFill>
                  <a:schemeClr val="accent2"/>
                </a:solidFill>
              </a:rPr>
              <a:t>Divergent unemployment trends across the state.</a:t>
            </a:r>
          </a:p>
          <a:p>
            <a:pPr>
              <a:buSzPct val="125000"/>
            </a:pPr>
            <a:endParaRPr lang="en-US" sz="2000" dirty="0">
              <a:solidFill>
                <a:schemeClr val="accent2"/>
              </a:solidFill>
            </a:endParaRPr>
          </a:p>
          <a:p>
            <a:pPr marL="285750" indent="-285750">
              <a:buSzPct val="125000"/>
              <a:buFont typeface="Wingdings" panose="05000000000000000000" pitchFamily="2" charset="2"/>
              <a:buChar char="§"/>
            </a:pPr>
            <a:r>
              <a:rPr lang="en-US" sz="2000" dirty="0">
                <a:solidFill>
                  <a:schemeClr val="accent2"/>
                </a:solidFill>
              </a:rPr>
              <a:t>Washington Unemployment rate tracking lower than the U.S.</a:t>
            </a:r>
          </a:p>
        </p:txBody>
      </p:sp>
    </p:spTree>
    <p:extLst>
      <p:ext uri="{BB962C8B-B14F-4D97-AF65-F5344CB8AC3E}">
        <p14:creationId xmlns:p14="http://schemas.microsoft.com/office/powerpoint/2010/main" val="18231293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312" y="592853"/>
            <a:ext cx="9622134" cy="1117932"/>
          </a:xfrm>
        </p:spPr>
        <p:txBody>
          <a:bodyPr>
            <a:normAutofit/>
          </a:bodyPr>
          <a:lstStyle/>
          <a:p>
            <a:r>
              <a:rPr lang="en-US" sz="4000" b="1" dirty="0"/>
              <a:t>Nonfarm employment in Washington</a:t>
            </a:r>
            <a:endParaRPr lang="en-US" sz="3100" b="1" dirty="0">
              <a:solidFill>
                <a:srgbClr val="003A3F"/>
              </a:solidFill>
            </a:endParaRPr>
          </a:p>
        </p:txBody>
      </p:sp>
      <p:sp>
        <p:nvSpPr>
          <p:cNvPr id="5" name="Rectangle 4"/>
          <p:cNvSpPr/>
          <p:nvPr/>
        </p:nvSpPr>
        <p:spPr>
          <a:xfrm>
            <a:off x="2701331" y="6474156"/>
            <a:ext cx="7829341" cy="253916"/>
          </a:xfrm>
          <a:prstGeom prst="rect">
            <a:avLst/>
          </a:prstGeom>
        </p:spPr>
        <p:txBody>
          <a:bodyPr wrap="square">
            <a:spAutoFit/>
          </a:bodyPr>
          <a:lstStyle/>
          <a:p>
            <a:r>
              <a:rPr lang="en-US" sz="1050" i="1" dirty="0">
                <a:solidFill>
                  <a:schemeClr val="bg1">
                    <a:lumMod val="50000"/>
                  </a:schemeClr>
                </a:solidFill>
              </a:rPr>
              <a:t>Source: Employment Security Department/WITS, U.S. Bureau of Labor Statistics, Current Employment Statistics, Seasonally Adjusted</a:t>
            </a:r>
          </a:p>
        </p:txBody>
      </p:sp>
      <p:graphicFrame>
        <p:nvGraphicFramePr>
          <p:cNvPr id="11" name="Chart 10">
            <a:extLst>
              <a:ext uri="{FF2B5EF4-FFF2-40B4-BE49-F238E27FC236}">
                <a16:creationId xmlns:a16="http://schemas.microsoft.com/office/drawing/2014/main" id="{FC26E24A-645E-4951-9E7A-BCB0709A8394}"/>
              </a:ext>
            </a:extLst>
          </p:cNvPr>
          <p:cNvGraphicFramePr>
            <a:graphicFrameLocks noGrp="1"/>
          </p:cNvGraphicFramePr>
          <p:nvPr>
            <p:extLst>
              <p:ext uri="{D42A27DB-BD31-4B8C-83A1-F6EECF244321}">
                <p14:modId xmlns:p14="http://schemas.microsoft.com/office/powerpoint/2010/main" val="2733711658"/>
              </p:ext>
            </p:extLst>
          </p:nvPr>
        </p:nvGraphicFramePr>
        <p:xfrm>
          <a:off x="102870" y="1943099"/>
          <a:ext cx="10206989" cy="44482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528459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92469" y="0"/>
            <a:ext cx="8229600" cy="1447800"/>
          </a:xfrm>
          <a:prstGeom prst="rect">
            <a:avLst/>
          </a:prstGeom>
        </p:spPr>
        <p:txBody>
          <a:bodyPr anchor="ctr">
            <a:normAutofit/>
          </a:bodyPr>
          <a:lstStyle/>
          <a:p>
            <a:pPr algn="ctr"/>
            <a:r>
              <a:rPr lang="en-US" sz="3200" b="1" dirty="0">
                <a:solidFill>
                  <a:srgbClr val="003A3F"/>
                </a:solidFill>
              </a:rPr>
              <a:t>Employment rates</a:t>
            </a:r>
          </a:p>
        </p:txBody>
      </p:sp>
      <p:sp>
        <p:nvSpPr>
          <p:cNvPr id="5" name="TextBox 4"/>
          <p:cNvSpPr txBox="1"/>
          <p:nvPr/>
        </p:nvSpPr>
        <p:spPr>
          <a:xfrm>
            <a:off x="2143380" y="1117153"/>
            <a:ext cx="8229600" cy="836126"/>
          </a:xfrm>
          <a:prstGeom prst="rect">
            <a:avLst/>
          </a:prstGeom>
          <a:noFill/>
        </p:spPr>
        <p:txBody>
          <a:bodyPr wrap="square" rtlCol="0">
            <a:spAutoFit/>
          </a:bodyPr>
          <a:lstStyle/>
          <a:p>
            <a:pPr algn="ctr">
              <a:lnSpc>
                <a:spcPts val="2900"/>
              </a:lnSpc>
              <a:spcAft>
                <a:spcPts val="400"/>
              </a:spcAft>
            </a:pPr>
            <a:r>
              <a:rPr lang="en-US" sz="2800" b="1" dirty="0">
                <a:solidFill>
                  <a:srgbClr val="CC6600"/>
                </a:solidFill>
                <a:latin typeface="+mj-lt"/>
                <a:ea typeface="+mj-ea"/>
                <a:cs typeface="+mj-cs"/>
              </a:rPr>
              <a:t>Employment rates for both the nation and Washington dropped below 60 percent</a:t>
            </a:r>
          </a:p>
        </p:txBody>
      </p:sp>
      <p:sp>
        <p:nvSpPr>
          <p:cNvPr id="11" name="Rectangle 10"/>
          <p:cNvSpPr/>
          <p:nvPr/>
        </p:nvSpPr>
        <p:spPr>
          <a:xfrm>
            <a:off x="2590800" y="6290102"/>
            <a:ext cx="5715000" cy="415498"/>
          </a:xfrm>
          <a:prstGeom prst="rect">
            <a:avLst/>
          </a:prstGeom>
        </p:spPr>
        <p:txBody>
          <a:bodyPr wrap="square">
            <a:spAutoFit/>
          </a:bodyPr>
          <a:lstStyle/>
          <a:p>
            <a:r>
              <a:rPr lang="en-US" sz="1050" i="1" dirty="0">
                <a:solidFill>
                  <a:schemeClr val="bg1"/>
                </a:solidFill>
              </a:rPr>
              <a:t>Source: Employment Security Department/LMPA; U.S. Bureau of Labor Statistics, Local Area Unemployment Statistics – Seasonally Adjusted. U.S. recessions are shaded in gray.</a:t>
            </a:r>
          </a:p>
        </p:txBody>
      </p:sp>
      <p:pic>
        <p:nvPicPr>
          <p:cNvPr id="3" name="Picture 2">
            <a:extLst>
              <a:ext uri="{FF2B5EF4-FFF2-40B4-BE49-F238E27FC236}">
                <a16:creationId xmlns:a16="http://schemas.microsoft.com/office/drawing/2014/main" id="{F6DF83FF-48B6-4E43-9895-E1FA51E149D3}"/>
              </a:ext>
            </a:extLst>
          </p:cNvPr>
          <p:cNvPicPr>
            <a:picLocks noChangeAspect="1"/>
          </p:cNvPicPr>
          <p:nvPr/>
        </p:nvPicPr>
        <p:blipFill>
          <a:blip r:embed="rId4"/>
          <a:stretch>
            <a:fillRect/>
          </a:stretch>
        </p:blipFill>
        <p:spPr>
          <a:xfrm>
            <a:off x="520499" y="2096172"/>
            <a:ext cx="10120831" cy="4193930"/>
          </a:xfrm>
          <a:prstGeom prst="rect">
            <a:avLst/>
          </a:prstGeom>
        </p:spPr>
      </p:pic>
    </p:spTree>
    <p:extLst>
      <p:ext uri="{BB962C8B-B14F-4D97-AF65-F5344CB8AC3E}">
        <p14:creationId xmlns:p14="http://schemas.microsoft.com/office/powerpoint/2010/main" val="57028876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4933" y="572756"/>
            <a:ext cx="9622134" cy="1117932"/>
          </a:xfrm>
        </p:spPr>
        <p:txBody>
          <a:bodyPr>
            <a:normAutofit/>
          </a:bodyPr>
          <a:lstStyle/>
          <a:p>
            <a:pPr algn="ctr"/>
            <a:r>
              <a:rPr lang="en-US" sz="2800" b="1" dirty="0"/>
              <a:t>Current Employment Statistics </a:t>
            </a:r>
            <a:br>
              <a:rPr lang="en-US" sz="2800" b="1" dirty="0"/>
            </a:br>
            <a:r>
              <a:rPr lang="en-US" sz="2800" b="1" dirty="0"/>
              <a:t>Year over year employment change by industry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72651964"/>
              </p:ext>
            </p:extLst>
          </p:nvPr>
        </p:nvGraphicFramePr>
        <p:xfrm>
          <a:off x="585952" y="2129625"/>
          <a:ext cx="10515600" cy="4344531"/>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2701331" y="6474156"/>
            <a:ext cx="7829341" cy="253916"/>
          </a:xfrm>
          <a:prstGeom prst="rect">
            <a:avLst/>
          </a:prstGeom>
        </p:spPr>
        <p:txBody>
          <a:bodyPr wrap="square">
            <a:spAutoFit/>
          </a:bodyPr>
          <a:lstStyle/>
          <a:p>
            <a:r>
              <a:rPr lang="en-US" sz="1050" i="1" dirty="0">
                <a:solidFill>
                  <a:schemeClr val="bg1"/>
                </a:solidFill>
              </a:rPr>
              <a:t>Source: Employment Security Department/WITS, U.S. Bureau of Labor Statistics, Current Employment Statistics, Seasonally Adjusted</a:t>
            </a:r>
          </a:p>
        </p:txBody>
      </p:sp>
    </p:spTree>
    <p:extLst>
      <p:ext uri="{BB962C8B-B14F-4D97-AF65-F5344CB8AC3E}">
        <p14:creationId xmlns:p14="http://schemas.microsoft.com/office/powerpoint/2010/main" val="11559817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0256-DC9F-440D-B0EB-A5B998D65877}"/>
              </a:ext>
            </a:extLst>
          </p:cNvPr>
          <p:cNvSpPr>
            <a:spLocks noGrp="1"/>
          </p:cNvSpPr>
          <p:nvPr>
            <p:ph type="title"/>
          </p:nvPr>
        </p:nvSpPr>
        <p:spPr>
          <a:xfrm>
            <a:off x="2692001" y="759250"/>
            <a:ext cx="5046109" cy="1080938"/>
          </a:xfrm>
        </p:spPr>
        <p:txBody>
          <a:bodyPr/>
          <a:lstStyle/>
          <a:p>
            <a:r>
              <a:rPr lang="en-US" dirty="0"/>
              <a:t>Unemployment rates</a:t>
            </a:r>
          </a:p>
        </p:txBody>
      </p:sp>
      <p:sp>
        <p:nvSpPr>
          <p:cNvPr id="4" name="Slide Number Placeholder 3">
            <a:extLst>
              <a:ext uri="{FF2B5EF4-FFF2-40B4-BE49-F238E27FC236}">
                <a16:creationId xmlns:a16="http://schemas.microsoft.com/office/drawing/2014/main" id="{11CD56E5-6DC1-4027-A982-60C4C5DCD468}"/>
              </a:ext>
            </a:extLst>
          </p:cNvPr>
          <p:cNvSpPr>
            <a:spLocks noGrp="1"/>
          </p:cNvSpPr>
          <p:nvPr>
            <p:ph type="sldNum" sz="quarter" idx="12"/>
          </p:nvPr>
        </p:nvSpPr>
        <p:spPr/>
        <p:txBody>
          <a:bodyPr/>
          <a:lstStyle/>
          <a:p>
            <a:fld id="{6D22F896-40B5-4ADD-8801-0D06FADFA095}" type="slidenum">
              <a:rPr lang="en-US" smtClean="0"/>
              <a:pPr/>
              <a:t>7</a:t>
            </a:fld>
            <a:endParaRPr lang="en-US" dirty="0"/>
          </a:p>
        </p:txBody>
      </p:sp>
      <p:sp>
        <p:nvSpPr>
          <p:cNvPr id="9" name="Text Placeholder 2"/>
          <p:cNvSpPr txBox="1">
            <a:spLocks/>
          </p:cNvSpPr>
          <p:nvPr/>
        </p:nvSpPr>
        <p:spPr>
          <a:xfrm>
            <a:off x="544289" y="6414930"/>
            <a:ext cx="6850741" cy="31931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eaLnBrk="1" hangingPunct="1">
              <a:buClr>
                <a:srgbClr val="CC6600"/>
              </a:buClr>
              <a:buNone/>
            </a:pPr>
            <a:r>
              <a:rPr lang="en-US" sz="1100" dirty="0">
                <a:solidFill>
                  <a:schemeClr val="bg1"/>
                </a:solidFill>
                <a:ea typeface="+mn-ea"/>
                <a:cs typeface="+mn-cs"/>
              </a:rPr>
              <a:t>Source: Employment Security Department/LMEA; U.S. Bureau of Labor Statistics; Local Area Unemployment Statistics</a:t>
            </a:r>
          </a:p>
          <a:p>
            <a:endParaRPr lang="en-US" sz="2400" b="0" dirty="0"/>
          </a:p>
          <a:p>
            <a:endParaRPr lang="en-US" b="0" kern="0" dirty="0"/>
          </a:p>
        </p:txBody>
      </p:sp>
      <p:graphicFrame>
        <p:nvGraphicFramePr>
          <p:cNvPr id="7" name="Chart 6">
            <a:extLst>
              <a:ext uri="{FF2B5EF4-FFF2-40B4-BE49-F238E27FC236}">
                <a16:creationId xmlns:a16="http://schemas.microsoft.com/office/drawing/2014/main" id="{F623FBB3-E251-4974-A192-BC82D3D8CD57}"/>
              </a:ext>
            </a:extLst>
          </p:cNvPr>
          <p:cNvGraphicFramePr/>
          <p:nvPr>
            <p:extLst>
              <p:ext uri="{D42A27DB-BD31-4B8C-83A1-F6EECF244321}">
                <p14:modId xmlns:p14="http://schemas.microsoft.com/office/powerpoint/2010/main" val="3737991703"/>
              </p:ext>
            </p:extLst>
          </p:nvPr>
        </p:nvGraphicFramePr>
        <p:xfrm>
          <a:off x="407809" y="2004060"/>
          <a:ext cx="10158883" cy="4282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25985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2566" y="145156"/>
            <a:ext cx="8896944" cy="1035800"/>
          </a:xfrm>
        </p:spPr>
        <p:txBody>
          <a:bodyPr>
            <a:normAutofit/>
          </a:bodyPr>
          <a:lstStyle/>
          <a:p>
            <a:r>
              <a:rPr lang="en-US" sz="4000" b="1" dirty="0">
                <a:solidFill>
                  <a:srgbClr val="A24600"/>
                </a:solidFill>
              </a:rPr>
              <a:t>Unemployment around the state</a:t>
            </a:r>
            <a:endParaRPr lang="en-US" sz="3400" b="1" dirty="0">
              <a:solidFill>
                <a:srgbClr val="003A3F"/>
              </a:solidFill>
            </a:endParaRPr>
          </a:p>
        </p:txBody>
      </p:sp>
      <p:sp>
        <p:nvSpPr>
          <p:cNvPr id="5" name="TextBox 4"/>
          <p:cNvSpPr txBox="1"/>
          <p:nvPr/>
        </p:nvSpPr>
        <p:spPr>
          <a:xfrm>
            <a:off x="1533246" y="6492240"/>
            <a:ext cx="6534161" cy="261610"/>
          </a:xfrm>
          <a:prstGeom prst="rect">
            <a:avLst/>
          </a:prstGeom>
          <a:noFill/>
        </p:spPr>
        <p:txBody>
          <a:bodyPr wrap="none" rtlCol="0">
            <a:spAutoFit/>
          </a:bodyPr>
          <a:lstStyle/>
          <a:p>
            <a:r>
              <a:rPr lang="en-US" sz="1100" dirty="0">
                <a:solidFill>
                  <a:schemeClr val="bg1"/>
                </a:solidFill>
              </a:rPr>
              <a:t>Source: Employment Security Department/LMPA; U.S. Bureau of Labor Statistics, LAUS not seasonally adjusted.</a:t>
            </a:r>
          </a:p>
        </p:txBody>
      </p:sp>
      <p:pic>
        <p:nvPicPr>
          <p:cNvPr id="4" name="Picture 3" descr="Map&#10;&#10;Description automatically generated">
            <a:extLst>
              <a:ext uri="{FF2B5EF4-FFF2-40B4-BE49-F238E27FC236}">
                <a16:creationId xmlns:a16="http://schemas.microsoft.com/office/drawing/2014/main" id="{1A30F20A-8F8B-4A71-BBF4-03BE7069C228}"/>
              </a:ext>
            </a:extLst>
          </p:cNvPr>
          <p:cNvPicPr>
            <a:picLocks noChangeAspect="1"/>
          </p:cNvPicPr>
          <p:nvPr/>
        </p:nvPicPr>
        <p:blipFill>
          <a:blip r:embed="rId4"/>
          <a:stretch>
            <a:fillRect/>
          </a:stretch>
        </p:blipFill>
        <p:spPr>
          <a:xfrm>
            <a:off x="698876" y="949639"/>
            <a:ext cx="9280634" cy="5394011"/>
          </a:xfrm>
          <a:prstGeom prst="rect">
            <a:avLst/>
          </a:prstGeom>
        </p:spPr>
      </p:pic>
    </p:spTree>
    <p:extLst>
      <p:ext uri="{BB962C8B-B14F-4D97-AF65-F5344CB8AC3E}">
        <p14:creationId xmlns:p14="http://schemas.microsoft.com/office/powerpoint/2010/main" val="194057572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7EA60-E69A-4ADB-86EC-99E6237A9D8F}"/>
              </a:ext>
            </a:extLst>
          </p:cNvPr>
          <p:cNvSpPr>
            <a:spLocks noGrp="1"/>
          </p:cNvSpPr>
          <p:nvPr>
            <p:ph type="title"/>
          </p:nvPr>
        </p:nvSpPr>
        <p:spPr/>
        <p:txBody>
          <a:bodyPr/>
          <a:lstStyle/>
          <a:p>
            <a:pPr lvl="0" rtl="0" eaLnBrk="1" latinLnBrk="0" hangingPunct="1"/>
            <a:r>
              <a:rPr lang="en-US" dirty="0"/>
              <a:t>Unemployment Insurance Trust fund</a:t>
            </a:r>
          </a:p>
        </p:txBody>
      </p:sp>
      <p:sp>
        <p:nvSpPr>
          <p:cNvPr id="3" name="Content Placeholder 2">
            <a:extLst>
              <a:ext uri="{FF2B5EF4-FFF2-40B4-BE49-F238E27FC236}">
                <a16:creationId xmlns:a16="http://schemas.microsoft.com/office/drawing/2014/main" id="{3DB5AB9B-256C-4459-BBE8-DDCA32CAD285}"/>
              </a:ext>
            </a:extLst>
          </p:cNvPr>
          <p:cNvSpPr>
            <a:spLocks noGrp="1"/>
          </p:cNvSpPr>
          <p:nvPr>
            <p:ph idx="1"/>
          </p:nvPr>
        </p:nvSpPr>
        <p:spPr>
          <a:xfrm>
            <a:off x="680321" y="2178378"/>
            <a:ext cx="9463423" cy="582112"/>
          </a:xfrm>
        </p:spPr>
        <p:txBody>
          <a:bodyPr>
            <a:normAutofit/>
          </a:bodyPr>
          <a:lstStyle/>
          <a:p>
            <a:r>
              <a:rPr lang="en-US" sz="2600" dirty="0"/>
              <a:t>As of October 21, the </a:t>
            </a:r>
            <a:r>
              <a:rPr lang="en-US" sz="2600" dirty="0">
                <a:effectLst/>
              </a:rPr>
              <a:t>UI trust fund balance was at $2.13 billion  </a:t>
            </a:r>
          </a:p>
          <a:p>
            <a:pPr marL="0" indent="0">
              <a:buNone/>
            </a:pPr>
            <a:endParaRPr lang="en-US" sz="2800" dirty="0">
              <a:effectLst/>
            </a:endParaRPr>
          </a:p>
        </p:txBody>
      </p:sp>
      <p:sp>
        <p:nvSpPr>
          <p:cNvPr id="4" name="Slide Number Placeholder 3">
            <a:extLst>
              <a:ext uri="{FF2B5EF4-FFF2-40B4-BE49-F238E27FC236}">
                <a16:creationId xmlns:a16="http://schemas.microsoft.com/office/drawing/2014/main" id="{125083AE-61B1-4DE1-AA08-BE38EC136E42}"/>
              </a:ext>
            </a:extLst>
          </p:cNvPr>
          <p:cNvSpPr>
            <a:spLocks noGrp="1"/>
          </p:cNvSpPr>
          <p:nvPr>
            <p:ph type="sldNum" sz="quarter" idx="12"/>
          </p:nvPr>
        </p:nvSpPr>
        <p:spPr/>
        <p:txBody>
          <a:bodyPr/>
          <a:lstStyle/>
          <a:p>
            <a:fld id="{6D22F896-40B5-4ADD-8801-0D06FADFA095}" type="slidenum">
              <a:rPr lang="en-US" smtClean="0"/>
              <a:pPr/>
              <a:t>9</a:t>
            </a:fld>
            <a:endParaRPr lang="en-US" dirty="0"/>
          </a:p>
        </p:txBody>
      </p:sp>
      <p:pic>
        <p:nvPicPr>
          <p:cNvPr id="6" name="Picture 5">
            <a:extLst>
              <a:ext uri="{FF2B5EF4-FFF2-40B4-BE49-F238E27FC236}">
                <a16:creationId xmlns:a16="http://schemas.microsoft.com/office/drawing/2014/main" id="{D6F65F68-FF0A-477F-9848-1BBC8E8A0B78}"/>
              </a:ext>
            </a:extLst>
          </p:cNvPr>
          <p:cNvPicPr>
            <a:picLocks noChangeAspect="1"/>
          </p:cNvPicPr>
          <p:nvPr/>
        </p:nvPicPr>
        <p:blipFill>
          <a:blip r:embed="rId3"/>
          <a:stretch>
            <a:fillRect/>
          </a:stretch>
        </p:blipFill>
        <p:spPr>
          <a:xfrm>
            <a:off x="419999" y="2566772"/>
            <a:ext cx="9981301" cy="4131207"/>
          </a:xfrm>
          <a:prstGeom prst="rect">
            <a:avLst/>
          </a:prstGeom>
        </p:spPr>
      </p:pic>
    </p:spTree>
    <p:extLst>
      <p:ext uri="{BB962C8B-B14F-4D97-AF65-F5344CB8AC3E}">
        <p14:creationId xmlns:p14="http://schemas.microsoft.com/office/powerpoint/2010/main" val="8914002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10.xml><?xml version="1.0" encoding="utf-8"?>
<a:theme xmlns:a="http://schemas.openxmlformats.org/drawingml/2006/main" name="8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3.xml><?xml version="1.0" encoding="utf-8"?>
<a:theme xmlns:a="http://schemas.openxmlformats.org/drawingml/2006/main" name="9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4.xml><?xml version="1.0" encoding="utf-8"?>
<a:theme xmlns:a="http://schemas.openxmlformats.org/drawingml/2006/main" name="11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5.xml><?xml version="1.0" encoding="utf-8"?>
<a:theme xmlns:a="http://schemas.openxmlformats.org/drawingml/2006/main" name="14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6.xml><?xml version="1.0" encoding="utf-8"?>
<a:theme xmlns:a="http://schemas.openxmlformats.org/drawingml/2006/main" name="16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7.xml><?xml version="1.0" encoding="utf-8"?>
<a:theme xmlns:a="http://schemas.openxmlformats.org/drawingml/2006/main" name="17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8.xml><?xml version="1.0" encoding="utf-8"?>
<a:theme xmlns:a="http://schemas.openxmlformats.org/drawingml/2006/main" name="18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9.xml><?xml version="1.0" encoding="utf-8"?>
<a:theme xmlns:a="http://schemas.openxmlformats.org/drawingml/2006/main" name="19_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Override1.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2.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3.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4.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5.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6.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ppt/theme/themeOverride7.xml><?xml version="1.0" encoding="utf-8"?>
<a:themeOverride xmlns:a="http://schemas.openxmlformats.org/drawingml/2006/main">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FEAF1D6C29764AA9A15994C9C7267C" ma:contentTypeVersion="1" ma:contentTypeDescription="Create a new document." ma:contentTypeScope="" ma:versionID="c219e6234b40fcdcdd701aefc94d7747">
  <xsd:schema xmlns:xsd="http://www.w3.org/2001/XMLSchema" xmlns:xs="http://www.w3.org/2001/XMLSchema" xmlns:p="http://schemas.microsoft.com/office/2006/metadata/properties" xmlns:ns2="89bd54b3-51f3-4e08-a5a0-6e29086e6533" targetNamespace="http://schemas.microsoft.com/office/2006/metadata/properties" ma:root="true" ma:fieldsID="424038372e1daaec7bd5fcaeffc911eb" ns2:_="">
    <xsd:import namespace="89bd54b3-51f3-4e08-a5a0-6e29086e6533"/>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bd54b3-51f3-4e08-a5a0-6e29086e653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637818-C32F-448A-A5E7-A77031456B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bd54b3-51f3-4e08-a5a0-6e29086e65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892821-906D-40C9-B773-9FB054259DC1}">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89bd54b3-51f3-4e08-a5a0-6e29086e6533"/>
    <ds:schemaRef ds:uri="http://www.w3.org/XML/1998/namespace"/>
  </ds:schemaRefs>
</ds:datastoreItem>
</file>

<file path=customXml/itemProps3.xml><?xml version="1.0" encoding="utf-8"?>
<ds:datastoreItem xmlns:ds="http://schemas.openxmlformats.org/officeDocument/2006/customXml" ds:itemID="{71DF182F-5C03-4625-A2A6-C60ED00E1C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15456</TotalTime>
  <Words>1443</Words>
  <Application>Microsoft Office PowerPoint</Application>
  <PresentationFormat>Widescreen</PresentationFormat>
  <Paragraphs>204</Paragraphs>
  <Slides>18</Slides>
  <Notes>17</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18</vt:i4>
      </vt:variant>
    </vt:vector>
  </HeadingPairs>
  <TitlesOfParts>
    <vt:vector size="32" baseType="lpstr">
      <vt:lpstr>Century Gothic</vt:lpstr>
      <vt:lpstr>Calibri</vt:lpstr>
      <vt:lpstr>Wingdings</vt:lpstr>
      <vt:lpstr>Arial</vt:lpstr>
      <vt:lpstr>Theme_ESDnew</vt:lpstr>
      <vt:lpstr>1_Theme_ESDnew</vt:lpstr>
      <vt:lpstr>9_Theme_ESDnew</vt:lpstr>
      <vt:lpstr>11_Theme_ESDnew</vt:lpstr>
      <vt:lpstr>14_Theme_ESDnew</vt:lpstr>
      <vt:lpstr>16_Theme_ESDnew</vt:lpstr>
      <vt:lpstr>17_Theme_ESDnew</vt:lpstr>
      <vt:lpstr>18_Theme_ESDnew</vt:lpstr>
      <vt:lpstr>19_Theme_ESDnew</vt:lpstr>
      <vt:lpstr>8_Theme_ESDnew</vt:lpstr>
      <vt:lpstr>PowerPoint Presentation</vt:lpstr>
      <vt:lpstr>Overview</vt:lpstr>
      <vt:lpstr>Washington’s Labor Market</vt:lpstr>
      <vt:lpstr>Nonfarm employment in Washington</vt:lpstr>
      <vt:lpstr>Employment rates</vt:lpstr>
      <vt:lpstr>Current Employment Statistics  Year over year employment change by industry</vt:lpstr>
      <vt:lpstr>Unemployment rates</vt:lpstr>
      <vt:lpstr>Unemployment around the state</vt:lpstr>
      <vt:lpstr>Unemployment Insurance Trust fund</vt:lpstr>
      <vt:lpstr>UI Trust Fund Forecast (September 2020)</vt:lpstr>
      <vt:lpstr>Trust Fund Projections</vt:lpstr>
      <vt:lpstr>Experience Rate Tax</vt:lpstr>
      <vt:lpstr>Social Tax</vt:lpstr>
      <vt:lpstr>Components of Annual Tax calculation – Social tax</vt:lpstr>
      <vt:lpstr>Projected Trust Fund Balances</vt:lpstr>
      <vt:lpstr>UI Trust Fund: Federal Advance Request</vt:lpstr>
      <vt:lpstr>UI Trust Fund: Federal Borrowing</vt:lpstr>
      <vt:lpstr>Continue the Conversation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Paid Family &amp;  Medical Leave</dc:title>
  <dc:creator>Clare DeLong</dc:creator>
  <cp:lastModifiedBy>Robinson, Jeff (ESD)</cp:lastModifiedBy>
  <cp:revision>1449</cp:revision>
  <cp:lastPrinted>2018-10-23T14:37:49Z</cp:lastPrinted>
  <dcterms:created xsi:type="dcterms:W3CDTF">2017-10-27T03:45:57Z</dcterms:created>
  <dcterms:modified xsi:type="dcterms:W3CDTF">2020-10-26T14:35:13Z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0x01010085FEAF1D6C29764AA9A15994C9C7267C</vt:lpwstr>
  </property>
</Properties>
</file>