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69" r:id="rId4"/>
  </p:sldMasterIdLst>
  <p:notesMasterIdLst>
    <p:notesMasterId r:id="rId14"/>
  </p:notesMasterIdLst>
  <p:sldIdLst>
    <p:sldId id="442" r:id="rId5"/>
    <p:sldId id="270" r:id="rId6"/>
    <p:sldId id="450" r:id="rId7"/>
    <p:sldId id="460" r:id="rId8"/>
    <p:sldId id="459" r:id="rId9"/>
    <p:sldId id="453" r:id="rId10"/>
    <p:sldId id="456" r:id="rId11"/>
    <p:sldId id="455" r:id="rId12"/>
    <p:sldId id="43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rd, Julie (ESD)" initials="LJ(" lastIdx="1" clrIdx="0">
    <p:extLst>
      <p:ext uri="{19B8F6BF-5375-455C-9EA6-DF929625EA0E}">
        <p15:presenceInfo xmlns:p15="http://schemas.microsoft.com/office/powerpoint/2012/main" userId="S::JLord@esd.wa.gov::837130d3-304f-4df7-9fc3-0f40c96f8b6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22" autoAdjust="0"/>
    <p:restoredTop sz="80963" autoAdjust="0"/>
  </p:normalViewPr>
  <p:slideViewPr>
    <p:cSldViewPr snapToGrid="0">
      <p:cViewPr varScale="1">
        <p:scale>
          <a:sx n="92" d="100"/>
          <a:sy n="92" d="100"/>
        </p:scale>
        <p:origin x="1416" y="66"/>
      </p:cViewPr>
      <p:guideLst/>
    </p:cSldViewPr>
  </p:slideViewPr>
  <p:outlineViewPr>
    <p:cViewPr>
      <p:scale>
        <a:sx n="33" d="100"/>
        <a:sy n="33" d="100"/>
      </p:scale>
      <p:origin x="0" y="-1872"/>
    </p:cViewPr>
  </p:outlineViewPr>
  <p:notesTextViewPr>
    <p:cViewPr>
      <p:scale>
        <a:sx n="1" d="1"/>
        <a:sy n="1" d="1"/>
      </p:scale>
      <p:origin x="0" y="0"/>
    </p:cViewPr>
  </p:notesTextViewPr>
  <p:sorterViewPr>
    <p:cViewPr>
      <p:scale>
        <a:sx n="120" d="100"/>
        <a:sy n="120" d="100"/>
      </p:scale>
      <p:origin x="0" y="0"/>
    </p:cViewPr>
  </p:sorterViewPr>
  <p:notesViewPr>
    <p:cSldViewPr snapToGrid="0">
      <p:cViewPr varScale="1">
        <p:scale>
          <a:sx n="75" d="100"/>
          <a:sy n="75" d="100"/>
        </p:scale>
        <p:origin x="2938"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dnick, Adam (ESD)" userId="104f588e-8e57-4173-868a-a3bb775654f2" providerId="ADAL" clId="{20BAAD0D-C8F6-4C8F-82EB-DDBB07BE5D41}"/>
    <pc:docChg chg="custSel delSld modSld">
      <pc:chgData name="Rudnick, Adam (ESD)" userId="104f588e-8e57-4173-868a-a3bb775654f2" providerId="ADAL" clId="{20BAAD0D-C8F6-4C8F-82EB-DDBB07BE5D41}" dt="2020-10-26T16:26:28.729" v="23" actId="20577"/>
      <pc:docMkLst>
        <pc:docMk/>
      </pc:docMkLst>
      <pc:sldChg chg="del">
        <pc:chgData name="Rudnick, Adam (ESD)" userId="104f588e-8e57-4173-868a-a3bb775654f2" providerId="ADAL" clId="{20BAAD0D-C8F6-4C8F-82EB-DDBB07BE5D41}" dt="2020-10-26T15:14:40.493" v="0" actId="2696"/>
        <pc:sldMkLst>
          <pc:docMk/>
          <pc:sldMk cId="3527019499" sldId="454"/>
        </pc:sldMkLst>
      </pc:sldChg>
      <pc:sldChg chg="modSp">
        <pc:chgData name="Rudnick, Adam (ESD)" userId="104f588e-8e57-4173-868a-a3bb775654f2" providerId="ADAL" clId="{20BAAD0D-C8F6-4C8F-82EB-DDBB07BE5D41}" dt="2020-10-26T16:26:28.729" v="23" actId="20577"/>
        <pc:sldMkLst>
          <pc:docMk/>
          <pc:sldMk cId="2912708207" sldId="460"/>
        </pc:sldMkLst>
        <pc:spChg chg="mod">
          <ac:chgData name="Rudnick, Adam (ESD)" userId="104f588e-8e57-4173-868a-a3bb775654f2" providerId="ADAL" clId="{20BAAD0D-C8F6-4C8F-82EB-DDBB07BE5D41}" dt="2020-10-26T16:26:28.729" v="23" actId="20577"/>
          <ac:spMkLst>
            <pc:docMk/>
            <pc:sldMk cId="2912708207" sldId="460"/>
            <ac:spMk id="3" creationId="{6D42DD5F-24F5-4B47-BF09-F826D3D89081}"/>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lt1">
                    <a:lumMod val="85000"/>
                  </a:schemeClr>
                </a:solidFill>
                <a:latin typeface="+mj-lt"/>
                <a:ea typeface="+mj-ea"/>
                <a:cs typeface="+mj-cs"/>
              </a:defRPr>
            </a:pPr>
            <a:r>
              <a:rPr lang="en-US" dirty="0"/>
              <a:t>Potential appeals to process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lt1">
                  <a:lumMod val="85000"/>
                </a:schemeClr>
              </a:solidFill>
              <a:latin typeface="+mj-lt"/>
              <a:ea typeface="+mj-ea"/>
              <a:cs typeface="+mj-cs"/>
            </a:defRPr>
          </a:pPr>
          <a:endParaRPr lang="en-US"/>
        </a:p>
      </c:txPr>
    </c:title>
    <c:autoTitleDeleted val="0"/>
    <c:plotArea>
      <c:layout/>
      <c:areaChart>
        <c:grouping val="standard"/>
        <c:varyColors val="0"/>
        <c:ser>
          <c:idx val="0"/>
          <c:order val="0"/>
          <c:tx>
            <c:strRef>
              <c:f>Sheet1!$B$1</c:f>
              <c:strCache>
                <c:ptCount val="1"/>
                <c:pt idx="0">
                  <c:v>Appeals to process</c:v>
                </c:pt>
              </c:strCache>
            </c:strRef>
          </c:tx>
          <c:spPr>
            <a:gradFill>
              <a:gsLst>
                <a:gs pos="100000">
                  <a:schemeClr val="accent1"/>
                </a:gs>
                <a:gs pos="0">
                  <a:schemeClr val="accent1">
                    <a:lumMod val="75000"/>
                  </a:schemeClr>
                </a:gs>
              </a:gsLst>
              <a:lin ang="0" scaled="1"/>
            </a:gradFill>
            <a:ln>
              <a:noFill/>
            </a:ln>
            <a:effectLst>
              <a:innerShdw dist="12700" dir="16200000">
                <a:schemeClr val="lt1">
                  <a:alpha val="75000"/>
                </a:schemeClr>
              </a:innerShdw>
            </a:effectLst>
          </c:spPr>
          <c:cat>
            <c:numRef>
              <c:f>Sheet1!$A$2:$A$3</c:f>
              <c:numCache>
                <c:formatCode>m/d/yyyy</c:formatCode>
                <c:ptCount val="2"/>
                <c:pt idx="0">
                  <c:v>44071</c:v>
                </c:pt>
                <c:pt idx="1">
                  <c:v>44127</c:v>
                </c:pt>
              </c:numCache>
            </c:numRef>
          </c:cat>
          <c:val>
            <c:numRef>
              <c:f>Sheet1!$B$2:$B$3</c:f>
              <c:numCache>
                <c:formatCode>General</c:formatCode>
                <c:ptCount val="2"/>
                <c:pt idx="0">
                  <c:v>23000</c:v>
                </c:pt>
                <c:pt idx="1">
                  <c:v>119</c:v>
                </c:pt>
              </c:numCache>
            </c:numRef>
          </c:val>
          <c:extLst>
            <c:ext xmlns:c16="http://schemas.microsoft.com/office/drawing/2014/chart" uri="{C3380CC4-5D6E-409C-BE32-E72D297353CC}">
              <c16:uniqueId val="{00000000-8280-415E-97EA-CA2EA4218185}"/>
            </c:ext>
          </c:extLst>
        </c:ser>
        <c:dLbls>
          <c:showLegendKey val="0"/>
          <c:showVal val="0"/>
          <c:showCatName val="0"/>
          <c:showSerName val="0"/>
          <c:showPercent val="0"/>
          <c:showBubbleSize val="0"/>
        </c:dLbls>
        <c:dropLines>
          <c:spPr>
            <a:ln w="9525" cap="flat" cmpd="sng" algn="ctr">
              <a:solidFill>
                <a:schemeClr val="lt1">
                  <a:alpha val="40000"/>
                </a:schemeClr>
              </a:solidFill>
              <a:round/>
            </a:ln>
            <a:effectLst/>
          </c:spPr>
        </c:dropLines>
        <c:axId val="562035872"/>
        <c:axId val="562036856"/>
        <c:extLst>
          <c:ext xmlns:c15="http://schemas.microsoft.com/office/drawing/2012/chart" uri="{02D57815-91ED-43cb-92C2-25804820EDAC}">
            <c15:filteredAreaSeries>
              <c15:ser>
                <c:idx val="1"/>
                <c:order val="1"/>
                <c:tx>
                  <c:strRef>
                    <c:extLst>
                      <c:ext uri="{02D57815-91ED-43cb-92C2-25804820EDAC}">
                        <c15:formulaRef>
                          <c15:sqref>Sheet1!$C$1</c15:sqref>
                        </c15:formulaRef>
                      </c:ext>
                    </c:extLst>
                    <c:strCache>
                      <c:ptCount val="1"/>
                      <c:pt idx="0">
                        <c:v>Series 2</c:v>
                      </c:pt>
                    </c:strCache>
                  </c:strRef>
                </c:tx>
                <c:spPr>
                  <a:gradFill>
                    <a:gsLst>
                      <a:gs pos="100000">
                        <a:schemeClr val="accent2"/>
                      </a:gs>
                      <a:gs pos="0">
                        <a:schemeClr val="accent2">
                          <a:lumMod val="75000"/>
                        </a:schemeClr>
                      </a:gs>
                    </a:gsLst>
                    <a:lin ang="0" scaled="1"/>
                  </a:gradFill>
                  <a:ln>
                    <a:noFill/>
                  </a:ln>
                  <a:effectLst>
                    <a:innerShdw dist="12700" dir="16200000">
                      <a:schemeClr val="lt1">
                        <a:alpha val="75000"/>
                      </a:schemeClr>
                    </a:innerShdw>
                  </a:effectLst>
                </c:spPr>
                <c:cat>
                  <c:numRef>
                    <c:extLst>
                      <c:ext uri="{02D57815-91ED-43cb-92C2-25804820EDAC}">
                        <c15:formulaRef>
                          <c15:sqref>Sheet1!$A$2:$A$3</c15:sqref>
                        </c15:formulaRef>
                      </c:ext>
                    </c:extLst>
                    <c:numCache>
                      <c:formatCode>m/d/yyyy</c:formatCode>
                      <c:ptCount val="2"/>
                      <c:pt idx="0">
                        <c:v>44071</c:v>
                      </c:pt>
                      <c:pt idx="1">
                        <c:v>44127</c:v>
                      </c:pt>
                    </c:numCache>
                  </c:numRef>
                </c:cat>
                <c:val>
                  <c:numRef>
                    <c:extLst>
                      <c:ext uri="{02D57815-91ED-43cb-92C2-25804820EDAC}">
                        <c15:formulaRef>
                          <c15:sqref>Sheet1!$C$2:$C$3</c15:sqref>
                        </c15:formulaRef>
                      </c:ext>
                    </c:extLst>
                    <c:numCache>
                      <c:formatCode>General</c:formatCode>
                      <c:ptCount val="2"/>
                      <c:pt idx="0">
                        <c:v>12</c:v>
                      </c:pt>
                      <c:pt idx="1">
                        <c:v>12</c:v>
                      </c:pt>
                    </c:numCache>
                  </c:numRef>
                </c:val>
                <c:extLst>
                  <c:ext xmlns:c16="http://schemas.microsoft.com/office/drawing/2014/chart" uri="{C3380CC4-5D6E-409C-BE32-E72D297353CC}">
                    <c16:uniqueId val="{00000001-8280-415E-97EA-CA2EA4218185}"/>
                  </c:ext>
                </c:extLst>
              </c15:ser>
            </c15:filteredAreaSeries>
          </c:ext>
        </c:extLst>
      </c:areaChart>
      <c:dateAx>
        <c:axId val="562035872"/>
        <c:scaling>
          <c:orientation val="minMax"/>
        </c:scaling>
        <c:delete val="0"/>
        <c:axPos val="b"/>
        <c:numFmt formatCode="m/d/yyyy" sourceLinked="1"/>
        <c:majorTickMark val="out"/>
        <c:minorTickMark val="none"/>
        <c:tickLblPos val="nextTo"/>
        <c:spPr>
          <a:noFill/>
          <a:ln w="9575" cap="flat" cmpd="sng" algn="ctr">
            <a:solidFill>
              <a:schemeClr val="lt1">
                <a:lumMod val="75000"/>
              </a:schemeClr>
            </a:solidFill>
            <a:round/>
            <a:headEnd type="none" w="sm" len="sm"/>
            <a:tailEnd type="none" w="sm" len="sm"/>
          </a:ln>
          <a:effectLst/>
        </c:spPr>
        <c:txPr>
          <a:bodyPr rot="-60000000" spcFirstLastPara="1" vertOverflow="ellipsis" vert="horz" wrap="square" anchor="ctr" anchorCtr="1"/>
          <a:lstStyle/>
          <a:p>
            <a:pPr>
              <a:defRPr sz="1197" b="1" i="0" u="none" strike="noStrike" kern="1200" cap="all" baseline="0">
                <a:solidFill>
                  <a:schemeClr val="lt1">
                    <a:lumMod val="85000"/>
                  </a:schemeClr>
                </a:solidFill>
                <a:latin typeface="+mn-lt"/>
                <a:ea typeface="+mn-ea"/>
                <a:cs typeface="+mn-cs"/>
              </a:defRPr>
            </a:pPr>
            <a:endParaRPr lang="en-US"/>
          </a:p>
        </c:txPr>
        <c:crossAx val="562036856"/>
        <c:crosses val="autoZero"/>
        <c:auto val="1"/>
        <c:lblOffset val="100"/>
        <c:baseTimeUnit val="days"/>
      </c:dateAx>
      <c:valAx>
        <c:axId val="562036856"/>
        <c:scaling>
          <c:orientation val="minMax"/>
        </c:scaling>
        <c:delete val="0"/>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prstDash val="sysDot"/>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n-US"/>
          </a:p>
        </c:txPr>
        <c:crossAx val="562035872"/>
        <c:crosses val="autoZero"/>
        <c:crossBetween val="midCat"/>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solidFill>
      <a:schemeClr val="dk1">
        <a:lumMod val="75000"/>
        <a:lumOff val="25000"/>
      </a:schemeClr>
    </a:solidFill>
    <a:ln w="9525" cap="flat" cmpd="sng" algn="ctr">
      <a:solidFill>
        <a:schemeClr val="lt1">
          <a:lumMod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77">
  <cs:axisTitle>
    <cs:lnRef idx="0"/>
    <cs:fillRef idx="0"/>
    <cs:effectRef idx="0"/>
    <cs:fontRef idx="minor">
      <a:schemeClr val="lt1">
        <a:lumMod val="85000"/>
      </a:schemeClr>
    </cs:fontRef>
    <cs:defRPr sz="1197" kern="1200"/>
  </cs:axisTitle>
  <cs:categoryAxis>
    <cs:lnRef idx="0"/>
    <cs:fillRef idx="0"/>
    <cs:effectRef idx="0"/>
    <cs:fontRef idx="minor">
      <a:schemeClr val="lt1">
        <a:lumMod val="85000"/>
      </a:schemeClr>
    </cs:fontRef>
    <cs:spPr>
      <a:ln w="9575" cap="flat" cmpd="sng" algn="ctr">
        <a:solidFill>
          <a:schemeClr val="lt1">
            <a:lumMod val="75000"/>
          </a:schemeClr>
        </a:solidFill>
        <a:round/>
        <a:headEnd type="none" w="sm" len="sm"/>
        <a:tailEnd type="none" w="sm" len="sm"/>
      </a:ln>
    </cs:spPr>
    <cs:defRPr sz="1197" b="1" kern="1200" cap="all" baseline="0"/>
  </cs:categoryAxis>
  <cs:chartArea>
    <cs:lnRef idx="0"/>
    <cs:fillRef idx="0"/>
    <cs:effectRef idx="0"/>
    <cs:fontRef idx="minor">
      <a:schemeClr val="dk1"/>
    </cs:fontRef>
    <cs:spPr>
      <a:solidFill>
        <a:schemeClr val="dk1">
          <a:lumMod val="75000"/>
          <a:lumOff val="25000"/>
        </a:schemeClr>
      </a:solidFill>
      <a:ln w="9525" cap="flat" cmpd="sng" algn="ctr">
        <a:solidFill>
          <a:schemeClr val="lt1">
            <a:lumMod val="75000"/>
          </a:schemeClr>
        </a:solidFill>
        <a:round/>
      </a:ln>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lt1">
        <a:lumMod val="85000"/>
      </a:schemeClr>
    </cs:fontRef>
    <cs:spPr>
      <a:solidFill>
        <a:schemeClr val="dk1">
          <a:lumMod val="65000"/>
          <a:lumOff val="35000"/>
        </a:schemeClr>
      </a:solidFill>
      <a:ln>
        <a:solidFill>
          <a:schemeClr val="lt1">
            <a:lumMod val="50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a:gsLst>
          <a:gs pos="100000">
            <a:schemeClr val="phClr"/>
          </a:gs>
          <a:gs pos="0">
            <a:schemeClr val="phClr">
              <a:lumMod val="75000"/>
            </a:schemeClr>
          </a:gs>
        </a:gsLst>
        <a:lin ang="0" scaled="1"/>
      </a:gradFill>
      <a:effectLst>
        <a:innerShdw dist="12700" dir="16200000">
          <a:schemeClr val="lt1">
            <a:alpha val="75000"/>
          </a:schemeClr>
        </a:innerShdw>
      </a:effectLst>
    </cs:spPr>
  </cs:dataPoint>
  <cs:dataPoint3D>
    <cs:lnRef idx="0"/>
    <cs:fillRef idx="0">
      <cs:styleClr val="auto"/>
    </cs:fillRef>
    <cs:effectRef idx="0"/>
    <cs:fontRef idx="minor">
      <a:schemeClr val="dk1"/>
    </cs:fontRef>
    <cs:spPr>
      <a:gradFill>
        <a:gsLst>
          <a:gs pos="100000">
            <a:schemeClr val="phClr"/>
          </a:gs>
          <a:gs pos="0">
            <a:schemeClr val="phClr">
              <a:lumMod val="75000"/>
            </a:schemeClr>
          </a:gs>
        </a:gsLst>
        <a:lin ang="0" scaled="1"/>
      </a:gradFill>
      <a:effectLst>
        <a:innerShdw dist="12700" dir="16200000">
          <a:schemeClr val="lt1">
            <a:alpha val="75000"/>
          </a:schemeClr>
        </a:innerShdw>
      </a:effectLst>
    </cs:spPr>
  </cs:dataPoint3D>
  <cs:dataPointLine>
    <cs:lnRef idx="0">
      <cs:styleClr val="auto"/>
    </cs:lnRef>
    <cs:fillRef idx="0"/>
    <cs:effectRef idx="0"/>
    <cs:fontRef idx="minor">
      <a:schemeClr val="dk1"/>
    </cs:fontRef>
    <cs:spPr>
      <a:ln w="25400"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lt1">
        <a:lumMod val="50000"/>
      </a:schemeClr>
    </cs:fontRef>
    <cs:spPr>
      <a:ln w="9525">
        <a:solidFill>
          <a:schemeClr val="lt1">
            <a:lumMod val="50000"/>
          </a:schemeClr>
        </a:solidFill>
      </a:ln>
    </cs:spPr>
    <cs:defRPr sz="1197"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cap="flat" cmpd="sng" algn="ctr">
        <a:solidFill>
          <a:schemeClr val="lt1">
            <a:alpha val="40000"/>
          </a:schemeClr>
        </a:solidFill>
        <a:round/>
      </a:ln>
    </cs:spPr>
  </cs:dropLine>
  <cs:errorBar>
    <cs:lnRef idx="0"/>
    <cs:fillRef idx="0"/>
    <cs:effectRef idx="0"/>
    <cs:fontRef idx="minor">
      <a:schemeClr val="dk1"/>
    </cs:fontRef>
    <cs:spPr>
      <a:ln w="9525" cap="flat" cmpd="sng" algn="ctr">
        <a:solidFill>
          <a:schemeClr val="lt1">
            <a:alpha val="4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prstDash val="sysDot"/>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65000"/>
                <a:alpha val="36000"/>
              </a:schemeClr>
            </a:gs>
          </a:gsLst>
          <a:lin ang="5400000" scaled="0"/>
        </a:gradFill>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85000"/>
      </a:schemeClr>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bg1">
        <a:lumMod val="85000"/>
      </a:schemeClr>
    </cs:fontRef>
    <cs:spPr>
      <a:ln w="19050" cap="flat" cmpd="sng" algn="ctr">
        <a:solidFill>
          <a:schemeClr val="bg1">
            <a:lumMod val="85000"/>
          </a:schemeClr>
        </a:solidFill>
        <a:round/>
        <a:headEnd type="none" w="sm" len="sm"/>
        <a:tailEnd type="none" w="sm" len="sm"/>
      </a:ln>
    </cs:spPr>
    <cs:defRPr sz="1197" b="1"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ajor">
      <a:schemeClr val="lt1">
        <a:lumMod val="85000"/>
      </a:schemeClr>
    </cs:fontRef>
    <cs:defRPr sz="2200" b="1" kern="1200" baseline="0"/>
  </cs:title>
  <cs:trendline>
    <cs:lnRef idx="0">
      <cs:styleClr val="auto"/>
    </cs:lnRef>
    <cs:fillRef idx="0"/>
    <cs:effectRef idx="0"/>
    <cs:fontRef idx="minor">
      <a:schemeClr val="dk1"/>
    </cs:fontRef>
    <cs:spPr>
      <a:ln w="9525" cap="rnd">
        <a:solidFill>
          <a:schemeClr val="phClr">
            <a:alpha val="50000"/>
          </a:scheme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7FF98F-75C6-4044-8C1B-E902B22C4F9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053C3880-E4CB-4D2C-9BB1-730AEE5FB9B1}">
      <dgm:prSet/>
      <dgm:spPr/>
      <dgm:t>
        <a:bodyPr/>
        <a:lstStyle/>
        <a:p>
          <a:r>
            <a:rPr lang="en-US" dirty="0"/>
            <a:t>Our main priorities</a:t>
          </a:r>
        </a:p>
      </dgm:t>
    </dgm:pt>
    <dgm:pt modelId="{B1C54710-71EE-41D9-AD9A-45513C85807D}" type="parTrans" cxnId="{06F6CF44-8AB0-4A38-8D64-9899F100D4CF}">
      <dgm:prSet/>
      <dgm:spPr/>
      <dgm:t>
        <a:bodyPr/>
        <a:lstStyle/>
        <a:p>
          <a:endParaRPr lang="en-US"/>
        </a:p>
      </dgm:t>
    </dgm:pt>
    <dgm:pt modelId="{5DDD0A84-59C9-458C-AC07-037470838C0A}" type="sibTrans" cxnId="{06F6CF44-8AB0-4A38-8D64-9899F100D4CF}">
      <dgm:prSet/>
      <dgm:spPr/>
      <dgm:t>
        <a:bodyPr/>
        <a:lstStyle/>
        <a:p>
          <a:endParaRPr lang="en-US"/>
        </a:p>
      </dgm:t>
    </dgm:pt>
    <dgm:pt modelId="{931A71D7-4694-4A8C-80DB-2E7E1B29AA6A}">
      <dgm:prSet custT="1"/>
      <dgm:spPr/>
      <dgm:t>
        <a:bodyPr/>
        <a:lstStyle/>
        <a:p>
          <a:r>
            <a:rPr lang="en-US" sz="2500" dirty="0"/>
            <a:t>Phone</a:t>
          </a:r>
          <a:r>
            <a:rPr lang="en-US" sz="2500" baseline="0" dirty="0"/>
            <a:t> Service</a:t>
          </a:r>
          <a:endParaRPr lang="en-US" sz="2500" dirty="0"/>
        </a:p>
      </dgm:t>
    </dgm:pt>
    <dgm:pt modelId="{15A5B976-C87D-4A30-9D69-4607CBFB86F2}" type="parTrans" cxnId="{28C21230-C938-4755-87E9-9A06815B3EA5}">
      <dgm:prSet/>
      <dgm:spPr/>
      <dgm:t>
        <a:bodyPr/>
        <a:lstStyle/>
        <a:p>
          <a:endParaRPr lang="en-US"/>
        </a:p>
      </dgm:t>
    </dgm:pt>
    <dgm:pt modelId="{888439F9-8EE2-42C8-8D49-A07763AC1403}" type="sibTrans" cxnId="{28C21230-C938-4755-87E9-9A06815B3EA5}">
      <dgm:prSet/>
      <dgm:spPr/>
      <dgm:t>
        <a:bodyPr/>
        <a:lstStyle/>
        <a:p>
          <a:endParaRPr lang="en-US"/>
        </a:p>
      </dgm:t>
    </dgm:pt>
    <dgm:pt modelId="{98C61404-8D78-4695-8B3C-1D763FE4A0EA}">
      <dgm:prSet custT="1"/>
      <dgm:spPr/>
      <dgm:t>
        <a:bodyPr/>
        <a:lstStyle/>
        <a:p>
          <a:r>
            <a:rPr lang="en-US" sz="2500" dirty="0"/>
            <a:t>Claims Management</a:t>
          </a:r>
        </a:p>
      </dgm:t>
    </dgm:pt>
    <dgm:pt modelId="{AA12C97B-BC98-437B-8545-0A74FA28F0E1}" type="parTrans" cxnId="{51E89B7B-0A0B-4DAB-944F-23A398509584}">
      <dgm:prSet/>
      <dgm:spPr/>
      <dgm:t>
        <a:bodyPr/>
        <a:lstStyle/>
        <a:p>
          <a:endParaRPr lang="en-US"/>
        </a:p>
      </dgm:t>
    </dgm:pt>
    <dgm:pt modelId="{A96DD96A-7759-475C-A8CE-A106D38E1086}" type="sibTrans" cxnId="{51E89B7B-0A0B-4DAB-944F-23A398509584}">
      <dgm:prSet/>
      <dgm:spPr/>
      <dgm:t>
        <a:bodyPr/>
        <a:lstStyle/>
        <a:p>
          <a:endParaRPr lang="en-US"/>
        </a:p>
      </dgm:t>
    </dgm:pt>
    <dgm:pt modelId="{4BCA1641-8A71-4438-8444-10B09CE1D073}">
      <dgm:prSet custT="1"/>
      <dgm:spPr/>
      <dgm:t>
        <a:bodyPr/>
        <a:lstStyle/>
        <a:p>
          <a:r>
            <a:rPr lang="en-US" sz="2500" dirty="0"/>
            <a:t>Appeals</a:t>
          </a:r>
        </a:p>
      </dgm:t>
    </dgm:pt>
    <dgm:pt modelId="{68E7C4FC-D714-462A-A5F1-34EA274AC528}" type="parTrans" cxnId="{E1E159DA-116B-41EB-84FE-C7E56D429454}">
      <dgm:prSet/>
      <dgm:spPr/>
      <dgm:t>
        <a:bodyPr/>
        <a:lstStyle/>
        <a:p>
          <a:endParaRPr lang="en-US"/>
        </a:p>
      </dgm:t>
    </dgm:pt>
    <dgm:pt modelId="{BAA099E1-BC66-40F7-BEC6-A82F2A8639BF}" type="sibTrans" cxnId="{E1E159DA-116B-41EB-84FE-C7E56D429454}">
      <dgm:prSet/>
      <dgm:spPr/>
      <dgm:t>
        <a:bodyPr/>
        <a:lstStyle/>
        <a:p>
          <a:endParaRPr lang="en-US"/>
        </a:p>
      </dgm:t>
    </dgm:pt>
    <dgm:pt modelId="{D7DCF6BE-497E-4C03-8B8C-F4EB37A7F106}" type="pres">
      <dgm:prSet presAssocID="{E17FF98F-75C6-4044-8C1B-E902B22C4F9C}" presName="Name0" presStyleCnt="0">
        <dgm:presLayoutVars>
          <dgm:dir/>
          <dgm:animLvl val="lvl"/>
          <dgm:resizeHandles val="exact"/>
        </dgm:presLayoutVars>
      </dgm:prSet>
      <dgm:spPr/>
    </dgm:pt>
    <dgm:pt modelId="{4C9A0ADF-CFAC-41A0-A8B5-42E2A60590D6}" type="pres">
      <dgm:prSet presAssocID="{053C3880-E4CB-4D2C-9BB1-730AEE5FB9B1}" presName="linNode" presStyleCnt="0"/>
      <dgm:spPr/>
    </dgm:pt>
    <dgm:pt modelId="{3C88D94E-664D-4FC9-8DCC-D0CFA524DF7B}" type="pres">
      <dgm:prSet presAssocID="{053C3880-E4CB-4D2C-9BB1-730AEE5FB9B1}" presName="parentText" presStyleLbl="node1" presStyleIdx="0" presStyleCnt="1" custScaleX="60594">
        <dgm:presLayoutVars>
          <dgm:chMax val="1"/>
          <dgm:bulletEnabled val="1"/>
        </dgm:presLayoutVars>
      </dgm:prSet>
      <dgm:spPr/>
    </dgm:pt>
    <dgm:pt modelId="{0C6EF31E-FEB4-46BB-A190-00CC98B86C52}" type="pres">
      <dgm:prSet presAssocID="{053C3880-E4CB-4D2C-9BB1-730AEE5FB9B1}" presName="descendantText" presStyleLbl="alignAccFollowNode1" presStyleIdx="0" presStyleCnt="1">
        <dgm:presLayoutVars>
          <dgm:bulletEnabled val="1"/>
        </dgm:presLayoutVars>
      </dgm:prSet>
      <dgm:spPr/>
    </dgm:pt>
  </dgm:ptLst>
  <dgm:cxnLst>
    <dgm:cxn modelId="{E8A7AB0C-5C72-4C25-AA12-9892E09D7095}" type="presOf" srcId="{98C61404-8D78-4695-8B3C-1D763FE4A0EA}" destId="{0C6EF31E-FEB4-46BB-A190-00CC98B86C52}" srcOrd="0" destOrd="1" presId="urn:microsoft.com/office/officeart/2005/8/layout/vList5"/>
    <dgm:cxn modelId="{28C21230-C938-4755-87E9-9A06815B3EA5}" srcId="{053C3880-E4CB-4D2C-9BB1-730AEE5FB9B1}" destId="{931A71D7-4694-4A8C-80DB-2E7E1B29AA6A}" srcOrd="0" destOrd="0" parTransId="{15A5B976-C87D-4A30-9D69-4607CBFB86F2}" sibTransId="{888439F9-8EE2-42C8-8D49-A07763AC1403}"/>
    <dgm:cxn modelId="{06F6CF44-8AB0-4A38-8D64-9899F100D4CF}" srcId="{E17FF98F-75C6-4044-8C1B-E902B22C4F9C}" destId="{053C3880-E4CB-4D2C-9BB1-730AEE5FB9B1}" srcOrd="0" destOrd="0" parTransId="{B1C54710-71EE-41D9-AD9A-45513C85807D}" sibTransId="{5DDD0A84-59C9-458C-AC07-037470838C0A}"/>
    <dgm:cxn modelId="{83F40E69-8931-410C-8D67-E80B3ED88386}" type="presOf" srcId="{053C3880-E4CB-4D2C-9BB1-730AEE5FB9B1}" destId="{3C88D94E-664D-4FC9-8DCC-D0CFA524DF7B}" srcOrd="0" destOrd="0" presId="urn:microsoft.com/office/officeart/2005/8/layout/vList5"/>
    <dgm:cxn modelId="{8884794E-C783-4A92-9C56-4C4DFBAABE75}" type="presOf" srcId="{4BCA1641-8A71-4438-8444-10B09CE1D073}" destId="{0C6EF31E-FEB4-46BB-A190-00CC98B86C52}" srcOrd="0" destOrd="2" presId="urn:microsoft.com/office/officeart/2005/8/layout/vList5"/>
    <dgm:cxn modelId="{1FCF6959-561E-4EBF-A53E-A296B0780A19}" type="presOf" srcId="{E17FF98F-75C6-4044-8C1B-E902B22C4F9C}" destId="{D7DCF6BE-497E-4C03-8B8C-F4EB37A7F106}" srcOrd="0" destOrd="0" presId="urn:microsoft.com/office/officeart/2005/8/layout/vList5"/>
    <dgm:cxn modelId="{51E89B7B-0A0B-4DAB-944F-23A398509584}" srcId="{053C3880-E4CB-4D2C-9BB1-730AEE5FB9B1}" destId="{98C61404-8D78-4695-8B3C-1D763FE4A0EA}" srcOrd="1" destOrd="0" parTransId="{AA12C97B-BC98-437B-8545-0A74FA28F0E1}" sibTransId="{A96DD96A-7759-475C-A8CE-A106D38E1086}"/>
    <dgm:cxn modelId="{FC58D1C6-E4F0-4860-AA75-D39A89D15AEE}" type="presOf" srcId="{931A71D7-4694-4A8C-80DB-2E7E1B29AA6A}" destId="{0C6EF31E-FEB4-46BB-A190-00CC98B86C52}" srcOrd="0" destOrd="0" presId="urn:microsoft.com/office/officeart/2005/8/layout/vList5"/>
    <dgm:cxn modelId="{E1E159DA-116B-41EB-84FE-C7E56D429454}" srcId="{053C3880-E4CB-4D2C-9BB1-730AEE5FB9B1}" destId="{4BCA1641-8A71-4438-8444-10B09CE1D073}" srcOrd="2" destOrd="0" parTransId="{68E7C4FC-D714-462A-A5F1-34EA274AC528}" sibTransId="{BAA099E1-BC66-40F7-BEC6-A82F2A8639BF}"/>
    <dgm:cxn modelId="{BAF9A68B-0752-4F86-B97D-667322963042}" type="presParOf" srcId="{D7DCF6BE-497E-4C03-8B8C-F4EB37A7F106}" destId="{4C9A0ADF-CFAC-41A0-A8B5-42E2A60590D6}" srcOrd="0" destOrd="0" presId="urn:microsoft.com/office/officeart/2005/8/layout/vList5"/>
    <dgm:cxn modelId="{A87BEBF0-C867-4AE9-926D-D99CCCE889F2}" type="presParOf" srcId="{4C9A0ADF-CFAC-41A0-A8B5-42E2A60590D6}" destId="{3C88D94E-664D-4FC9-8DCC-D0CFA524DF7B}" srcOrd="0" destOrd="0" presId="urn:microsoft.com/office/officeart/2005/8/layout/vList5"/>
    <dgm:cxn modelId="{1C355862-CF09-47EE-9810-F6E8589339CA}" type="presParOf" srcId="{4C9A0ADF-CFAC-41A0-A8B5-42E2A60590D6}" destId="{0C6EF31E-FEB4-46BB-A190-00CC98B86C52}"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5E81E61-C6A8-40EF-A32B-1104F09D25D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28C6734E-12AF-4EB8-8DDB-11315CCC45D5}">
      <dgm:prSet/>
      <dgm:spPr/>
      <dgm:t>
        <a:bodyPr/>
        <a:lstStyle/>
        <a:p>
          <a:r>
            <a:rPr lang="en-US" dirty="0"/>
            <a:t>Phones</a:t>
          </a:r>
        </a:p>
      </dgm:t>
    </dgm:pt>
    <dgm:pt modelId="{D4F5FA36-DDD4-41C9-A1FD-14F44D666A0C}" type="parTrans" cxnId="{BEFF14EE-EC0F-477B-90A5-77E111F258F2}">
      <dgm:prSet/>
      <dgm:spPr/>
      <dgm:t>
        <a:bodyPr/>
        <a:lstStyle/>
        <a:p>
          <a:endParaRPr lang="en-US"/>
        </a:p>
      </dgm:t>
    </dgm:pt>
    <dgm:pt modelId="{598327D5-26D4-4D59-8504-C358311EE0C4}" type="sibTrans" cxnId="{BEFF14EE-EC0F-477B-90A5-77E111F258F2}">
      <dgm:prSet/>
      <dgm:spPr/>
      <dgm:t>
        <a:bodyPr/>
        <a:lstStyle/>
        <a:p>
          <a:endParaRPr lang="en-US"/>
        </a:p>
      </dgm:t>
    </dgm:pt>
    <dgm:pt modelId="{D8C5D81F-4895-4C6B-948F-D024DFD3F90D}">
      <dgm:prSet/>
      <dgm:spPr/>
      <dgm:t>
        <a:bodyPr/>
        <a:lstStyle/>
        <a:p>
          <a:r>
            <a:rPr lang="en-US" dirty="0"/>
            <a:t>Claims</a:t>
          </a:r>
        </a:p>
      </dgm:t>
    </dgm:pt>
    <dgm:pt modelId="{B28AA8F3-059D-4BD9-B58D-A34AA517B8F0}" type="parTrans" cxnId="{4C74696F-1C73-4745-B9C3-29B661907D6D}">
      <dgm:prSet/>
      <dgm:spPr/>
      <dgm:t>
        <a:bodyPr/>
        <a:lstStyle/>
        <a:p>
          <a:endParaRPr lang="en-US"/>
        </a:p>
      </dgm:t>
    </dgm:pt>
    <dgm:pt modelId="{C178194F-AA1B-4B7D-8FDA-B52EBC9861C4}" type="sibTrans" cxnId="{4C74696F-1C73-4745-B9C3-29B661907D6D}">
      <dgm:prSet/>
      <dgm:spPr/>
      <dgm:t>
        <a:bodyPr/>
        <a:lstStyle/>
        <a:p>
          <a:endParaRPr lang="en-US"/>
        </a:p>
      </dgm:t>
    </dgm:pt>
    <dgm:pt modelId="{06230073-A082-4A0A-98FB-95DC518C4327}">
      <dgm:prSet custT="1"/>
      <dgm:spPr/>
      <dgm:t>
        <a:bodyPr/>
        <a:lstStyle/>
        <a:p>
          <a:r>
            <a:rPr lang="en-US" sz="1400" dirty="0"/>
            <a:t>Reduce the average weeks waiting for claimants with outstanding issues (8.7 weeks currently)</a:t>
          </a:r>
        </a:p>
      </dgm:t>
    </dgm:pt>
    <dgm:pt modelId="{3855D959-5971-42F0-A44A-9EEA8706D1F6}" type="parTrans" cxnId="{22BE9580-63CE-44D7-882F-7D1E0E8694AA}">
      <dgm:prSet/>
      <dgm:spPr/>
      <dgm:t>
        <a:bodyPr/>
        <a:lstStyle/>
        <a:p>
          <a:endParaRPr lang="en-US"/>
        </a:p>
      </dgm:t>
    </dgm:pt>
    <dgm:pt modelId="{62B70EBD-C2B9-4413-8FA1-EFD47821EE0F}" type="sibTrans" cxnId="{22BE9580-63CE-44D7-882F-7D1E0E8694AA}">
      <dgm:prSet/>
      <dgm:spPr/>
      <dgm:t>
        <a:bodyPr/>
        <a:lstStyle/>
        <a:p>
          <a:endParaRPr lang="en-US"/>
        </a:p>
      </dgm:t>
    </dgm:pt>
    <dgm:pt modelId="{2298561B-2F45-470D-92D0-BD94705BDE67}">
      <dgm:prSet custT="1"/>
      <dgm:spPr/>
      <dgm:t>
        <a:bodyPr/>
        <a:lstStyle/>
        <a:p>
          <a:r>
            <a:rPr lang="en-US" sz="1400" dirty="0"/>
            <a:t>Increase our timeliness in writing decisions on issues (66% written within 21 days in October)</a:t>
          </a:r>
        </a:p>
      </dgm:t>
    </dgm:pt>
    <dgm:pt modelId="{AD02F23A-566A-4BB0-B793-0C3BC6040F1D}" type="parTrans" cxnId="{ABB7BB91-E28A-41FE-92E7-B7742765D702}">
      <dgm:prSet/>
      <dgm:spPr/>
      <dgm:t>
        <a:bodyPr/>
        <a:lstStyle/>
        <a:p>
          <a:endParaRPr lang="en-US"/>
        </a:p>
      </dgm:t>
    </dgm:pt>
    <dgm:pt modelId="{52DC1280-2A76-4E22-BCD5-F98EAF60D9DF}" type="sibTrans" cxnId="{ABB7BB91-E28A-41FE-92E7-B7742765D702}">
      <dgm:prSet/>
      <dgm:spPr/>
      <dgm:t>
        <a:bodyPr/>
        <a:lstStyle/>
        <a:p>
          <a:endParaRPr lang="en-US"/>
        </a:p>
      </dgm:t>
    </dgm:pt>
    <dgm:pt modelId="{B51643CC-D1BF-448C-9A28-025CE18DCC98}">
      <dgm:prSet custT="1"/>
      <dgm:spPr/>
      <dgm:t>
        <a:bodyPr/>
        <a:lstStyle/>
        <a:p>
          <a:r>
            <a:rPr lang="en-US" sz="1400" dirty="0"/>
            <a:t>Increase our timeliness in paying claimants within DOL guidelines (34% in October)</a:t>
          </a:r>
        </a:p>
      </dgm:t>
    </dgm:pt>
    <dgm:pt modelId="{7A12830F-8838-4B6E-B2BF-A0C324C728AE}" type="parTrans" cxnId="{7A133D8D-DD31-44C5-A4A2-8126B53C0159}">
      <dgm:prSet/>
      <dgm:spPr/>
      <dgm:t>
        <a:bodyPr/>
        <a:lstStyle/>
        <a:p>
          <a:endParaRPr lang="en-US"/>
        </a:p>
      </dgm:t>
    </dgm:pt>
    <dgm:pt modelId="{1B8E0D6B-D817-44DC-8569-5CA207927CA2}" type="sibTrans" cxnId="{7A133D8D-DD31-44C5-A4A2-8126B53C0159}">
      <dgm:prSet/>
      <dgm:spPr/>
      <dgm:t>
        <a:bodyPr/>
        <a:lstStyle/>
        <a:p>
          <a:endParaRPr lang="en-US"/>
        </a:p>
      </dgm:t>
    </dgm:pt>
    <dgm:pt modelId="{E2C5424B-133E-425E-B3C0-24790B9E332C}">
      <dgm:prSet/>
      <dgm:spPr/>
      <dgm:t>
        <a:bodyPr/>
        <a:lstStyle/>
        <a:p>
          <a:r>
            <a:rPr lang="en-US" dirty="0"/>
            <a:t>Appeals</a:t>
          </a:r>
        </a:p>
      </dgm:t>
    </dgm:pt>
    <dgm:pt modelId="{EAF2F5E6-5EDF-436B-BA28-FDE044A95E72}" type="parTrans" cxnId="{99E193E5-0EB4-4E1C-ABE2-1F812272285C}">
      <dgm:prSet/>
      <dgm:spPr/>
      <dgm:t>
        <a:bodyPr/>
        <a:lstStyle/>
        <a:p>
          <a:endParaRPr lang="en-US"/>
        </a:p>
      </dgm:t>
    </dgm:pt>
    <dgm:pt modelId="{E40A5B5B-324C-44E7-80D8-317BB7C88B81}" type="sibTrans" cxnId="{99E193E5-0EB4-4E1C-ABE2-1F812272285C}">
      <dgm:prSet/>
      <dgm:spPr/>
      <dgm:t>
        <a:bodyPr/>
        <a:lstStyle/>
        <a:p>
          <a:endParaRPr lang="en-US"/>
        </a:p>
      </dgm:t>
    </dgm:pt>
    <dgm:pt modelId="{79701932-05DB-442D-A493-8D2E36F0522D}">
      <dgm:prSet custT="1"/>
      <dgm:spPr/>
      <dgm:t>
        <a:bodyPr/>
        <a:lstStyle/>
        <a:p>
          <a:r>
            <a:rPr lang="en-US" sz="1400" dirty="0"/>
            <a:t>Reduce our processing time for sending appeals to OAH to 3-5 days (currently ~30 days)</a:t>
          </a:r>
        </a:p>
      </dgm:t>
    </dgm:pt>
    <dgm:pt modelId="{B9E5DF61-E1D7-4965-BB5B-9253FED49F68}" type="parTrans" cxnId="{85DB9990-03F6-4D32-9999-B381AA426E9A}">
      <dgm:prSet/>
      <dgm:spPr/>
      <dgm:t>
        <a:bodyPr/>
        <a:lstStyle/>
        <a:p>
          <a:endParaRPr lang="en-US"/>
        </a:p>
      </dgm:t>
    </dgm:pt>
    <dgm:pt modelId="{A25F83BF-112A-4CD8-95C5-412E75649510}" type="sibTrans" cxnId="{85DB9990-03F6-4D32-9999-B381AA426E9A}">
      <dgm:prSet/>
      <dgm:spPr/>
      <dgm:t>
        <a:bodyPr/>
        <a:lstStyle/>
        <a:p>
          <a:endParaRPr lang="en-US"/>
        </a:p>
      </dgm:t>
    </dgm:pt>
    <dgm:pt modelId="{1188509D-25A4-46F5-A80F-220D6E4BC929}">
      <dgm:prSet custT="1"/>
      <dgm:spPr/>
      <dgm:t>
        <a:bodyPr/>
        <a:lstStyle/>
        <a:p>
          <a:r>
            <a:rPr lang="en-US" sz="1400" dirty="0"/>
            <a:t>Reduce processing time for overturned or remanded cases (currently ~11 days)</a:t>
          </a:r>
        </a:p>
      </dgm:t>
    </dgm:pt>
    <dgm:pt modelId="{5C083D0E-F6AF-4D4B-8546-0A29B31BE72E}" type="parTrans" cxnId="{0651CA40-AE95-4EF9-B962-5172A1D305EB}">
      <dgm:prSet/>
      <dgm:spPr/>
      <dgm:t>
        <a:bodyPr/>
        <a:lstStyle/>
        <a:p>
          <a:endParaRPr lang="en-US"/>
        </a:p>
      </dgm:t>
    </dgm:pt>
    <dgm:pt modelId="{E663196A-7F88-4EAB-8F01-A2FC7A4682C5}" type="sibTrans" cxnId="{0651CA40-AE95-4EF9-B962-5172A1D305EB}">
      <dgm:prSet/>
      <dgm:spPr/>
      <dgm:t>
        <a:bodyPr/>
        <a:lstStyle/>
        <a:p>
          <a:endParaRPr lang="en-US"/>
        </a:p>
      </dgm:t>
    </dgm:pt>
    <dgm:pt modelId="{E88E8C75-51FD-4AD6-8F09-7C51984A1E89}">
      <dgm:prSet custT="1"/>
      <dgm:spPr/>
      <dgm:t>
        <a:bodyPr/>
        <a:lstStyle/>
        <a:p>
          <a:r>
            <a:rPr lang="en-US" sz="1400" dirty="0"/>
            <a:t>Increase first call resolution and reduce the need for callbacks (~80% with the recent change)</a:t>
          </a:r>
        </a:p>
      </dgm:t>
    </dgm:pt>
    <dgm:pt modelId="{892E5CA6-33D3-4079-A025-0BCA7A763717}" type="sibTrans" cxnId="{D0529525-99A5-499C-A5CC-7F08F31B4E04}">
      <dgm:prSet/>
      <dgm:spPr/>
      <dgm:t>
        <a:bodyPr/>
        <a:lstStyle/>
        <a:p>
          <a:endParaRPr lang="en-US"/>
        </a:p>
      </dgm:t>
    </dgm:pt>
    <dgm:pt modelId="{FC92726C-7948-488A-8957-75D427B005FE}" type="parTrans" cxnId="{D0529525-99A5-499C-A5CC-7F08F31B4E04}">
      <dgm:prSet/>
      <dgm:spPr/>
      <dgm:t>
        <a:bodyPr/>
        <a:lstStyle/>
        <a:p>
          <a:endParaRPr lang="en-US"/>
        </a:p>
      </dgm:t>
    </dgm:pt>
    <dgm:pt modelId="{5A3BE81B-68F2-49B5-BD0C-645525E0C1BC}">
      <dgm:prSet custT="1"/>
      <dgm:spPr/>
      <dgm:t>
        <a:bodyPr/>
        <a:lstStyle/>
        <a:p>
          <a:r>
            <a:rPr lang="en-US" sz="1400" dirty="0"/>
            <a:t>Increase the number of calls answered and reduce wait times (currently ~40 minutes)</a:t>
          </a:r>
        </a:p>
      </dgm:t>
    </dgm:pt>
    <dgm:pt modelId="{479DDCCB-0170-42A8-AF1C-8BAA3BFC0E5E}" type="sibTrans" cxnId="{5A3478D6-80E0-4AB6-87EC-F575C7D389F3}">
      <dgm:prSet/>
      <dgm:spPr/>
      <dgm:t>
        <a:bodyPr/>
        <a:lstStyle/>
        <a:p>
          <a:endParaRPr lang="en-US"/>
        </a:p>
      </dgm:t>
    </dgm:pt>
    <dgm:pt modelId="{A0B3D680-66AA-44AC-89EB-7D2B5F2E83AA}" type="parTrans" cxnId="{5A3478D6-80E0-4AB6-87EC-F575C7D389F3}">
      <dgm:prSet/>
      <dgm:spPr/>
      <dgm:t>
        <a:bodyPr/>
        <a:lstStyle/>
        <a:p>
          <a:endParaRPr lang="en-US"/>
        </a:p>
      </dgm:t>
    </dgm:pt>
    <dgm:pt modelId="{E3BA193C-ADB6-441C-B0BD-26F4B9213784}">
      <dgm:prSet custT="1"/>
      <dgm:spPr/>
      <dgm:t>
        <a:bodyPr/>
        <a:lstStyle/>
        <a:p>
          <a:r>
            <a:rPr lang="en-US" sz="1400" dirty="0"/>
            <a:t>Increase customer satisfaction</a:t>
          </a:r>
        </a:p>
      </dgm:t>
    </dgm:pt>
    <dgm:pt modelId="{D99CC25E-01B4-45EE-AECA-20E22BE54898}" type="parTrans" cxnId="{A22F2EA1-4481-4700-80FF-350641604005}">
      <dgm:prSet/>
      <dgm:spPr/>
    </dgm:pt>
    <dgm:pt modelId="{3B29D31D-02FF-415B-BAEC-AE4C039A4868}" type="sibTrans" cxnId="{A22F2EA1-4481-4700-80FF-350641604005}">
      <dgm:prSet/>
      <dgm:spPr/>
    </dgm:pt>
    <dgm:pt modelId="{D623D0CF-E85A-437E-B815-8D3FCE2DD1C5}" type="pres">
      <dgm:prSet presAssocID="{95E81E61-C6A8-40EF-A32B-1104F09D25D3}" presName="Name0" presStyleCnt="0">
        <dgm:presLayoutVars>
          <dgm:dir/>
          <dgm:animLvl val="lvl"/>
          <dgm:resizeHandles val="exact"/>
        </dgm:presLayoutVars>
      </dgm:prSet>
      <dgm:spPr/>
    </dgm:pt>
    <dgm:pt modelId="{E5936516-CE46-49EA-A4CA-157FC9135320}" type="pres">
      <dgm:prSet presAssocID="{28C6734E-12AF-4EB8-8DDB-11315CCC45D5}" presName="linNode" presStyleCnt="0"/>
      <dgm:spPr/>
    </dgm:pt>
    <dgm:pt modelId="{BD8E5B74-AE41-4F21-AD97-DBF5062878C7}" type="pres">
      <dgm:prSet presAssocID="{28C6734E-12AF-4EB8-8DDB-11315CCC45D5}" presName="parentText" presStyleLbl="node1" presStyleIdx="0" presStyleCnt="3" custScaleX="59835">
        <dgm:presLayoutVars>
          <dgm:chMax val="1"/>
          <dgm:bulletEnabled val="1"/>
        </dgm:presLayoutVars>
      </dgm:prSet>
      <dgm:spPr/>
    </dgm:pt>
    <dgm:pt modelId="{DA0532A7-1468-4E7E-953C-475127ADDEB8}" type="pres">
      <dgm:prSet presAssocID="{28C6734E-12AF-4EB8-8DDB-11315CCC45D5}" presName="descendantText" presStyleLbl="alignAccFollowNode1" presStyleIdx="0" presStyleCnt="3" custScaleX="215017" custScaleY="114727" custLinFactNeighborX="178" custLinFactNeighborY="-5034">
        <dgm:presLayoutVars>
          <dgm:bulletEnabled val="1"/>
        </dgm:presLayoutVars>
      </dgm:prSet>
      <dgm:spPr/>
    </dgm:pt>
    <dgm:pt modelId="{240E8840-8E08-4C80-8BA4-3966D700B3E2}" type="pres">
      <dgm:prSet presAssocID="{598327D5-26D4-4D59-8504-C358311EE0C4}" presName="sp" presStyleCnt="0"/>
      <dgm:spPr/>
    </dgm:pt>
    <dgm:pt modelId="{F30D2E0F-EA34-4028-9D27-6A954E940578}" type="pres">
      <dgm:prSet presAssocID="{D8C5D81F-4895-4C6B-948F-D024DFD3F90D}" presName="linNode" presStyleCnt="0"/>
      <dgm:spPr/>
    </dgm:pt>
    <dgm:pt modelId="{3DCFBFD8-6C97-422E-9639-3503541705B4}" type="pres">
      <dgm:prSet presAssocID="{D8C5D81F-4895-4C6B-948F-D024DFD3F90D}" presName="parentText" presStyleLbl="node1" presStyleIdx="1" presStyleCnt="3" custScaleX="37544">
        <dgm:presLayoutVars>
          <dgm:chMax val="1"/>
          <dgm:bulletEnabled val="1"/>
        </dgm:presLayoutVars>
      </dgm:prSet>
      <dgm:spPr/>
    </dgm:pt>
    <dgm:pt modelId="{DC0FA45C-54D2-4B9C-9C32-8BB58119326C}" type="pres">
      <dgm:prSet presAssocID="{D8C5D81F-4895-4C6B-948F-D024DFD3F90D}" presName="descendantText" presStyleLbl="alignAccFollowNode1" presStyleIdx="1" presStyleCnt="3" custScaleX="136909" custScaleY="122420">
        <dgm:presLayoutVars>
          <dgm:bulletEnabled val="1"/>
        </dgm:presLayoutVars>
      </dgm:prSet>
      <dgm:spPr/>
    </dgm:pt>
    <dgm:pt modelId="{B65CA160-2CF4-49CA-823D-398E24472BEE}" type="pres">
      <dgm:prSet presAssocID="{C178194F-AA1B-4B7D-8FDA-B52EBC9861C4}" presName="sp" presStyleCnt="0"/>
      <dgm:spPr/>
    </dgm:pt>
    <dgm:pt modelId="{44C45C27-F928-48E9-99F6-6CA66E80251E}" type="pres">
      <dgm:prSet presAssocID="{E2C5424B-133E-425E-B3C0-24790B9E332C}" presName="linNode" presStyleCnt="0"/>
      <dgm:spPr/>
    </dgm:pt>
    <dgm:pt modelId="{D72C9436-D4A3-4548-9509-C80917848D62}" type="pres">
      <dgm:prSet presAssocID="{E2C5424B-133E-425E-B3C0-24790B9E332C}" presName="parentText" presStyleLbl="node1" presStyleIdx="2" presStyleCnt="3" custScaleX="37835">
        <dgm:presLayoutVars>
          <dgm:chMax val="1"/>
          <dgm:bulletEnabled val="1"/>
        </dgm:presLayoutVars>
      </dgm:prSet>
      <dgm:spPr/>
    </dgm:pt>
    <dgm:pt modelId="{3FD8908B-2C57-49A4-8FE2-68B8D481AF90}" type="pres">
      <dgm:prSet presAssocID="{E2C5424B-133E-425E-B3C0-24790B9E332C}" presName="descendantText" presStyleLbl="alignAccFollowNode1" presStyleIdx="2" presStyleCnt="3" custScaleX="135475" custScaleY="122378" custLinFactNeighborX="-4080" custLinFactNeighborY="-865">
        <dgm:presLayoutVars>
          <dgm:bulletEnabled val="1"/>
        </dgm:presLayoutVars>
      </dgm:prSet>
      <dgm:spPr/>
    </dgm:pt>
  </dgm:ptLst>
  <dgm:cxnLst>
    <dgm:cxn modelId="{6BD40809-CCEB-46AD-8C79-FCDDD6BC0BB8}" type="presOf" srcId="{2298561B-2F45-470D-92D0-BD94705BDE67}" destId="{DC0FA45C-54D2-4B9C-9C32-8BB58119326C}" srcOrd="0" destOrd="1" presId="urn:microsoft.com/office/officeart/2005/8/layout/vList5"/>
    <dgm:cxn modelId="{7E431F10-1445-4E5C-8AFE-CE861CC40DE7}" type="presOf" srcId="{E3BA193C-ADB6-441C-B0BD-26F4B9213784}" destId="{DA0532A7-1468-4E7E-953C-475127ADDEB8}" srcOrd="0" destOrd="2" presId="urn:microsoft.com/office/officeart/2005/8/layout/vList5"/>
    <dgm:cxn modelId="{D0529525-99A5-499C-A5CC-7F08F31B4E04}" srcId="{28C6734E-12AF-4EB8-8DDB-11315CCC45D5}" destId="{E88E8C75-51FD-4AD6-8F09-7C51984A1E89}" srcOrd="0" destOrd="0" parTransId="{FC92726C-7948-488A-8957-75D427B005FE}" sibTransId="{892E5CA6-33D3-4079-A025-0BCA7A763717}"/>
    <dgm:cxn modelId="{A13D413E-6C50-49F2-944A-895CC235962C}" type="presOf" srcId="{28C6734E-12AF-4EB8-8DDB-11315CCC45D5}" destId="{BD8E5B74-AE41-4F21-AD97-DBF5062878C7}" srcOrd="0" destOrd="0" presId="urn:microsoft.com/office/officeart/2005/8/layout/vList5"/>
    <dgm:cxn modelId="{31895B3F-BE71-4D35-945E-0C5A77374B86}" type="presOf" srcId="{5A3BE81B-68F2-49B5-BD0C-645525E0C1BC}" destId="{DA0532A7-1468-4E7E-953C-475127ADDEB8}" srcOrd="0" destOrd="1" presId="urn:microsoft.com/office/officeart/2005/8/layout/vList5"/>
    <dgm:cxn modelId="{0651CA40-AE95-4EF9-B962-5172A1D305EB}" srcId="{E2C5424B-133E-425E-B3C0-24790B9E332C}" destId="{1188509D-25A4-46F5-A80F-220D6E4BC929}" srcOrd="1" destOrd="0" parTransId="{5C083D0E-F6AF-4D4B-8546-0A29B31BE72E}" sibTransId="{E663196A-7F88-4EAB-8F01-A2FC7A4682C5}"/>
    <dgm:cxn modelId="{AD9E3A6F-2A4B-4640-BAC8-E61125857868}" type="presOf" srcId="{1188509D-25A4-46F5-A80F-220D6E4BC929}" destId="{3FD8908B-2C57-49A4-8FE2-68B8D481AF90}" srcOrd="0" destOrd="1" presId="urn:microsoft.com/office/officeart/2005/8/layout/vList5"/>
    <dgm:cxn modelId="{4C74696F-1C73-4745-B9C3-29B661907D6D}" srcId="{95E81E61-C6A8-40EF-A32B-1104F09D25D3}" destId="{D8C5D81F-4895-4C6B-948F-D024DFD3F90D}" srcOrd="1" destOrd="0" parTransId="{B28AA8F3-059D-4BD9-B58D-A34AA517B8F0}" sibTransId="{C178194F-AA1B-4B7D-8FDA-B52EBC9861C4}"/>
    <dgm:cxn modelId="{9704DD70-E1DF-43AE-8224-86606D886621}" type="presOf" srcId="{D8C5D81F-4895-4C6B-948F-D024DFD3F90D}" destId="{3DCFBFD8-6C97-422E-9639-3503541705B4}" srcOrd="0" destOrd="0" presId="urn:microsoft.com/office/officeart/2005/8/layout/vList5"/>
    <dgm:cxn modelId="{22BE9580-63CE-44D7-882F-7D1E0E8694AA}" srcId="{D8C5D81F-4895-4C6B-948F-D024DFD3F90D}" destId="{06230073-A082-4A0A-98FB-95DC518C4327}" srcOrd="0" destOrd="0" parTransId="{3855D959-5971-42F0-A44A-9EEA8706D1F6}" sibTransId="{62B70EBD-C2B9-4413-8FA1-EFD47821EE0F}"/>
    <dgm:cxn modelId="{A7062189-46EA-4942-BECF-DD90FF98AB64}" type="presOf" srcId="{06230073-A082-4A0A-98FB-95DC518C4327}" destId="{DC0FA45C-54D2-4B9C-9C32-8BB58119326C}" srcOrd="0" destOrd="0" presId="urn:microsoft.com/office/officeart/2005/8/layout/vList5"/>
    <dgm:cxn modelId="{7A133D8D-DD31-44C5-A4A2-8126B53C0159}" srcId="{D8C5D81F-4895-4C6B-948F-D024DFD3F90D}" destId="{B51643CC-D1BF-448C-9A28-025CE18DCC98}" srcOrd="2" destOrd="0" parTransId="{7A12830F-8838-4B6E-B2BF-A0C324C728AE}" sibTransId="{1B8E0D6B-D817-44DC-8569-5CA207927CA2}"/>
    <dgm:cxn modelId="{85DB9990-03F6-4D32-9999-B381AA426E9A}" srcId="{E2C5424B-133E-425E-B3C0-24790B9E332C}" destId="{79701932-05DB-442D-A493-8D2E36F0522D}" srcOrd="0" destOrd="0" parTransId="{B9E5DF61-E1D7-4965-BB5B-9253FED49F68}" sibTransId="{A25F83BF-112A-4CD8-95C5-412E75649510}"/>
    <dgm:cxn modelId="{ABB7BB91-E28A-41FE-92E7-B7742765D702}" srcId="{D8C5D81F-4895-4C6B-948F-D024DFD3F90D}" destId="{2298561B-2F45-470D-92D0-BD94705BDE67}" srcOrd="1" destOrd="0" parTransId="{AD02F23A-566A-4BB0-B793-0C3BC6040F1D}" sibTransId="{52DC1280-2A76-4E22-BCD5-F98EAF60D9DF}"/>
    <dgm:cxn modelId="{7D0B2E97-BF19-443B-9D71-D314BFE52F2B}" type="presOf" srcId="{B51643CC-D1BF-448C-9A28-025CE18DCC98}" destId="{DC0FA45C-54D2-4B9C-9C32-8BB58119326C}" srcOrd="0" destOrd="2" presId="urn:microsoft.com/office/officeart/2005/8/layout/vList5"/>
    <dgm:cxn modelId="{A22F2EA1-4481-4700-80FF-350641604005}" srcId="{28C6734E-12AF-4EB8-8DDB-11315CCC45D5}" destId="{E3BA193C-ADB6-441C-B0BD-26F4B9213784}" srcOrd="2" destOrd="0" parTransId="{D99CC25E-01B4-45EE-AECA-20E22BE54898}" sibTransId="{3B29D31D-02FF-415B-BAEC-AE4C039A4868}"/>
    <dgm:cxn modelId="{29717CB6-D228-4053-9F5F-9A498AB54D56}" type="presOf" srcId="{E2C5424B-133E-425E-B3C0-24790B9E332C}" destId="{D72C9436-D4A3-4548-9509-C80917848D62}" srcOrd="0" destOrd="0" presId="urn:microsoft.com/office/officeart/2005/8/layout/vList5"/>
    <dgm:cxn modelId="{EF903ECC-E896-48A2-BB6B-6D69284088EC}" type="presOf" srcId="{E88E8C75-51FD-4AD6-8F09-7C51984A1E89}" destId="{DA0532A7-1468-4E7E-953C-475127ADDEB8}" srcOrd="0" destOrd="0" presId="urn:microsoft.com/office/officeart/2005/8/layout/vList5"/>
    <dgm:cxn modelId="{A1D766CC-3ECD-4498-A77A-8967C432C788}" type="presOf" srcId="{79701932-05DB-442D-A493-8D2E36F0522D}" destId="{3FD8908B-2C57-49A4-8FE2-68B8D481AF90}" srcOrd="0" destOrd="0" presId="urn:microsoft.com/office/officeart/2005/8/layout/vList5"/>
    <dgm:cxn modelId="{5A3478D6-80E0-4AB6-87EC-F575C7D389F3}" srcId="{28C6734E-12AF-4EB8-8DDB-11315CCC45D5}" destId="{5A3BE81B-68F2-49B5-BD0C-645525E0C1BC}" srcOrd="1" destOrd="0" parTransId="{A0B3D680-66AA-44AC-89EB-7D2B5F2E83AA}" sibTransId="{479DDCCB-0170-42A8-AF1C-8BAA3BFC0E5E}"/>
    <dgm:cxn modelId="{99E193E5-0EB4-4E1C-ABE2-1F812272285C}" srcId="{95E81E61-C6A8-40EF-A32B-1104F09D25D3}" destId="{E2C5424B-133E-425E-B3C0-24790B9E332C}" srcOrd="2" destOrd="0" parTransId="{EAF2F5E6-5EDF-436B-BA28-FDE044A95E72}" sibTransId="{E40A5B5B-324C-44E7-80D8-317BB7C88B81}"/>
    <dgm:cxn modelId="{BEFF14EE-EC0F-477B-90A5-77E111F258F2}" srcId="{95E81E61-C6A8-40EF-A32B-1104F09D25D3}" destId="{28C6734E-12AF-4EB8-8DDB-11315CCC45D5}" srcOrd="0" destOrd="0" parTransId="{D4F5FA36-DDD4-41C9-A1FD-14F44D666A0C}" sibTransId="{598327D5-26D4-4D59-8504-C358311EE0C4}"/>
    <dgm:cxn modelId="{997873FF-D0A5-4DB5-9D6E-E479399AC7DF}" type="presOf" srcId="{95E81E61-C6A8-40EF-A32B-1104F09D25D3}" destId="{D623D0CF-E85A-437E-B815-8D3FCE2DD1C5}" srcOrd="0" destOrd="0" presId="urn:microsoft.com/office/officeart/2005/8/layout/vList5"/>
    <dgm:cxn modelId="{A1CBF4C3-989B-4F2F-91B4-FE6E510BF86E}" type="presParOf" srcId="{D623D0CF-E85A-437E-B815-8D3FCE2DD1C5}" destId="{E5936516-CE46-49EA-A4CA-157FC9135320}" srcOrd="0" destOrd="0" presId="urn:microsoft.com/office/officeart/2005/8/layout/vList5"/>
    <dgm:cxn modelId="{D5282A20-01A6-4539-AE1C-66A4B9F9BAFB}" type="presParOf" srcId="{E5936516-CE46-49EA-A4CA-157FC9135320}" destId="{BD8E5B74-AE41-4F21-AD97-DBF5062878C7}" srcOrd="0" destOrd="0" presId="urn:microsoft.com/office/officeart/2005/8/layout/vList5"/>
    <dgm:cxn modelId="{94D27FB3-B260-48B4-B265-308C53B58529}" type="presParOf" srcId="{E5936516-CE46-49EA-A4CA-157FC9135320}" destId="{DA0532A7-1468-4E7E-953C-475127ADDEB8}" srcOrd="1" destOrd="0" presId="urn:microsoft.com/office/officeart/2005/8/layout/vList5"/>
    <dgm:cxn modelId="{8BCD36BC-362E-4D7F-A49A-6891E4B446CD}" type="presParOf" srcId="{D623D0CF-E85A-437E-B815-8D3FCE2DD1C5}" destId="{240E8840-8E08-4C80-8BA4-3966D700B3E2}" srcOrd="1" destOrd="0" presId="urn:microsoft.com/office/officeart/2005/8/layout/vList5"/>
    <dgm:cxn modelId="{6CABFA8C-9075-4E65-9ECB-877047C57054}" type="presParOf" srcId="{D623D0CF-E85A-437E-B815-8D3FCE2DD1C5}" destId="{F30D2E0F-EA34-4028-9D27-6A954E940578}" srcOrd="2" destOrd="0" presId="urn:microsoft.com/office/officeart/2005/8/layout/vList5"/>
    <dgm:cxn modelId="{5533DB9D-2985-4C60-A9A3-0C222E5431CB}" type="presParOf" srcId="{F30D2E0F-EA34-4028-9D27-6A954E940578}" destId="{3DCFBFD8-6C97-422E-9639-3503541705B4}" srcOrd="0" destOrd="0" presId="urn:microsoft.com/office/officeart/2005/8/layout/vList5"/>
    <dgm:cxn modelId="{D7AB03E4-F50F-4EED-B097-C193A8CD8503}" type="presParOf" srcId="{F30D2E0F-EA34-4028-9D27-6A954E940578}" destId="{DC0FA45C-54D2-4B9C-9C32-8BB58119326C}" srcOrd="1" destOrd="0" presId="urn:microsoft.com/office/officeart/2005/8/layout/vList5"/>
    <dgm:cxn modelId="{1B055DC7-1285-47CE-8FBF-C728766AB7C9}" type="presParOf" srcId="{D623D0CF-E85A-437E-B815-8D3FCE2DD1C5}" destId="{B65CA160-2CF4-49CA-823D-398E24472BEE}" srcOrd="3" destOrd="0" presId="urn:microsoft.com/office/officeart/2005/8/layout/vList5"/>
    <dgm:cxn modelId="{020EB529-285F-4C16-9AE9-D0622EB422EC}" type="presParOf" srcId="{D623D0CF-E85A-437E-B815-8D3FCE2DD1C5}" destId="{44C45C27-F928-48E9-99F6-6CA66E80251E}" srcOrd="4" destOrd="0" presId="urn:microsoft.com/office/officeart/2005/8/layout/vList5"/>
    <dgm:cxn modelId="{D1F10C69-4C42-4638-80A7-21B0C0C0B604}" type="presParOf" srcId="{44C45C27-F928-48E9-99F6-6CA66E80251E}" destId="{D72C9436-D4A3-4548-9509-C80917848D62}" srcOrd="0" destOrd="0" presId="urn:microsoft.com/office/officeart/2005/8/layout/vList5"/>
    <dgm:cxn modelId="{1266D67A-1D7E-472B-8034-0320FCAC21AC}" type="presParOf" srcId="{44C45C27-F928-48E9-99F6-6CA66E80251E}" destId="{3FD8908B-2C57-49A4-8FE2-68B8D481AF90}"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6EF31E-FEB4-46BB-A190-00CC98B86C52}">
      <dsp:nvSpPr>
        <dsp:cNvPr id="0" name=""/>
        <dsp:cNvSpPr/>
      </dsp:nvSpPr>
      <dsp:spPr>
        <a:xfrm rot="5400000">
          <a:off x="5709913" y="-1976079"/>
          <a:ext cx="2825976" cy="7484629"/>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111250">
            <a:lnSpc>
              <a:spcPct val="90000"/>
            </a:lnSpc>
            <a:spcBef>
              <a:spcPct val="0"/>
            </a:spcBef>
            <a:spcAft>
              <a:spcPct val="15000"/>
            </a:spcAft>
            <a:buChar char="•"/>
          </a:pPr>
          <a:r>
            <a:rPr lang="en-US" sz="2500" kern="1200" dirty="0"/>
            <a:t>Phone</a:t>
          </a:r>
          <a:r>
            <a:rPr lang="en-US" sz="2500" kern="1200" baseline="0" dirty="0"/>
            <a:t> Service</a:t>
          </a:r>
          <a:endParaRPr lang="en-US" sz="2500" kern="1200" dirty="0"/>
        </a:p>
        <a:p>
          <a:pPr marL="228600" lvl="1" indent="-228600" algn="l" defTabSz="1111250">
            <a:lnSpc>
              <a:spcPct val="90000"/>
            </a:lnSpc>
            <a:spcBef>
              <a:spcPct val="0"/>
            </a:spcBef>
            <a:spcAft>
              <a:spcPct val="15000"/>
            </a:spcAft>
            <a:buChar char="•"/>
          </a:pPr>
          <a:r>
            <a:rPr lang="en-US" sz="2500" kern="1200" dirty="0"/>
            <a:t>Claims Management</a:t>
          </a:r>
        </a:p>
        <a:p>
          <a:pPr marL="228600" lvl="1" indent="-228600" algn="l" defTabSz="1111250">
            <a:lnSpc>
              <a:spcPct val="90000"/>
            </a:lnSpc>
            <a:spcBef>
              <a:spcPct val="0"/>
            </a:spcBef>
            <a:spcAft>
              <a:spcPct val="15000"/>
            </a:spcAft>
            <a:buChar char="•"/>
          </a:pPr>
          <a:r>
            <a:rPr lang="en-US" sz="2500" kern="1200" dirty="0"/>
            <a:t>Appeals</a:t>
          </a:r>
        </a:p>
      </dsp:txBody>
      <dsp:txXfrm rot="-5400000">
        <a:off x="3380587" y="491200"/>
        <a:ext cx="7346676" cy="2550070"/>
      </dsp:txXfrm>
    </dsp:sp>
    <dsp:sp modelId="{3C88D94E-664D-4FC9-8DCC-D0CFA524DF7B}">
      <dsp:nvSpPr>
        <dsp:cNvPr id="0" name=""/>
        <dsp:cNvSpPr/>
      </dsp:nvSpPr>
      <dsp:spPr>
        <a:xfrm>
          <a:off x="829516" y="0"/>
          <a:ext cx="2551070" cy="353247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80010" rIns="160020" bIns="80010" numCol="1" spcCol="1270" anchor="ctr" anchorCtr="0">
          <a:noAutofit/>
        </a:bodyPr>
        <a:lstStyle/>
        <a:p>
          <a:pPr marL="0" lvl="0" indent="0" algn="ctr" defTabSz="1866900">
            <a:lnSpc>
              <a:spcPct val="90000"/>
            </a:lnSpc>
            <a:spcBef>
              <a:spcPct val="0"/>
            </a:spcBef>
            <a:spcAft>
              <a:spcPct val="35000"/>
            </a:spcAft>
            <a:buNone/>
          </a:pPr>
          <a:r>
            <a:rPr lang="en-US" sz="4200" kern="1200" dirty="0"/>
            <a:t>Our main priorities</a:t>
          </a:r>
        </a:p>
      </dsp:txBody>
      <dsp:txXfrm>
        <a:off x="954049" y="124533"/>
        <a:ext cx="2302004" cy="32834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0532A7-1468-4E7E-953C-475127ADDEB8}">
      <dsp:nvSpPr>
        <dsp:cNvPr id="0" name=""/>
        <dsp:cNvSpPr/>
      </dsp:nvSpPr>
      <dsp:spPr>
        <a:xfrm rot="5400000">
          <a:off x="4828641" y="-3518901"/>
          <a:ext cx="1263102" cy="8307333"/>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Increase first call resolution and reduce the need for callbacks (~80% with the recent change)</a:t>
          </a:r>
        </a:p>
        <a:p>
          <a:pPr marL="114300" lvl="1" indent="-114300" algn="l" defTabSz="622300">
            <a:lnSpc>
              <a:spcPct val="90000"/>
            </a:lnSpc>
            <a:spcBef>
              <a:spcPct val="0"/>
            </a:spcBef>
            <a:spcAft>
              <a:spcPct val="15000"/>
            </a:spcAft>
            <a:buChar char="•"/>
          </a:pPr>
          <a:r>
            <a:rPr lang="en-US" sz="1400" kern="1200" dirty="0"/>
            <a:t>Increase the number of calls answered and reduce wait times (currently ~40 minutes)</a:t>
          </a:r>
        </a:p>
        <a:p>
          <a:pPr marL="114300" lvl="1" indent="-114300" algn="l" defTabSz="622300">
            <a:lnSpc>
              <a:spcPct val="90000"/>
            </a:lnSpc>
            <a:spcBef>
              <a:spcPct val="0"/>
            </a:spcBef>
            <a:spcAft>
              <a:spcPct val="15000"/>
            </a:spcAft>
            <a:buChar char="•"/>
          </a:pPr>
          <a:r>
            <a:rPr lang="en-US" sz="1400" kern="1200" dirty="0"/>
            <a:t>Increase customer satisfaction</a:t>
          </a:r>
        </a:p>
      </dsp:txBody>
      <dsp:txXfrm rot="-5400000">
        <a:off x="1306526" y="64874"/>
        <a:ext cx="8245673" cy="1139782"/>
      </dsp:txXfrm>
    </dsp:sp>
    <dsp:sp modelId="{BD8E5B74-AE41-4F21-AD97-DBF5062878C7}">
      <dsp:nvSpPr>
        <dsp:cNvPr id="0" name=""/>
        <dsp:cNvSpPr/>
      </dsp:nvSpPr>
      <dsp:spPr>
        <a:xfrm>
          <a:off x="2288" y="2085"/>
          <a:ext cx="1300369" cy="137620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Phones</a:t>
          </a:r>
        </a:p>
      </dsp:txBody>
      <dsp:txXfrm>
        <a:off x="65767" y="65564"/>
        <a:ext cx="1173411" cy="1249246"/>
      </dsp:txXfrm>
    </dsp:sp>
    <dsp:sp modelId="{DC0FA45C-54D2-4B9C-9C32-8BB58119326C}">
      <dsp:nvSpPr>
        <dsp:cNvPr id="0" name=""/>
        <dsp:cNvSpPr/>
      </dsp:nvSpPr>
      <dsp:spPr>
        <a:xfrm rot="5400000">
          <a:off x="4775114" y="-2027356"/>
          <a:ext cx="1347799" cy="8325117"/>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Reduce the average weeks waiting for claimants with outstanding issues (8.7 weeks currently)</a:t>
          </a:r>
        </a:p>
        <a:p>
          <a:pPr marL="114300" lvl="1" indent="-114300" algn="l" defTabSz="622300">
            <a:lnSpc>
              <a:spcPct val="90000"/>
            </a:lnSpc>
            <a:spcBef>
              <a:spcPct val="0"/>
            </a:spcBef>
            <a:spcAft>
              <a:spcPct val="15000"/>
            </a:spcAft>
            <a:buChar char="•"/>
          </a:pPr>
          <a:r>
            <a:rPr lang="en-US" sz="1400" kern="1200" dirty="0"/>
            <a:t>Increase our timeliness in writing decisions on issues (66% written within 21 days in October)</a:t>
          </a:r>
        </a:p>
        <a:p>
          <a:pPr marL="114300" lvl="1" indent="-114300" algn="l" defTabSz="622300">
            <a:lnSpc>
              <a:spcPct val="90000"/>
            </a:lnSpc>
            <a:spcBef>
              <a:spcPct val="0"/>
            </a:spcBef>
            <a:spcAft>
              <a:spcPct val="15000"/>
            </a:spcAft>
            <a:buChar char="•"/>
          </a:pPr>
          <a:r>
            <a:rPr lang="en-US" sz="1400" kern="1200" dirty="0"/>
            <a:t>Increase our timeliness in paying claimants within DOL guidelines (34% in October)</a:t>
          </a:r>
        </a:p>
      </dsp:txBody>
      <dsp:txXfrm rot="-5400000">
        <a:off x="1286455" y="1527097"/>
        <a:ext cx="8259323" cy="1216211"/>
      </dsp:txXfrm>
    </dsp:sp>
    <dsp:sp modelId="{3DCFBFD8-6C97-422E-9639-3503541705B4}">
      <dsp:nvSpPr>
        <dsp:cNvPr id="0" name=""/>
        <dsp:cNvSpPr/>
      </dsp:nvSpPr>
      <dsp:spPr>
        <a:xfrm>
          <a:off x="2288" y="1447099"/>
          <a:ext cx="1284166" cy="137620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Claims</a:t>
          </a:r>
        </a:p>
      </dsp:txBody>
      <dsp:txXfrm>
        <a:off x="64976" y="1509787"/>
        <a:ext cx="1158790" cy="1250828"/>
      </dsp:txXfrm>
    </dsp:sp>
    <dsp:sp modelId="{3FD8908B-2C57-49A4-8FE2-68B8D481AF90}">
      <dsp:nvSpPr>
        <dsp:cNvPr id="0" name=""/>
        <dsp:cNvSpPr/>
      </dsp:nvSpPr>
      <dsp:spPr>
        <a:xfrm rot="5400000">
          <a:off x="4643834" y="-580827"/>
          <a:ext cx="1347337" cy="8303041"/>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Reduce our processing time for sending appeals to OAH to 3-5 days (currently ~30 days)</a:t>
          </a:r>
        </a:p>
        <a:p>
          <a:pPr marL="114300" lvl="1" indent="-114300" algn="l" defTabSz="622300">
            <a:lnSpc>
              <a:spcPct val="90000"/>
            </a:lnSpc>
            <a:spcBef>
              <a:spcPct val="0"/>
            </a:spcBef>
            <a:spcAft>
              <a:spcPct val="15000"/>
            </a:spcAft>
            <a:buChar char="•"/>
          </a:pPr>
          <a:r>
            <a:rPr lang="en-US" sz="1400" kern="1200" dirty="0"/>
            <a:t>Reduce processing time for overturned or remanded cases (currently ~11 days)</a:t>
          </a:r>
        </a:p>
      </dsp:txBody>
      <dsp:txXfrm rot="-5400000">
        <a:off x="1165982" y="2962797"/>
        <a:ext cx="8237269" cy="1215793"/>
      </dsp:txXfrm>
    </dsp:sp>
    <dsp:sp modelId="{D72C9436-D4A3-4548-9509-C80917848D62}">
      <dsp:nvSpPr>
        <dsp:cNvPr id="0" name=""/>
        <dsp:cNvSpPr/>
      </dsp:nvSpPr>
      <dsp:spPr>
        <a:xfrm>
          <a:off x="2288" y="2892114"/>
          <a:ext cx="1304350" cy="137620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Appeals</a:t>
          </a:r>
        </a:p>
      </dsp:txBody>
      <dsp:txXfrm>
        <a:off x="65961" y="2955787"/>
        <a:ext cx="1177004" cy="1248858"/>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A6D49A-B104-4B37-AFAA-42F1C2BEBD3F}" type="datetimeFigureOut">
              <a:rPr lang="en-US" smtClean="0"/>
              <a:t>10/26/2020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754C9B-B635-4C68-A0CA-093A49503A58}" type="slidenum">
              <a:rPr lang="en-US" smtClean="0"/>
              <a:t>‹#›</a:t>
            </a:fld>
            <a:endParaRPr lang="en-US" dirty="0"/>
          </a:p>
        </p:txBody>
      </p:sp>
    </p:spTree>
    <p:extLst>
      <p:ext uri="{BB962C8B-B14F-4D97-AF65-F5344CB8AC3E}">
        <p14:creationId xmlns:p14="http://schemas.microsoft.com/office/powerpoint/2010/main" val="1074055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754C9B-B635-4C68-A0CA-093A49503A58}" type="slidenum">
              <a:rPr lang="en-US" smtClean="0"/>
              <a:t>1</a:t>
            </a:fld>
            <a:endParaRPr lang="en-US" dirty="0"/>
          </a:p>
        </p:txBody>
      </p:sp>
    </p:spTree>
    <p:extLst>
      <p:ext uri="{BB962C8B-B14F-4D97-AF65-F5344CB8AC3E}">
        <p14:creationId xmlns:p14="http://schemas.microsoft.com/office/powerpoint/2010/main" val="12890439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a:t>
            </a:r>
          </a:p>
          <a:p>
            <a:pPr lvl="0"/>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DA754C9B-B635-4C68-A0CA-093A49503A58}" type="slidenum">
              <a:rPr lang="en-US" smtClean="0"/>
              <a:t>2</a:t>
            </a:fld>
            <a:endParaRPr lang="en-US" dirty="0"/>
          </a:p>
        </p:txBody>
      </p:sp>
    </p:spTree>
    <p:extLst>
      <p:ext uri="{BB962C8B-B14F-4D97-AF65-F5344CB8AC3E}">
        <p14:creationId xmlns:p14="http://schemas.microsoft.com/office/powerpoint/2010/main" val="14291133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u="none" kern="1200" dirty="0">
                <a:solidFill>
                  <a:schemeClr val="tx1"/>
                </a:solidFill>
                <a:effectLst/>
                <a:latin typeface="+mn-lt"/>
                <a:ea typeface="+mn-ea"/>
                <a:cs typeface="+mn-cs"/>
              </a:rPr>
              <a:t>ESD operates a claims center – part of the operation is answering calls from those who prefer to communicate over the phone and not through online options.</a:t>
            </a:r>
          </a:p>
          <a:p>
            <a:r>
              <a:rPr lang="en-US" sz="1200" b="1" u="none" kern="1200" dirty="0">
                <a:solidFill>
                  <a:schemeClr val="tx1"/>
                </a:solidFill>
                <a:effectLst/>
                <a:latin typeface="+mn-lt"/>
                <a:ea typeface="+mn-ea"/>
                <a:cs typeface="+mn-cs"/>
              </a:rPr>
              <a:t>The other vital function of the claims center is to process claims and get benefits to those who need them. When claims agents spend their entire day on the phones, it delays processing claims which in turn creates more calls.  The changes we are implementing are an attempt to balance the phones and claims processing with the eventual goal of getting everyone </a:t>
            </a:r>
            <a:r>
              <a:rPr lang="en-US" sz="1200" b="1" u="none" kern="1200">
                <a:solidFill>
                  <a:schemeClr val="tx1"/>
                </a:solidFill>
                <a:effectLst/>
                <a:latin typeface="+mn-lt"/>
                <a:ea typeface="+mn-ea"/>
                <a:cs typeface="+mn-cs"/>
              </a:rPr>
              <a:t>eligible paid. </a:t>
            </a:r>
            <a:endParaRPr lang="en-US" sz="1200" b="1" u="none" kern="1200" dirty="0">
              <a:solidFill>
                <a:schemeClr val="tx1"/>
              </a:solidFill>
              <a:effectLst/>
              <a:latin typeface="+mn-lt"/>
              <a:ea typeface="+mn-ea"/>
              <a:cs typeface="+mn-cs"/>
            </a:endParaRPr>
          </a:p>
          <a:p>
            <a:endParaRPr lang="en-US" sz="1200" b="1" u="sng" kern="1200" dirty="0">
              <a:solidFill>
                <a:schemeClr val="tx1"/>
              </a:solidFill>
              <a:effectLst/>
              <a:latin typeface="+mn-lt"/>
              <a:ea typeface="+mn-ea"/>
              <a:cs typeface="+mn-cs"/>
            </a:endParaRPr>
          </a:p>
          <a:p>
            <a:r>
              <a:rPr lang="en-US" sz="1200" b="1" u="sng" kern="1200" dirty="0">
                <a:solidFill>
                  <a:schemeClr val="tx1"/>
                </a:solidFill>
                <a:effectLst/>
                <a:latin typeface="+mn-lt"/>
                <a:ea typeface="+mn-ea"/>
                <a:cs typeface="+mn-cs"/>
              </a:rPr>
              <a:t>Phone system changes</a:t>
            </a:r>
            <a:br>
              <a:rPr lang="en-US" sz="1200" b="1" u="sng"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Monday to our unemployment claims center phone lines. The biggest changes were: </a:t>
            </a:r>
          </a:p>
          <a:p>
            <a:pPr lvl="0"/>
            <a:r>
              <a:rPr lang="en-US" sz="1200" kern="1200" dirty="0">
                <a:solidFill>
                  <a:schemeClr val="tx1"/>
                </a:solidFill>
                <a:effectLst/>
                <a:latin typeface="+mn-lt"/>
                <a:ea typeface="+mn-ea"/>
                <a:cs typeface="+mn-cs"/>
              </a:rPr>
              <a:t>Inbound calls only between 8am-noon</a:t>
            </a:r>
          </a:p>
          <a:p>
            <a:pPr lvl="0"/>
            <a:r>
              <a:rPr lang="en-US" sz="1200" kern="1200" dirty="0">
                <a:solidFill>
                  <a:schemeClr val="tx1"/>
                </a:solidFill>
                <a:effectLst/>
                <a:latin typeface="+mn-lt"/>
                <a:ea typeface="+mn-ea"/>
                <a:cs typeface="+mn-cs"/>
              </a:rPr>
              <a:t>Scaling up the number of scheduled callbacks to 500 (including at least 50 for limited English proficiency calls)</a:t>
            </a:r>
          </a:p>
          <a:p>
            <a:pPr lvl="0"/>
            <a:r>
              <a:rPr lang="en-US" sz="1200" kern="1200" dirty="0">
                <a:solidFill>
                  <a:schemeClr val="tx1"/>
                </a:solidFill>
                <a:effectLst/>
                <a:latin typeface="+mn-lt"/>
                <a:ea typeface="+mn-ea"/>
                <a:cs typeface="+mn-cs"/>
              </a:rPr>
              <a:t>Launching our new virtual call center.</a:t>
            </a:r>
          </a:p>
          <a:p>
            <a:endParaRPr lang="en-US" dirty="0"/>
          </a:p>
        </p:txBody>
      </p:sp>
      <p:sp>
        <p:nvSpPr>
          <p:cNvPr id="4" name="Slide Number Placeholder 3"/>
          <p:cNvSpPr>
            <a:spLocks noGrp="1"/>
          </p:cNvSpPr>
          <p:nvPr>
            <p:ph type="sldNum" sz="quarter" idx="5"/>
          </p:nvPr>
        </p:nvSpPr>
        <p:spPr/>
        <p:txBody>
          <a:bodyPr/>
          <a:lstStyle/>
          <a:p>
            <a:fld id="{DA754C9B-B635-4C68-A0CA-093A49503A58}" type="slidenum">
              <a:rPr lang="en-US" smtClean="0"/>
              <a:t>3</a:t>
            </a:fld>
            <a:endParaRPr lang="en-US"/>
          </a:p>
        </p:txBody>
      </p:sp>
    </p:spTree>
    <p:extLst>
      <p:ext uri="{BB962C8B-B14F-4D97-AF65-F5344CB8AC3E}">
        <p14:creationId xmlns:p14="http://schemas.microsoft.com/office/powerpoint/2010/main" val="24950735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We’re still crunching the data and it will take us a little while to be able to see trends, but it’s looking very positive. Here are some initial highlights and observations: </a:t>
            </a:r>
          </a:p>
          <a:p>
            <a:pPr lvl="0"/>
            <a:r>
              <a:rPr lang="en-US" sz="1200" kern="1200" dirty="0">
                <a:solidFill>
                  <a:schemeClr val="tx1"/>
                </a:solidFill>
                <a:effectLst/>
                <a:latin typeface="+mn-lt"/>
                <a:ea typeface="+mn-ea"/>
                <a:cs typeface="+mn-cs"/>
              </a:rPr>
              <a:t>Customer satisfaction has been very high for those who have used the callback option. We have had several hundred per day conducted since Tuesday (with very high rates of calling at the scheduled time). Surprisingly, in the first few days, we did not max out the call back slots and were even able to offer some claimants same day slots. </a:t>
            </a:r>
          </a:p>
          <a:p>
            <a:pPr lvl="0"/>
            <a:r>
              <a:rPr lang="en-US" sz="1200" kern="1200" dirty="0">
                <a:solidFill>
                  <a:schemeClr val="tx1"/>
                </a:solidFill>
                <a:effectLst/>
                <a:latin typeface="+mn-lt"/>
                <a:ea typeface="+mn-ea"/>
                <a:cs typeface="+mn-cs"/>
              </a:rPr>
              <a:t>We have been able to also proactively reach out every day to those who’ve called us 30 or more times in a day. </a:t>
            </a:r>
          </a:p>
          <a:p>
            <a:pPr lvl="0"/>
            <a:r>
              <a:rPr lang="en-US" sz="1200" kern="1200" dirty="0">
                <a:solidFill>
                  <a:schemeClr val="tx1"/>
                </a:solidFill>
                <a:effectLst/>
                <a:latin typeface="+mn-lt"/>
                <a:ea typeface="+mn-ea"/>
                <a:cs typeface="+mn-cs"/>
              </a:rPr>
              <a:t>While we are still only able to answer approx. 1/3 of inbound calls, for those whose calls we are able to answer, we have been able to resolve 80% of issues without being transferred (called “first call resolution”). This happened because we have more agents who are more trained.</a:t>
            </a:r>
          </a:p>
          <a:p>
            <a:pPr lvl="0"/>
            <a:r>
              <a:rPr lang="en-US" sz="1200" kern="1200" dirty="0">
                <a:solidFill>
                  <a:schemeClr val="tx1"/>
                </a:solidFill>
                <a:effectLst/>
                <a:latin typeface="+mn-lt"/>
                <a:ea typeface="+mn-ea"/>
                <a:cs typeface="+mn-cs"/>
              </a:rPr>
              <a:t>People are sitting on hold for a lot less time. Whereas people had been waiting for hours on hold over the past few months, now, when they get through, they are averaging about 40 mins on hold. This is both because of the additional trained staff but also because we’re getting those callbacks scheduled when the claim requires higher skills to resolve (this was the concern people had been having about “transferring to a tier 3 agent”).</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DA754C9B-B635-4C68-A0CA-093A49503A58}" type="slidenum">
              <a:rPr lang="en-US" smtClean="0"/>
              <a:t>4</a:t>
            </a:fld>
            <a:endParaRPr lang="en-US"/>
          </a:p>
        </p:txBody>
      </p:sp>
    </p:spTree>
    <p:extLst>
      <p:ext uri="{BB962C8B-B14F-4D97-AF65-F5344CB8AC3E}">
        <p14:creationId xmlns:p14="http://schemas.microsoft.com/office/powerpoint/2010/main" val="39575734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General points </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The Employment Security Department has put more than $11.9 billion in the pockets of over 1 million Washingtonians since the crisis began in March – that’s a third of our state’s workforce.</a:t>
            </a:r>
          </a:p>
          <a:p>
            <a:pPr lvl="0"/>
            <a:r>
              <a:rPr lang="en-US" sz="1200" kern="1200" dirty="0">
                <a:solidFill>
                  <a:schemeClr val="tx1"/>
                </a:solidFill>
                <a:effectLst/>
                <a:latin typeface="+mn-lt"/>
                <a:ea typeface="+mn-ea"/>
                <a:cs typeface="+mn-cs"/>
              </a:rPr>
              <a:t>Unemployment is an insurance program, with eligibility criteria that is written into the law. Despite the complexities this creates, the vast majority of customers get their benefits without delay. That said, it is critical everyone who is eligible get their benefits as quickly as possible, and ESD remains laser focused on the 1.5% of people who are waiting on us to help resolve issues on their claim. </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Hovering around 17k</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That number will never be at zero. Because we must determine eligibility on a week-by-week basis, there is always the possibility of having an issue one week if something about your situation changes – for example you aren’t available to work one week.</a:t>
            </a:r>
          </a:p>
          <a:p>
            <a:pPr lvl="0"/>
            <a:r>
              <a:rPr lang="en-US" sz="1200" kern="1200" dirty="0">
                <a:solidFill>
                  <a:schemeClr val="tx1"/>
                </a:solidFill>
                <a:effectLst/>
                <a:latin typeface="+mn-lt"/>
                <a:ea typeface="+mn-ea"/>
                <a:cs typeface="+mn-cs"/>
              </a:rPr>
              <a:t>It is important to understand that this is not a static population as people move in and out of this group on a week-to-week basis.</a:t>
            </a:r>
          </a:p>
          <a:p>
            <a:pPr lvl="0"/>
            <a:r>
              <a:rPr lang="en-US" sz="1200" kern="1200" dirty="0">
                <a:solidFill>
                  <a:schemeClr val="tx1"/>
                </a:solidFill>
                <a:effectLst/>
                <a:latin typeface="+mn-lt"/>
                <a:ea typeface="+mn-ea"/>
                <a:cs typeface="+mn-cs"/>
              </a:rPr>
              <a:t>We continue to work the claims of those waiting longest first. Because these are often complicated cases, they can take some time.</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Weeks waiting increases</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We are doing everything we can to expedite this, and as we’ve said all along, the story of this crisis is about scale. More work continues to come in each week than we can clear out, which is why you see the weeks waiting number higher than you do outside of a crisis. There are also complications specific to COVID that can slow the process, like responses from employers taking longer due to business closures and impacts.</a:t>
            </a:r>
          </a:p>
          <a:p>
            <a:pPr lvl="0"/>
            <a:r>
              <a:rPr lang="en-US" sz="1200" kern="1200" dirty="0">
                <a:solidFill>
                  <a:schemeClr val="tx1"/>
                </a:solidFill>
                <a:effectLst/>
                <a:latin typeface="+mn-lt"/>
                <a:ea typeface="+mn-ea"/>
                <a:cs typeface="+mn-cs"/>
              </a:rPr>
              <a:t>Two things are very important to note:</a:t>
            </a:r>
          </a:p>
          <a:p>
            <a:pPr lvl="1"/>
            <a:r>
              <a:rPr lang="en-US" sz="1200" b="1" kern="1200" dirty="0">
                <a:solidFill>
                  <a:schemeClr val="tx1"/>
                </a:solidFill>
                <a:effectLst/>
                <a:latin typeface="+mn-lt"/>
                <a:ea typeface="+mn-ea"/>
                <a:cs typeface="+mn-cs"/>
              </a:rPr>
              <a:t>We continue to prioritize claims for those waiting the longest.</a:t>
            </a:r>
            <a:r>
              <a:rPr lang="en-US" sz="1200" kern="1200" dirty="0">
                <a:solidFill>
                  <a:schemeClr val="tx1"/>
                </a:solidFill>
                <a:effectLst/>
                <a:latin typeface="+mn-lt"/>
                <a:ea typeface="+mn-ea"/>
                <a:cs typeface="+mn-cs"/>
              </a:rPr>
              <a:t> While the average weeks waiting has increased, the number of those waiting the longest </a:t>
            </a:r>
            <a:r>
              <a:rPr lang="en-US" sz="9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has dropped by 85% over the last month.</a:t>
            </a:r>
          </a:p>
          <a:p>
            <a:pPr lvl="1"/>
            <a:r>
              <a:rPr lang="en-US" sz="1200" b="1" kern="1200" dirty="0">
                <a:solidFill>
                  <a:schemeClr val="tx1"/>
                </a:solidFill>
                <a:effectLst/>
                <a:latin typeface="+mn-lt"/>
                <a:ea typeface="+mn-ea"/>
                <a:cs typeface="+mn-cs"/>
              </a:rPr>
              <a:t>Claimants are moving through the process while they wait for us to resolve the issues on their claim.</a:t>
            </a:r>
            <a:r>
              <a:rPr lang="en-US" sz="1200" kern="1200" dirty="0">
                <a:solidFill>
                  <a:schemeClr val="tx1"/>
                </a:solidFill>
                <a:effectLst/>
                <a:latin typeface="+mn-lt"/>
                <a:ea typeface="+mn-ea"/>
                <a:cs typeface="+mn-cs"/>
              </a:rPr>
              <a:t> For example, we may resolve their ID issue earlier on, but we are still working the issue of missing wage records from another state. </a:t>
            </a:r>
          </a:p>
          <a:p>
            <a:r>
              <a:rPr lang="en-US" sz="105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Suzi – Alex provided this point. “Waiting the longest” in this case is defined as 20 or more weeks.</a:t>
            </a:r>
          </a:p>
          <a:p>
            <a:endParaRPr lang="en-US" dirty="0"/>
          </a:p>
        </p:txBody>
      </p:sp>
      <p:sp>
        <p:nvSpPr>
          <p:cNvPr id="4" name="Slide Number Placeholder 3"/>
          <p:cNvSpPr>
            <a:spLocks noGrp="1"/>
          </p:cNvSpPr>
          <p:nvPr>
            <p:ph type="sldNum" sz="quarter" idx="5"/>
          </p:nvPr>
        </p:nvSpPr>
        <p:spPr/>
        <p:txBody>
          <a:bodyPr/>
          <a:lstStyle/>
          <a:p>
            <a:fld id="{DA754C9B-B635-4C68-A0CA-093A49503A58}" type="slidenum">
              <a:rPr lang="en-US" smtClean="0"/>
              <a:t>5</a:t>
            </a:fld>
            <a:endParaRPr lang="en-US"/>
          </a:p>
        </p:txBody>
      </p:sp>
    </p:spTree>
    <p:extLst>
      <p:ext uri="{BB962C8B-B14F-4D97-AF65-F5344CB8AC3E}">
        <p14:creationId xmlns:p14="http://schemas.microsoft.com/office/powerpoint/2010/main" val="33799767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For all appeals tasks created March 8 – August 23 (appeals public data set), there remain 119 distinct customers with 162 open tasks for ESD to process. </a:t>
            </a:r>
          </a:p>
          <a:p>
            <a:pPr lvl="0"/>
            <a:r>
              <a:rPr lang="en-US" sz="1200" kern="1200" dirty="0">
                <a:solidFill>
                  <a:schemeClr val="tx1"/>
                </a:solidFill>
                <a:effectLst/>
                <a:latin typeface="+mn-lt"/>
                <a:ea typeface="+mn-ea"/>
                <a:cs typeface="+mn-cs"/>
              </a:rPr>
              <a:t>Right now, there are a total of 26,466 total tasks remaining (most of which come from appeals requests made since the end of August). Approximately ¾ will be resolved and/or redetermined by ESD and about ¼ will go to OAH. This number of tasks likely equals about 18-20K people. </a:t>
            </a:r>
          </a:p>
          <a:p>
            <a:pPr lvl="0"/>
            <a:r>
              <a:rPr lang="en-US" sz="1200" kern="1200" dirty="0">
                <a:solidFill>
                  <a:schemeClr val="tx1"/>
                </a:solidFill>
                <a:effectLst/>
                <a:latin typeface="+mn-lt"/>
                <a:ea typeface="+mn-ea"/>
                <a:cs typeface="+mn-cs"/>
              </a:rPr>
              <a:t>When cases are sent back to ESD from OAH (either because they’re remanded or overturned) it is taking approximately 11 days for ESD to process those claims. We are working on accelerating this if we can, mindful that those who’ve been through OAH have already been waiting a significant amount of time. </a:t>
            </a:r>
          </a:p>
          <a:p>
            <a:endParaRPr lang="en-US" dirty="0"/>
          </a:p>
        </p:txBody>
      </p:sp>
      <p:sp>
        <p:nvSpPr>
          <p:cNvPr id="4" name="Slide Number Placeholder 3"/>
          <p:cNvSpPr>
            <a:spLocks noGrp="1"/>
          </p:cNvSpPr>
          <p:nvPr>
            <p:ph type="sldNum" sz="quarter" idx="5"/>
          </p:nvPr>
        </p:nvSpPr>
        <p:spPr/>
        <p:txBody>
          <a:bodyPr/>
          <a:lstStyle/>
          <a:p>
            <a:fld id="{DA754C9B-B635-4C68-A0CA-093A49503A58}" type="slidenum">
              <a:rPr lang="en-US" smtClean="0"/>
              <a:t>6</a:t>
            </a:fld>
            <a:endParaRPr lang="en-US" dirty="0"/>
          </a:p>
        </p:txBody>
      </p:sp>
    </p:spTree>
    <p:extLst>
      <p:ext uri="{BB962C8B-B14F-4D97-AF65-F5344CB8AC3E}">
        <p14:creationId xmlns:p14="http://schemas.microsoft.com/office/powerpoint/2010/main" val="3845057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Next Steps:  Increase percentage of answered calls (currently at 76%(?)), reduce average weeks waiting on claims, show progress on intake and adj priorities, work through appeals backlog and get to within 3-5 days (?) of processing. </a:t>
            </a:r>
          </a:p>
        </p:txBody>
      </p:sp>
      <p:sp>
        <p:nvSpPr>
          <p:cNvPr id="4" name="Slide Number Placeholder 3"/>
          <p:cNvSpPr>
            <a:spLocks noGrp="1"/>
          </p:cNvSpPr>
          <p:nvPr>
            <p:ph type="sldNum" sz="quarter" idx="5"/>
          </p:nvPr>
        </p:nvSpPr>
        <p:spPr/>
        <p:txBody>
          <a:bodyPr/>
          <a:lstStyle/>
          <a:p>
            <a:fld id="{DA754C9B-B635-4C68-A0CA-093A49503A58}" type="slidenum">
              <a:rPr lang="en-US" smtClean="0"/>
              <a:t>7</a:t>
            </a:fld>
            <a:endParaRPr lang="en-US" dirty="0"/>
          </a:p>
        </p:txBody>
      </p:sp>
    </p:spTree>
    <p:extLst>
      <p:ext uri="{BB962C8B-B14F-4D97-AF65-F5344CB8AC3E}">
        <p14:creationId xmlns:p14="http://schemas.microsoft.com/office/powerpoint/2010/main" val="9961230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754C9B-B635-4C68-A0CA-093A49503A58}" type="slidenum">
              <a:rPr lang="en-US" smtClean="0"/>
              <a:t>8</a:t>
            </a:fld>
            <a:endParaRPr lang="en-US" dirty="0"/>
          </a:p>
        </p:txBody>
      </p:sp>
    </p:spTree>
    <p:extLst>
      <p:ext uri="{BB962C8B-B14F-4D97-AF65-F5344CB8AC3E}">
        <p14:creationId xmlns:p14="http://schemas.microsoft.com/office/powerpoint/2010/main" val="29787036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754C9B-B635-4C68-A0CA-093A49503A58}" type="slidenum">
              <a:rPr lang="en-US" smtClean="0"/>
              <a:t>9</a:t>
            </a:fld>
            <a:endParaRPr lang="en-US" dirty="0"/>
          </a:p>
        </p:txBody>
      </p:sp>
    </p:spTree>
    <p:extLst>
      <p:ext uri="{BB962C8B-B14F-4D97-AF65-F5344CB8AC3E}">
        <p14:creationId xmlns:p14="http://schemas.microsoft.com/office/powerpoint/2010/main" val="4807376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680322" y="2733709"/>
            <a:ext cx="8144134" cy="1373070"/>
          </a:xfrm>
        </p:spPr>
        <p:txBody>
          <a:bodyPr anchor="b">
            <a:noAutofit/>
          </a:bodyPr>
          <a:lstStyle>
            <a:lvl1pPr algn="r">
              <a:defRPr sz="5400">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199927" y="5936187"/>
            <a:ext cx="2743200" cy="365125"/>
          </a:xfrm>
          <a:prstGeom prst="rect">
            <a:avLst/>
          </a:prstGeom>
        </p:spPr>
        <p:txBody>
          <a:bodyPr/>
          <a:lstStyle/>
          <a:p>
            <a:fld id="{F968B258-E440-47C7-854C-C438A182A258}" type="datetime1">
              <a:rPr lang="en-US" smtClean="0"/>
              <a:t>10/26/2020</a:t>
            </a:fld>
            <a:endParaRPr lang="en-US" dirty="0"/>
          </a:p>
        </p:txBody>
      </p:sp>
      <p:sp>
        <p:nvSpPr>
          <p:cNvPr id="5" name="Footer Placeholder 4"/>
          <p:cNvSpPr>
            <a:spLocks noGrp="1"/>
          </p:cNvSpPr>
          <p:nvPr>
            <p:ph type="ftr" sz="quarter" idx="11"/>
          </p:nvPr>
        </p:nvSpPr>
        <p:spPr>
          <a:xfrm>
            <a:off x="1329267" y="5936188"/>
            <a:ext cx="687066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80321" y="5936186"/>
            <a:ext cx="648946" cy="373137"/>
          </a:xfrm>
          <a:prstGeom prst="rect">
            <a:avLst/>
          </a:prstGeom>
        </p:spPr>
        <p:txBody>
          <a:bodyPr/>
          <a:lstStyle>
            <a:lvl1pPr>
              <a:defRPr sz="1800"/>
            </a:lvl1pPr>
          </a:lstStyle>
          <a:p>
            <a:fld id="{6D22F896-40B5-4ADD-8801-0D06FADFA095}" type="slidenum">
              <a:rPr lang="en-US" smtClean="0"/>
              <a:pPr/>
              <a:t>‹#›</a:t>
            </a:fld>
            <a:endParaRPr lang="en-US" dirty="0"/>
          </a:p>
        </p:txBody>
      </p:sp>
      <p:pic>
        <p:nvPicPr>
          <p:cNvPr id="11" name="Picture 1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370854" y="2945759"/>
            <a:ext cx="2541746" cy="931974"/>
          </a:xfrm>
          <a:prstGeom prst="rect">
            <a:avLst/>
          </a:prstGeom>
        </p:spPr>
      </p:pic>
    </p:spTree>
    <p:extLst>
      <p:ext uri="{BB962C8B-B14F-4D97-AF65-F5344CB8AC3E}">
        <p14:creationId xmlns:p14="http://schemas.microsoft.com/office/powerpoint/2010/main" val="591692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2" name="Date Placeholder 3"/>
          <p:cNvSpPr>
            <a:spLocks noGrp="1"/>
          </p:cNvSpPr>
          <p:nvPr>
            <p:ph type="dt" sz="half" idx="10"/>
          </p:nvPr>
        </p:nvSpPr>
        <p:spPr>
          <a:xfrm>
            <a:off x="8199927" y="5936187"/>
            <a:ext cx="2743200" cy="365125"/>
          </a:xfrm>
          <a:prstGeom prst="rect">
            <a:avLst/>
          </a:prstGeom>
        </p:spPr>
        <p:txBody>
          <a:bodyPr/>
          <a:lstStyle/>
          <a:p>
            <a:fld id="{17AB32D7-F2D1-4EF2-A06D-277298C474B5}" type="datetime1">
              <a:rPr lang="en-US" smtClean="0"/>
              <a:t>10/26/2020</a:t>
            </a:fld>
            <a:endParaRPr lang="en-US" dirty="0"/>
          </a:p>
        </p:txBody>
      </p:sp>
      <p:sp>
        <p:nvSpPr>
          <p:cNvPr id="13" name="Footer Placeholder 4"/>
          <p:cNvSpPr>
            <a:spLocks noGrp="1"/>
          </p:cNvSpPr>
          <p:nvPr>
            <p:ph type="ftr" sz="quarter" idx="11"/>
          </p:nvPr>
        </p:nvSpPr>
        <p:spPr>
          <a:xfrm>
            <a:off x="1329267" y="5936188"/>
            <a:ext cx="6870660" cy="365125"/>
          </a:xfrm>
          <a:prstGeom prst="rect">
            <a:avLst/>
          </a:prstGeom>
        </p:spPr>
        <p:txBody>
          <a:bodyPr/>
          <a:lstStyle/>
          <a:p>
            <a:endParaRPr lang="en-US" dirty="0"/>
          </a:p>
        </p:txBody>
      </p:sp>
      <p:sp>
        <p:nvSpPr>
          <p:cNvPr id="14" name="Slide Number Placeholder 5"/>
          <p:cNvSpPr txBox="1">
            <a:spLocks/>
          </p:cNvSpPr>
          <p:nvPr userDrawn="1"/>
        </p:nvSpPr>
        <p:spPr>
          <a:xfrm>
            <a:off x="680321" y="5936186"/>
            <a:ext cx="648946" cy="373137"/>
          </a:xfrm>
          <a:prstGeom prst="rect">
            <a:avLst/>
          </a:prstGeom>
        </p:spPr>
        <p:txBody>
          <a:bodyPr vert="horz" lIns="91440" tIns="45720" rIns="91440" bIns="45720" rtlCol="0" anchor="ctr"/>
          <a:lstStyle>
            <a:defPPr>
              <a:defRPr lang="en-US"/>
            </a:defPPr>
            <a:lvl1pPr marL="0" algn="l" defTabSz="457200" rtl="0" eaLnBrk="1" latinLnBrk="0" hangingPunct="1">
              <a:defRPr sz="1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37332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solidFill>
                  <a:schemeClr val="bg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solidFill>
                  <a:schemeClr val="tx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bg2"/>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bg2"/>
                </a:solidFill>
                <a:effectLst/>
              </a:rPr>
              <a:t>”</a:t>
            </a:r>
          </a:p>
        </p:txBody>
      </p:sp>
      <p:pic>
        <p:nvPicPr>
          <p:cNvPr id="18" name="Picture 17"/>
          <p:cNvPicPr>
            <a:picLocks noChangeAspect="1"/>
          </p:cNvPicPr>
          <p:nvPr/>
        </p:nvPicPr>
        <p:blipFill rotWithShape="1">
          <a:blip r:embed="rId4">
            <a:extLst>
              <a:ext uri="{28A0092B-C50C-407E-A947-70E740481C1C}">
                <a14:useLocalDpi xmlns:a14="http://schemas.microsoft.com/office/drawing/2010/main" val="0"/>
              </a:ext>
            </a:extLst>
          </a:blip>
          <a:srcRect r="57706"/>
          <a:stretch/>
        </p:blipFill>
        <p:spPr>
          <a:xfrm>
            <a:off x="10897946" y="4874825"/>
            <a:ext cx="1057834" cy="917091"/>
          </a:xfrm>
          <a:prstGeom prst="rect">
            <a:avLst/>
          </a:prstGeom>
        </p:spPr>
      </p:pic>
      <p:sp>
        <p:nvSpPr>
          <p:cNvPr id="19" name="Date Placeholder 3"/>
          <p:cNvSpPr>
            <a:spLocks noGrp="1"/>
          </p:cNvSpPr>
          <p:nvPr>
            <p:ph type="dt" sz="half" idx="10"/>
          </p:nvPr>
        </p:nvSpPr>
        <p:spPr>
          <a:xfrm>
            <a:off x="8199927" y="5936187"/>
            <a:ext cx="2743200" cy="365125"/>
          </a:xfrm>
          <a:prstGeom prst="rect">
            <a:avLst/>
          </a:prstGeom>
        </p:spPr>
        <p:txBody>
          <a:bodyPr/>
          <a:lstStyle/>
          <a:p>
            <a:fld id="{357EF4BB-F95A-47C8-87B0-7E6AC8521186}" type="datetime1">
              <a:rPr lang="en-US" smtClean="0"/>
              <a:t>10/26/2020</a:t>
            </a:fld>
            <a:endParaRPr lang="en-US" dirty="0"/>
          </a:p>
        </p:txBody>
      </p:sp>
      <p:sp>
        <p:nvSpPr>
          <p:cNvPr id="20" name="Footer Placeholder 4"/>
          <p:cNvSpPr>
            <a:spLocks noGrp="1"/>
          </p:cNvSpPr>
          <p:nvPr>
            <p:ph type="ftr" sz="quarter" idx="11"/>
          </p:nvPr>
        </p:nvSpPr>
        <p:spPr>
          <a:xfrm>
            <a:off x="1329267" y="5936188"/>
            <a:ext cx="6870660" cy="365125"/>
          </a:xfrm>
          <a:prstGeom prst="rect">
            <a:avLst/>
          </a:prstGeom>
        </p:spPr>
        <p:txBody>
          <a:bodyPr/>
          <a:lstStyle/>
          <a:p>
            <a:endParaRPr lang="en-US" dirty="0"/>
          </a:p>
        </p:txBody>
      </p:sp>
      <p:sp>
        <p:nvSpPr>
          <p:cNvPr id="21" name="Slide Number Placeholder 5"/>
          <p:cNvSpPr>
            <a:spLocks noGrp="1"/>
          </p:cNvSpPr>
          <p:nvPr>
            <p:ph type="sldNum" sz="quarter" idx="12"/>
          </p:nvPr>
        </p:nvSpPr>
        <p:spPr>
          <a:xfrm>
            <a:off x="680321" y="5936186"/>
            <a:ext cx="648946" cy="373137"/>
          </a:xfrm>
          <a:prstGeom prst="rect">
            <a:avLst/>
          </a:prstGeom>
        </p:spPr>
        <p:txBody>
          <a:bodyPr/>
          <a:lstStyle>
            <a:lvl1pPr>
              <a:defRPr sz="1800"/>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57129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928177"/>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19" y="4711615"/>
            <a:ext cx="9613862" cy="588535"/>
          </a:xfrm>
        </p:spPr>
        <p:txBody>
          <a:bodyPr anchor="b"/>
          <a:lstStyle>
            <a:lvl1pPr>
              <a:defRPr sz="3200"/>
            </a:lvl1pPr>
          </a:lstStyle>
          <a:p>
            <a:r>
              <a:rPr lang="en-US" dirty="0"/>
              <a:t>CLICK TO EDIT MASTER TITLE STYLE</a:t>
            </a:r>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solidFill>
                  <a:schemeClr val="tx1">
                    <a:lumMod val="8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3" name="Date Placeholder 3"/>
          <p:cNvSpPr>
            <a:spLocks noGrp="1"/>
          </p:cNvSpPr>
          <p:nvPr>
            <p:ph type="dt" sz="half" idx="10"/>
          </p:nvPr>
        </p:nvSpPr>
        <p:spPr>
          <a:xfrm>
            <a:off x="8199927" y="5936187"/>
            <a:ext cx="2743200" cy="365125"/>
          </a:xfrm>
          <a:prstGeom prst="rect">
            <a:avLst/>
          </a:prstGeom>
        </p:spPr>
        <p:txBody>
          <a:bodyPr/>
          <a:lstStyle/>
          <a:p>
            <a:fld id="{05CF8EE4-0D32-41E4-BDF5-5B4DB165F810}" type="datetime1">
              <a:rPr lang="en-US" smtClean="0"/>
              <a:t>10/26/2020</a:t>
            </a:fld>
            <a:endParaRPr lang="en-US" dirty="0"/>
          </a:p>
        </p:txBody>
      </p:sp>
      <p:sp>
        <p:nvSpPr>
          <p:cNvPr id="14" name="Footer Placeholder 4"/>
          <p:cNvSpPr>
            <a:spLocks noGrp="1"/>
          </p:cNvSpPr>
          <p:nvPr>
            <p:ph type="ftr" sz="quarter" idx="11"/>
          </p:nvPr>
        </p:nvSpPr>
        <p:spPr>
          <a:xfrm>
            <a:off x="1329267" y="5936188"/>
            <a:ext cx="6870660" cy="365125"/>
          </a:xfrm>
          <a:prstGeom prst="rect">
            <a:avLst/>
          </a:prstGeom>
        </p:spPr>
        <p:txBody>
          <a:bodyPr/>
          <a:lstStyle/>
          <a:p>
            <a:endParaRPr lang="en-US" dirty="0"/>
          </a:p>
        </p:txBody>
      </p:sp>
      <p:sp>
        <p:nvSpPr>
          <p:cNvPr id="15" name="Slide Number Placeholder 5"/>
          <p:cNvSpPr txBox="1">
            <a:spLocks/>
          </p:cNvSpPr>
          <p:nvPr userDrawn="1"/>
        </p:nvSpPr>
        <p:spPr>
          <a:xfrm>
            <a:off x="680321" y="5936186"/>
            <a:ext cx="648946" cy="373137"/>
          </a:xfrm>
          <a:prstGeom prst="rect">
            <a:avLst/>
          </a:prstGeom>
        </p:spPr>
        <p:txBody>
          <a:bodyPr vert="horz" lIns="91440" tIns="45720" rIns="91440" bIns="45720" rtlCol="0" anchor="ctr"/>
          <a:lstStyle>
            <a:defPPr>
              <a:defRPr lang="en-US"/>
            </a:defPPr>
            <a:lvl1pPr marL="0" algn="l" defTabSz="457200" rtl="0" eaLnBrk="1" latinLnBrk="0" hangingPunct="1">
              <a:defRPr sz="1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mtClean="0"/>
              <a:pPr/>
              <a:t>‹#›</a:t>
            </a:fld>
            <a:endParaRPr lang="en-US" dirty="0"/>
          </a:p>
        </p:txBody>
      </p:sp>
      <p:pic>
        <p:nvPicPr>
          <p:cNvPr id="16" name="Picture 15"/>
          <p:cNvPicPr>
            <a:picLocks noChangeAspect="1"/>
          </p:cNvPicPr>
          <p:nvPr userDrawn="1"/>
        </p:nvPicPr>
        <p:blipFill rotWithShape="1">
          <a:blip r:embed="rId4">
            <a:extLst>
              <a:ext uri="{28A0092B-C50C-407E-A947-70E740481C1C}">
                <a14:useLocalDpi xmlns:a14="http://schemas.microsoft.com/office/drawing/2010/main" val="0"/>
              </a:ext>
            </a:extLst>
          </a:blip>
          <a:srcRect r="57706"/>
          <a:stretch/>
        </p:blipFill>
        <p:spPr>
          <a:xfrm>
            <a:off x="10897946" y="4874825"/>
            <a:ext cx="1057834" cy="917091"/>
          </a:xfrm>
          <a:prstGeom prst="rect">
            <a:avLst/>
          </a:prstGeom>
        </p:spPr>
      </p:pic>
    </p:spTree>
    <p:extLst>
      <p:ext uri="{BB962C8B-B14F-4D97-AF65-F5344CB8AC3E}">
        <p14:creationId xmlns:p14="http://schemas.microsoft.com/office/powerpoint/2010/main" val="31717154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hasCustomPrompt="1"/>
          </p:nvPr>
        </p:nvSpPr>
        <p:spPr>
          <a:xfrm>
            <a:off x="669222" y="753228"/>
            <a:ext cx="9624960" cy="1080938"/>
          </a:xfrm>
        </p:spPr>
        <p:txBody>
          <a:bodyPr/>
          <a:lstStyle/>
          <a:p>
            <a:r>
              <a:rPr lang="en-US" dirty="0"/>
              <a:t>CLICK TO EDIT MASTER TITLE STYLE</a:t>
            </a:r>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8" name="Date Placeholder 3"/>
          <p:cNvSpPr>
            <a:spLocks noGrp="1"/>
          </p:cNvSpPr>
          <p:nvPr>
            <p:ph type="dt" sz="half" idx="10"/>
          </p:nvPr>
        </p:nvSpPr>
        <p:spPr>
          <a:xfrm>
            <a:off x="8199927" y="5936187"/>
            <a:ext cx="2743200" cy="365125"/>
          </a:xfrm>
          <a:prstGeom prst="rect">
            <a:avLst/>
          </a:prstGeom>
        </p:spPr>
        <p:txBody>
          <a:bodyPr/>
          <a:lstStyle/>
          <a:p>
            <a:fld id="{40E3CF39-EC0A-47C5-B496-50A432E0228B}" type="datetime1">
              <a:rPr lang="en-US" smtClean="0"/>
              <a:t>10/26/2020</a:t>
            </a:fld>
            <a:endParaRPr lang="en-US" dirty="0"/>
          </a:p>
        </p:txBody>
      </p:sp>
      <p:sp>
        <p:nvSpPr>
          <p:cNvPr id="19" name="Footer Placeholder 4"/>
          <p:cNvSpPr>
            <a:spLocks noGrp="1"/>
          </p:cNvSpPr>
          <p:nvPr>
            <p:ph type="ftr" sz="quarter" idx="11"/>
          </p:nvPr>
        </p:nvSpPr>
        <p:spPr>
          <a:xfrm>
            <a:off x="1329267" y="5936188"/>
            <a:ext cx="6870660" cy="365125"/>
          </a:xfrm>
          <a:prstGeom prst="rect">
            <a:avLst/>
          </a:prstGeom>
        </p:spPr>
        <p:txBody>
          <a:bodyPr/>
          <a:lstStyle/>
          <a:p>
            <a:endParaRPr lang="en-US" dirty="0"/>
          </a:p>
        </p:txBody>
      </p:sp>
      <p:sp>
        <p:nvSpPr>
          <p:cNvPr id="20" name="Slide Number Placeholder 5"/>
          <p:cNvSpPr>
            <a:spLocks noGrp="1"/>
          </p:cNvSpPr>
          <p:nvPr>
            <p:ph type="sldNum" sz="quarter" idx="12"/>
          </p:nvPr>
        </p:nvSpPr>
        <p:spPr>
          <a:xfrm>
            <a:off x="680321" y="5936186"/>
            <a:ext cx="648946" cy="373137"/>
          </a:xfrm>
          <a:prstGeom prst="rect">
            <a:avLst/>
          </a:prstGeom>
        </p:spPr>
        <p:txBody>
          <a:bodyPr/>
          <a:lstStyle>
            <a:lvl1pPr>
              <a:defRPr sz="1800"/>
            </a:lvl1pPr>
          </a:lstStyle>
          <a:p>
            <a:fld id="{6D22F896-40B5-4ADD-8801-0D06FADFA095}" type="slidenum">
              <a:rPr lang="en-US" smtClean="0"/>
              <a:pPr/>
              <a:t>‹#›</a:t>
            </a:fld>
            <a:endParaRPr lang="en-US" dirty="0"/>
          </a:p>
        </p:txBody>
      </p:sp>
      <p:pic>
        <p:nvPicPr>
          <p:cNvPr id="21" name="Picture 20"/>
          <p:cNvPicPr>
            <a:picLocks noChangeAspect="1"/>
          </p:cNvPicPr>
          <p:nvPr userDrawn="1"/>
        </p:nvPicPr>
        <p:blipFill rotWithShape="1">
          <a:blip r:embed="rId4">
            <a:extLst>
              <a:ext uri="{28A0092B-C50C-407E-A947-70E740481C1C}">
                <a14:useLocalDpi xmlns:a14="http://schemas.microsoft.com/office/drawing/2010/main" val="0"/>
              </a:ext>
            </a:extLst>
          </a:blip>
          <a:srcRect r="57706"/>
          <a:stretch/>
        </p:blipFill>
        <p:spPr>
          <a:xfrm>
            <a:off x="10897946" y="947119"/>
            <a:ext cx="1057834" cy="917091"/>
          </a:xfrm>
          <a:prstGeom prst="rect">
            <a:avLst/>
          </a:prstGeom>
        </p:spPr>
      </p:pic>
    </p:spTree>
    <p:extLst>
      <p:ext uri="{BB962C8B-B14F-4D97-AF65-F5344CB8AC3E}">
        <p14:creationId xmlns:p14="http://schemas.microsoft.com/office/powerpoint/2010/main" val="18599410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hasCustomPrompt="1"/>
          </p:nvPr>
        </p:nvSpPr>
        <p:spPr>
          <a:xfrm>
            <a:off x="680322" y="753228"/>
            <a:ext cx="9613860" cy="1080938"/>
          </a:xfrm>
        </p:spPr>
        <p:txBody>
          <a:bodyPr/>
          <a:lstStyle/>
          <a:p>
            <a:r>
              <a:rPr lang="en-US" dirty="0"/>
              <a:t>CLICK TO EDIT MASTER TITLE STYLE</a:t>
            </a:r>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8" name="Date Placeholder 3"/>
          <p:cNvSpPr>
            <a:spLocks noGrp="1"/>
          </p:cNvSpPr>
          <p:nvPr>
            <p:ph type="dt" sz="half" idx="10"/>
          </p:nvPr>
        </p:nvSpPr>
        <p:spPr>
          <a:xfrm>
            <a:off x="8199927" y="5936187"/>
            <a:ext cx="2743200" cy="365125"/>
          </a:xfrm>
          <a:prstGeom prst="rect">
            <a:avLst/>
          </a:prstGeom>
        </p:spPr>
        <p:txBody>
          <a:bodyPr/>
          <a:lstStyle/>
          <a:p>
            <a:fld id="{238923FC-BC75-4449-A4F3-267EF5824FDF}" type="datetime1">
              <a:rPr lang="en-US" smtClean="0"/>
              <a:t>10/26/2020</a:t>
            </a:fld>
            <a:endParaRPr lang="en-US" dirty="0"/>
          </a:p>
        </p:txBody>
      </p:sp>
      <p:sp>
        <p:nvSpPr>
          <p:cNvPr id="29" name="Footer Placeholder 4"/>
          <p:cNvSpPr>
            <a:spLocks noGrp="1"/>
          </p:cNvSpPr>
          <p:nvPr>
            <p:ph type="ftr" sz="quarter" idx="11"/>
          </p:nvPr>
        </p:nvSpPr>
        <p:spPr>
          <a:xfrm>
            <a:off x="1329267" y="5936188"/>
            <a:ext cx="6870660" cy="365125"/>
          </a:xfrm>
          <a:prstGeom prst="rect">
            <a:avLst/>
          </a:prstGeom>
        </p:spPr>
        <p:txBody>
          <a:bodyPr/>
          <a:lstStyle/>
          <a:p>
            <a:endParaRPr lang="en-US" dirty="0"/>
          </a:p>
        </p:txBody>
      </p:sp>
      <p:sp>
        <p:nvSpPr>
          <p:cNvPr id="31" name="Slide Number Placeholder 5"/>
          <p:cNvSpPr>
            <a:spLocks noGrp="1"/>
          </p:cNvSpPr>
          <p:nvPr>
            <p:ph type="sldNum" sz="quarter" idx="12"/>
          </p:nvPr>
        </p:nvSpPr>
        <p:spPr>
          <a:xfrm>
            <a:off x="680321" y="5936186"/>
            <a:ext cx="648946" cy="373137"/>
          </a:xfrm>
          <a:prstGeom prst="rect">
            <a:avLst/>
          </a:prstGeom>
        </p:spPr>
        <p:txBody>
          <a:bodyPr/>
          <a:lstStyle>
            <a:lvl1pPr>
              <a:defRPr sz="1800"/>
            </a:lvl1pPr>
          </a:lstStyle>
          <a:p>
            <a:fld id="{6D22F896-40B5-4ADD-8801-0D06FADFA095}" type="slidenum">
              <a:rPr lang="en-US" smtClean="0"/>
              <a:pPr/>
              <a:t>‹#›</a:t>
            </a:fld>
            <a:endParaRPr lang="en-US" dirty="0"/>
          </a:p>
        </p:txBody>
      </p:sp>
      <p:pic>
        <p:nvPicPr>
          <p:cNvPr id="32" name="Picture 31"/>
          <p:cNvPicPr>
            <a:picLocks noChangeAspect="1"/>
          </p:cNvPicPr>
          <p:nvPr userDrawn="1"/>
        </p:nvPicPr>
        <p:blipFill rotWithShape="1">
          <a:blip r:embed="rId4">
            <a:extLst>
              <a:ext uri="{28A0092B-C50C-407E-A947-70E740481C1C}">
                <a14:useLocalDpi xmlns:a14="http://schemas.microsoft.com/office/drawing/2010/main" val="0"/>
              </a:ext>
            </a:extLst>
          </a:blip>
          <a:srcRect r="57706"/>
          <a:stretch/>
        </p:blipFill>
        <p:spPr>
          <a:xfrm>
            <a:off x="10897946" y="947119"/>
            <a:ext cx="1057834" cy="917091"/>
          </a:xfrm>
          <a:prstGeom prst="rect">
            <a:avLst/>
          </a:prstGeom>
        </p:spPr>
      </p:pic>
    </p:spTree>
    <p:extLst>
      <p:ext uri="{BB962C8B-B14F-4D97-AF65-F5344CB8AC3E}">
        <p14:creationId xmlns:p14="http://schemas.microsoft.com/office/powerpoint/2010/main" val="4270989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p:txBody>
          <a:bodyPr/>
          <a:lstStyle>
            <a:lvl1pPr>
              <a:defRPr>
                <a:latin typeface="Century Gothic" panose="020B0502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marL="228600" indent="-228600">
              <a:buFont typeface="Wingdings" panose="05000000000000000000" pitchFamily="2" charset="2"/>
              <a:buChar char="§"/>
              <a:defRPr>
                <a:solidFill>
                  <a:schemeClr val="accent2"/>
                </a:solidFill>
              </a:defRPr>
            </a:lvl1pPr>
            <a:lvl2pPr marL="685800" indent="-228600">
              <a:buFont typeface="Wingdings" panose="05000000000000000000" pitchFamily="2" charset="2"/>
              <a:buChar char="§"/>
              <a:defRPr>
                <a:solidFill>
                  <a:schemeClr val="accent2"/>
                </a:solidFill>
              </a:defRPr>
            </a:lvl2pPr>
            <a:lvl3pPr marL="1143000" indent="-228600">
              <a:buFont typeface="Wingdings" panose="05000000000000000000" pitchFamily="2" charset="2"/>
              <a:buChar char="§"/>
              <a:defRPr>
                <a:solidFill>
                  <a:schemeClr val="accent2"/>
                </a:solidFill>
              </a:defRPr>
            </a:lvl3pPr>
            <a:lvl4pPr marL="1600200" indent="-228600">
              <a:buFont typeface="Wingdings" panose="05000000000000000000" pitchFamily="2" charset="2"/>
              <a:buChar char="§"/>
              <a:defRPr>
                <a:solidFill>
                  <a:schemeClr val="accent2"/>
                </a:solidFill>
              </a:defRPr>
            </a:lvl4pPr>
            <a:lvl5pPr marL="2057400" indent="-228600">
              <a:buFont typeface="Wingdings" panose="05000000000000000000" pitchFamily="2" charset="2"/>
              <a:buChar char="§"/>
              <a:defRPr>
                <a:solidFill>
                  <a:schemeClr val="accent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1" name="Picture 10"/>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10897946" y="947119"/>
            <a:ext cx="1057834" cy="917091"/>
          </a:xfrm>
          <a:prstGeom prst="rect">
            <a:avLst/>
          </a:prstGeom>
        </p:spPr>
      </p:pic>
      <p:sp>
        <p:nvSpPr>
          <p:cNvPr id="12" name="Date Placeholder 3"/>
          <p:cNvSpPr>
            <a:spLocks noGrp="1"/>
          </p:cNvSpPr>
          <p:nvPr>
            <p:ph type="dt" sz="half" idx="10"/>
          </p:nvPr>
        </p:nvSpPr>
        <p:spPr>
          <a:xfrm>
            <a:off x="8199927" y="5936187"/>
            <a:ext cx="2743200" cy="365125"/>
          </a:xfrm>
          <a:prstGeom prst="rect">
            <a:avLst/>
          </a:prstGeom>
        </p:spPr>
        <p:txBody>
          <a:bodyPr/>
          <a:lstStyle/>
          <a:p>
            <a:fld id="{E7BF55E5-FEE6-4958-AFEC-136C980B8B13}" type="datetime1">
              <a:rPr lang="en-US" smtClean="0"/>
              <a:t>10/26/2020</a:t>
            </a:fld>
            <a:endParaRPr lang="en-US" dirty="0"/>
          </a:p>
        </p:txBody>
      </p:sp>
      <p:sp>
        <p:nvSpPr>
          <p:cNvPr id="13" name="Footer Placeholder 4"/>
          <p:cNvSpPr>
            <a:spLocks noGrp="1"/>
          </p:cNvSpPr>
          <p:nvPr>
            <p:ph type="ftr" sz="quarter" idx="11"/>
          </p:nvPr>
        </p:nvSpPr>
        <p:spPr>
          <a:xfrm>
            <a:off x="1329267" y="5936188"/>
            <a:ext cx="6870660" cy="365125"/>
          </a:xfrm>
          <a:prstGeom prst="rect">
            <a:avLst/>
          </a:prstGeom>
        </p:spPr>
        <p:txBody>
          <a:bodyPr/>
          <a:lstStyle/>
          <a:p>
            <a:endParaRPr lang="en-US" dirty="0"/>
          </a:p>
        </p:txBody>
      </p:sp>
      <p:sp>
        <p:nvSpPr>
          <p:cNvPr id="14" name="Slide Number Placeholder 5"/>
          <p:cNvSpPr>
            <a:spLocks noGrp="1"/>
          </p:cNvSpPr>
          <p:nvPr>
            <p:ph type="sldNum" sz="quarter" idx="12"/>
          </p:nvPr>
        </p:nvSpPr>
        <p:spPr>
          <a:xfrm>
            <a:off x="11539877" y="6484863"/>
            <a:ext cx="648946" cy="373137"/>
          </a:xfrm>
          <a:prstGeom prst="rect">
            <a:avLst/>
          </a:prstGeom>
        </p:spPr>
        <p:txBody>
          <a:bodyPr/>
          <a:lstStyle>
            <a:lvl1pPr algn="r">
              <a:defRPr sz="1800"/>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31474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2" name="Picture 11"/>
          <p:cNvPicPr>
            <a:picLocks noChangeAspect="1"/>
          </p:cNvPicPr>
          <p:nvPr/>
        </p:nvPicPr>
        <p:blipFill rotWithShape="1">
          <a:blip r:embed="rId4">
            <a:extLst>
              <a:ext uri="{28A0092B-C50C-407E-A947-70E740481C1C}">
                <a14:useLocalDpi xmlns:a14="http://schemas.microsoft.com/office/drawing/2010/main" val="0"/>
              </a:ext>
            </a:extLst>
          </a:blip>
          <a:srcRect r="57706"/>
          <a:stretch/>
        </p:blipFill>
        <p:spPr>
          <a:xfrm>
            <a:off x="10897946" y="947119"/>
            <a:ext cx="1057834" cy="917091"/>
          </a:xfrm>
          <a:prstGeom prst="rect">
            <a:avLst/>
          </a:prstGeom>
        </p:spPr>
      </p:pic>
      <p:sp>
        <p:nvSpPr>
          <p:cNvPr id="13" name="Date Placeholder 3"/>
          <p:cNvSpPr>
            <a:spLocks noGrp="1"/>
          </p:cNvSpPr>
          <p:nvPr>
            <p:ph type="dt" sz="half" idx="10"/>
          </p:nvPr>
        </p:nvSpPr>
        <p:spPr>
          <a:xfrm>
            <a:off x="8199927" y="5936187"/>
            <a:ext cx="2743200" cy="365125"/>
          </a:xfrm>
          <a:prstGeom prst="rect">
            <a:avLst/>
          </a:prstGeom>
        </p:spPr>
        <p:txBody>
          <a:bodyPr/>
          <a:lstStyle/>
          <a:p>
            <a:fld id="{3FF9A848-E711-4ECC-A226-6C1CB4B96E73}" type="datetime1">
              <a:rPr lang="en-US" smtClean="0"/>
              <a:t>10/26/2020</a:t>
            </a:fld>
            <a:endParaRPr lang="en-US" dirty="0"/>
          </a:p>
        </p:txBody>
      </p:sp>
      <p:sp>
        <p:nvSpPr>
          <p:cNvPr id="14" name="Footer Placeholder 4"/>
          <p:cNvSpPr>
            <a:spLocks noGrp="1"/>
          </p:cNvSpPr>
          <p:nvPr>
            <p:ph type="ftr" sz="quarter" idx="11"/>
          </p:nvPr>
        </p:nvSpPr>
        <p:spPr>
          <a:xfrm>
            <a:off x="1329267" y="5936188"/>
            <a:ext cx="6870660" cy="365125"/>
          </a:xfrm>
          <a:prstGeom prst="rect">
            <a:avLst/>
          </a:prstGeom>
        </p:spPr>
        <p:txBody>
          <a:bodyPr/>
          <a:lstStyle/>
          <a:p>
            <a:endParaRPr lang="en-US" dirty="0"/>
          </a:p>
        </p:txBody>
      </p:sp>
      <p:sp>
        <p:nvSpPr>
          <p:cNvPr id="16" name="Slide Number Placeholder 5">
            <a:extLst>
              <a:ext uri="{FF2B5EF4-FFF2-40B4-BE49-F238E27FC236}">
                <a16:creationId xmlns:a16="http://schemas.microsoft.com/office/drawing/2014/main" id="{DCC86267-B914-496D-A2FA-BB525FECF618}"/>
              </a:ext>
            </a:extLst>
          </p:cNvPr>
          <p:cNvSpPr txBox="1">
            <a:spLocks/>
          </p:cNvSpPr>
          <p:nvPr userDrawn="1"/>
        </p:nvSpPr>
        <p:spPr>
          <a:xfrm>
            <a:off x="11539877" y="6484863"/>
            <a:ext cx="648946" cy="373137"/>
          </a:xfrm>
          <a:prstGeom prst="rect">
            <a:avLst/>
          </a:prstGeom>
        </p:spPr>
        <p:txBody>
          <a:bodyPr/>
          <a:lstStyle>
            <a:defPPr>
              <a:defRPr lang="en-US"/>
            </a:defPPr>
            <a:lvl1pPr marL="0" algn="r" defTabSz="457200" rtl="0" eaLnBrk="1" latinLnBrk="0" hangingPunct="1">
              <a:defRPr sz="1800" kern="1200">
                <a:solidFill>
                  <a:schemeClr val="bg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25706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19" y="753229"/>
            <a:ext cx="9613863" cy="1080937"/>
          </a:xfrm>
        </p:spPr>
        <p:txBody>
          <a:bodyPr/>
          <a:lstStyle>
            <a:lvl1pPr>
              <a:defRPr>
                <a:latin typeface="Century Gothic" panose="020B0502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680320" y="2336873"/>
            <a:ext cx="4698358"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594122" y="2336873"/>
            <a:ext cx="4700060"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4" name="Picture 13"/>
          <p:cNvPicPr>
            <a:picLocks noChangeAspect="1"/>
          </p:cNvPicPr>
          <p:nvPr/>
        </p:nvPicPr>
        <p:blipFill rotWithShape="1">
          <a:blip r:embed="rId4">
            <a:extLst>
              <a:ext uri="{28A0092B-C50C-407E-A947-70E740481C1C}">
                <a14:useLocalDpi xmlns:a14="http://schemas.microsoft.com/office/drawing/2010/main" val="0"/>
              </a:ext>
            </a:extLst>
          </a:blip>
          <a:srcRect r="57706"/>
          <a:stretch/>
        </p:blipFill>
        <p:spPr>
          <a:xfrm>
            <a:off x="10897946" y="947119"/>
            <a:ext cx="1057834" cy="917091"/>
          </a:xfrm>
          <a:prstGeom prst="rect">
            <a:avLst/>
          </a:prstGeom>
        </p:spPr>
      </p:pic>
      <p:sp>
        <p:nvSpPr>
          <p:cNvPr id="15" name="Date Placeholder 3"/>
          <p:cNvSpPr>
            <a:spLocks noGrp="1"/>
          </p:cNvSpPr>
          <p:nvPr>
            <p:ph type="dt" sz="half" idx="10"/>
          </p:nvPr>
        </p:nvSpPr>
        <p:spPr>
          <a:xfrm>
            <a:off x="8199927" y="5936187"/>
            <a:ext cx="2743200" cy="365125"/>
          </a:xfrm>
          <a:prstGeom prst="rect">
            <a:avLst/>
          </a:prstGeom>
        </p:spPr>
        <p:txBody>
          <a:bodyPr/>
          <a:lstStyle/>
          <a:p>
            <a:fld id="{092D11D4-76E9-415A-8A93-FBE37A3BD231}" type="datetime1">
              <a:rPr lang="en-US" smtClean="0"/>
              <a:t>10/26/2020</a:t>
            </a:fld>
            <a:endParaRPr lang="en-US" dirty="0"/>
          </a:p>
        </p:txBody>
      </p:sp>
      <p:sp>
        <p:nvSpPr>
          <p:cNvPr id="16" name="Footer Placeholder 4"/>
          <p:cNvSpPr>
            <a:spLocks noGrp="1"/>
          </p:cNvSpPr>
          <p:nvPr>
            <p:ph type="ftr" sz="quarter" idx="11"/>
          </p:nvPr>
        </p:nvSpPr>
        <p:spPr>
          <a:xfrm>
            <a:off x="1329267" y="5936188"/>
            <a:ext cx="6870660" cy="365125"/>
          </a:xfrm>
          <a:prstGeom prst="rect">
            <a:avLst/>
          </a:prstGeom>
        </p:spPr>
        <p:txBody>
          <a:bodyPr/>
          <a:lstStyle/>
          <a:p>
            <a:endParaRPr lang="en-US" dirty="0"/>
          </a:p>
        </p:txBody>
      </p:sp>
      <p:sp>
        <p:nvSpPr>
          <p:cNvPr id="17" name="Slide Number Placeholder 5"/>
          <p:cNvSpPr>
            <a:spLocks noGrp="1"/>
          </p:cNvSpPr>
          <p:nvPr>
            <p:ph type="sldNum" sz="quarter" idx="12"/>
          </p:nvPr>
        </p:nvSpPr>
        <p:spPr>
          <a:xfrm>
            <a:off x="680321" y="5936186"/>
            <a:ext cx="648946" cy="373137"/>
          </a:xfrm>
          <a:prstGeom prst="rect">
            <a:avLst/>
          </a:prstGeom>
        </p:spPr>
        <p:txBody>
          <a:bodyPr/>
          <a:lstStyle>
            <a:lvl1pPr>
              <a:defRPr sz="1800"/>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57585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p:txBody>
          <a:bodyPr/>
          <a:lstStyle>
            <a:lvl1pPr>
              <a:defRPr>
                <a:latin typeface="Century Gothic" panose="020B0502020202020204" pitchFamily="34" charset="0"/>
              </a:defRPr>
            </a:lvl1pPr>
          </a:lstStyle>
          <a:p>
            <a:r>
              <a:rPr lang="en-US" dirty="0"/>
              <a:t>CLICK TO EDIT MASTER TITLE STYLE</a:t>
            </a:r>
          </a:p>
        </p:txBody>
      </p:sp>
      <p:pic>
        <p:nvPicPr>
          <p:cNvPr id="10" name="Picture 9"/>
          <p:cNvPicPr>
            <a:picLocks noChangeAspect="1"/>
          </p:cNvPicPr>
          <p:nvPr/>
        </p:nvPicPr>
        <p:blipFill rotWithShape="1">
          <a:blip r:embed="rId4">
            <a:extLst>
              <a:ext uri="{28A0092B-C50C-407E-A947-70E740481C1C}">
                <a14:useLocalDpi xmlns:a14="http://schemas.microsoft.com/office/drawing/2010/main" val="0"/>
              </a:ext>
            </a:extLst>
          </a:blip>
          <a:srcRect r="57706"/>
          <a:stretch/>
        </p:blipFill>
        <p:spPr>
          <a:xfrm>
            <a:off x="10897946" y="947119"/>
            <a:ext cx="1057834" cy="917091"/>
          </a:xfrm>
          <a:prstGeom prst="rect">
            <a:avLst/>
          </a:prstGeom>
        </p:spPr>
      </p:pic>
      <p:sp>
        <p:nvSpPr>
          <p:cNvPr id="11" name="Date Placeholder 3"/>
          <p:cNvSpPr>
            <a:spLocks noGrp="1"/>
          </p:cNvSpPr>
          <p:nvPr>
            <p:ph type="dt" sz="half" idx="10"/>
          </p:nvPr>
        </p:nvSpPr>
        <p:spPr>
          <a:xfrm>
            <a:off x="8199927" y="5936187"/>
            <a:ext cx="2743200" cy="365125"/>
          </a:xfrm>
          <a:prstGeom prst="rect">
            <a:avLst/>
          </a:prstGeom>
        </p:spPr>
        <p:txBody>
          <a:bodyPr/>
          <a:lstStyle/>
          <a:p>
            <a:fld id="{73AE690A-6FAA-4FD8-A7F2-F9FDAB92C385}" type="datetime1">
              <a:rPr lang="en-US" smtClean="0"/>
              <a:t>10/26/2020</a:t>
            </a:fld>
            <a:endParaRPr lang="en-US" dirty="0"/>
          </a:p>
        </p:txBody>
      </p:sp>
      <p:sp>
        <p:nvSpPr>
          <p:cNvPr id="12" name="Footer Placeholder 4"/>
          <p:cNvSpPr>
            <a:spLocks noGrp="1"/>
          </p:cNvSpPr>
          <p:nvPr>
            <p:ph type="ftr" sz="quarter" idx="11"/>
          </p:nvPr>
        </p:nvSpPr>
        <p:spPr>
          <a:xfrm>
            <a:off x="1329267" y="5936188"/>
            <a:ext cx="6870660" cy="365125"/>
          </a:xfrm>
          <a:prstGeom prst="rect">
            <a:avLst/>
          </a:prstGeom>
        </p:spPr>
        <p:txBody>
          <a:bodyPr/>
          <a:lstStyle/>
          <a:p>
            <a:endParaRPr lang="en-US" dirty="0"/>
          </a:p>
        </p:txBody>
      </p:sp>
      <p:sp>
        <p:nvSpPr>
          <p:cNvPr id="13" name="Slide Number Placeholder 5"/>
          <p:cNvSpPr>
            <a:spLocks noGrp="1"/>
          </p:cNvSpPr>
          <p:nvPr>
            <p:ph type="sldNum" sz="quarter" idx="12"/>
          </p:nvPr>
        </p:nvSpPr>
        <p:spPr>
          <a:xfrm>
            <a:off x="680321" y="5936186"/>
            <a:ext cx="648946" cy="373137"/>
          </a:xfrm>
          <a:prstGeom prst="rect">
            <a:avLst/>
          </a:prstGeom>
        </p:spPr>
        <p:txBody>
          <a:bodyPr/>
          <a:lstStyle>
            <a:lvl1pPr>
              <a:defRPr sz="1800"/>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5866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r="57706"/>
          <a:stretch/>
        </p:blipFill>
        <p:spPr>
          <a:xfrm>
            <a:off x="10897946" y="947119"/>
            <a:ext cx="1057834" cy="917091"/>
          </a:xfrm>
          <a:prstGeom prst="rect">
            <a:avLst/>
          </a:prstGeom>
        </p:spPr>
      </p:pic>
      <p:sp>
        <p:nvSpPr>
          <p:cNvPr id="8" name="Date Placeholder 3"/>
          <p:cNvSpPr>
            <a:spLocks noGrp="1"/>
          </p:cNvSpPr>
          <p:nvPr>
            <p:ph type="dt" sz="half" idx="10"/>
          </p:nvPr>
        </p:nvSpPr>
        <p:spPr>
          <a:xfrm>
            <a:off x="8199927" y="5936187"/>
            <a:ext cx="2743200" cy="365125"/>
          </a:xfrm>
          <a:prstGeom prst="rect">
            <a:avLst/>
          </a:prstGeom>
        </p:spPr>
        <p:txBody>
          <a:bodyPr/>
          <a:lstStyle/>
          <a:p>
            <a:fld id="{7DEE18DA-2985-48A8-943A-B269CD56BD1C}" type="datetime1">
              <a:rPr lang="en-US" smtClean="0"/>
              <a:t>10/26/2020</a:t>
            </a:fld>
            <a:endParaRPr lang="en-US" dirty="0"/>
          </a:p>
        </p:txBody>
      </p:sp>
      <p:sp>
        <p:nvSpPr>
          <p:cNvPr id="9" name="Footer Placeholder 4"/>
          <p:cNvSpPr>
            <a:spLocks noGrp="1"/>
          </p:cNvSpPr>
          <p:nvPr>
            <p:ph type="ftr" sz="quarter" idx="11"/>
          </p:nvPr>
        </p:nvSpPr>
        <p:spPr>
          <a:xfrm>
            <a:off x="1329267" y="5936188"/>
            <a:ext cx="6870660" cy="365125"/>
          </a:xfrm>
          <a:prstGeom prst="rect">
            <a:avLst/>
          </a:prstGeom>
        </p:spPr>
        <p:txBody>
          <a:bodyPr/>
          <a:lstStyle/>
          <a:p>
            <a:endParaRPr lang="en-US" dirty="0"/>
          </a:p>
        </p:txBody>
      </p:sp>
      <p:sp>
        <p:nvSpPr>
          <p:cNvPr id="10" name="Slide Number Placeholder 5"/>
          <p:cNvSpPr>
            <a:spLocks noGrp="1"/>
          </p:cNvSpPr>
          <p:nvPr>
            <p:ph type="sldNum" sz="quarter" idx="12"/>
          </p:nvPr>
        </p:nvSpPr>
        <p:spPr>
          <a:xfrm>
            <a:off x="680321" y="5936186"/>
            <a:ext cx="648946" cy="373137"/>
          </a:xfrm>
          <a:prstGeom prst="rect">
            <a:avLst/>
          </a:prstGeom>
        </p:spPr>
        <p:txBody>
          <a:bodyPr/>
          <a:lstStyle>
            <a:lvl1pPr>
              <a:defRPr sz="1800"/>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21198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21" y="753227"/>
            <a:ext cx="9613859" cy="1080940"/>
          </a:xfrm>
        </p:spPr>
        <p:txBody>
          <a:bodyPr anchor="ctr">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2" name="Date Placeholder 3"/>
          <p:cNvSpPr>
            <a:spLocks noGrp="1"/>
          </p:cNvSpPr>
          <p:nvPr>
            <p:ph type="dt" sz="half" idx="10"/>
          </p:nvPr>
        </p:nvSpPr>
        <p:spPr>
          <a:xfrm>
            <a:off x="8199927" y="5936187"/>
            <a:ext cx="2743200" cy="365125"/>
          </a:xfrm>
          <a:prstGeom prst="rect">
            <a:avLst/>
          </a:prstGeom>
        </p:spPr>
        <p:txBody>
          <a:bodyPr/>
          <a:lstStyle/>
          <a:p>
            <a:fld id="{EAE34F11-7780-4341-BC4E-081D71005BF4}" type="datetime1">
              <a:rPr lang="en-US" smtClean="0"/>
              <a:t>10/26/2020</a:t>
            </a:fld>
            <a:endParaRPr lang="en-US" dirty="0"/>
          </a:p>
        </p:txBody>
      </p:sp>
      <p:sp>
        <p:nvSpPr>
          <p:cNvPr id="13" name="Footer Placeholder 4"/>
          <p:cNvSpPr>
            <a:spLocks noGrp="1"/>
          </p:cNvSpPr>
          <p:nvPr>
            <p:ph type="ftr" sz="quarter" idx="11"/>
          </p:nvPr>
        </p:nvSpPr>
        <p:spPr>
          <a:xfrm>
            <a:off x="1329267" y="5936188"/>
            <a:ext cx="6870660" cy="365125"/>
          </a:xfrm>
          <a:prstGeom prst="rect">
            <a:avLst/>
          </a:prstGeom>
        </p:spPr>
        <p:txBody>
          <a:bodyPr/>
          <a:lstStyle/>
          <a:p>
            <a:endParaRPr lang="en-US" dirty="0"/>
          </a:p>
        </p:txBody>
      </p:sp>
      <p:sp>
        <p:nvSpPr>
          <p:cNvPr id="14" name="Slide Number Placeholder 5"/>
          <p:cNvSpPr txBox="1">
            <a:spLocks/>
          </p:cNvSpPr>
          <p:nvPr userDrawn="1"/>
        </p:nvSpPr>
        <p:spPr>
          <a:xfrm>
            <a:off x="680321" y="5936186"/>
            <a:ext cx="648946" cy="373137"/>
          </a:xfrm>
          <a:prstGeom prst="rect">
            <a:avLst/>
          </a:prstGeom>
        </p:spPr>
        <p:txBody>
          <a:bodyPr vert="horz" lIns="91440" tIns="45720" rIns="91440" bIns="45720" rtlCol="0" anchor="ctr"/>
          <a:lstStyle>
            <a:defPPr>
              <a:defRPr lang="en-US"/>
            </a:defPPr>
            <a:lvl1pPr marL="0" algn="l" defTabSz="457200" rtl="0" eaLnBrk="1" latinLnBrk="0" hangingPunct="1">
              <a:defRPr sz="1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D22F896-40B5-4ADD-8801-0D06FADFA095}" type="slidenum">
              <a:rPr lang="en-US" smtClean="0"/>
              <a:pPr/>
              <a:t>‹#›</a:t>
            </a:fld>
            <a:endParaRPr lang="en-US" dirty="0"/>
          </a:p>
        </p:txBody>
      </p:sp>
      <p:pic>
        <p:nvPicPr>
          <p:cNvPr id="15" name="Picture 14"/>
          <p:cNvPicPr>
            <a:picLocks noChangeAspect="1"/>
          </p:cNvPicPr>
          <p:nvPr userDrawn="1"/>
        </p:nvPicPr>
        <p:blipFill rotWithShape="1">
          <a:blip r:embed="rId4">
            <a:extLst>
              <a:ext uri="{28A0092B-C50C-407E-A947-70E740481C1C}">
                <a14:useLocalDpi xmlns:a14="http://schemas.microsoft.com/office/drawing/2010/main" val="0"/>
              </a:ext>
            </a:extLst>
          </a:blip>
          <a:srcRect r="57706"/>
          <a:stretch/>
        </p:blipFill>
        <p:spPr>
          <a:xfrm>
            <a:off x="10897946" y="947119"/>
            <a:ext cx="1057834" cy="917091"/>
          </a:xfrm>
          <a:prstGeom prst="rect">
            <a:avLst/>
          </a:prstGeom>
        </p:spPr>
      </p:pic>
    </p:spTree>
    <p:extLst>
      <p:ext uri="{BB962C8B-B14F-4D97-AF65-F5344CB8AC3E}">
        <p14:creationId xmlns:p14="http://schemas.microsoft.com/office/powerpoint/2010/main" val="1532964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23" y="753228"/>
            <a:ext cx="9613857" cy="1080938"/>
          </a:xfrm>
        </p:spPr>
        <p:txBody>
          <a:bodyPr anchor="ctr">
            <a:normAutofit/>
          </a:bodyPr>
          <a:lstStyle>
            <a:lvl1pPr>
              <a:defRPr sz="3600"/>
            </a:lvl1pPr>
          </a:lstStyle>
          <a:p>
            <a:r>
              <a:rPr lang="en-US" dirty="0"/>
              <a:t>CLICK TO EDIT MASTER TITLE STYLE</a:t>
            </a:r>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2" name="Date Placeholder 3"/>
          <p:cNvSpPr>
            <a:spLocks noGrp="1"/>
          </p:cNvSpPr>
          <p:nvPr>
            <p:ph type="dt" sz="half" idx="10"/>
          </p:nvPr>
        </p:nvSpPr>
        <p:spPr>
          <a:xfrm>
            <a:off x="8199927" y="5936187"/>
            <a:ext cx="2743200" cy="365125"/>
          </a:xfrm>
          <a:prstGeom prst="rect">
            <a:avLst/>
          </a:prstGeom>
        </p:spPr>
        <p:txBody>
          <a:bodyPr/>
          <a:lstStyle/>
          <a:p>
            <a:fld id="{48293B23-5317-4741-B891-4EA6D6E96221}" type="datetime1">
              <a:rPr lang="en-US" smtClean="0"/>
              <a:t>10/26/2020</a:t>
            </a:fld>
            <a:endParaRPr lang="en-US" dirty="0"/>
          </a:p>
        </p:txBody>
      </p:sp>
      <p:sp>
        <p:nvSpPr>
          <p:cNvPr id="13" name="Footer Placeholder 4"/>
          <p:cNvSpPr>
            <a:spLocks noGrp="1"/>
          </p:cNvSpPr>
          <p:nvPr>
            <p:ph type="ftr" sz="quarter" idx="11"/>
          </p:nvPr>
        </p:nvSpPr>
        <p:spPr>
          <a:xfrm>
            <a:off x="1329267" y="5936188"/>
            <a:ext cx="6870660" cy="365125"/>
          </a:xfrm>
          <a:prstGeom prst="rect">
            <a:avLst/>
          </a:prstGeom>
        </p:spPr>
        <p:txBody>
          <a:bodyPr/>
          <a:lstStyle/>
          <a:p>
            <a:endParaRPr lang="en-US" dirty="0"/>
          </a:p>
        </p:txBody>
      </p:sp>
      <p:sp>
        <p:nvSpPr>
          <p:cNvPr id="14" name="Slide Number Placeholder 5"/>
          <p:cNvSpPr>
            <a:spLocks noGrp="1"/>
          </p:cNvSpPr>
          <p:nvPr>
            <p:ph type="sldNum" sz="quarter" idx="12"/>
          </p:nvPr>
        </p:nvSpPr>
        <p:spPr>
          <a:xfrm>
            <a:off x="680321" y="5936186"/>
            <a:ext cx="648946" cy="373137"/>
          </a:xfrm>
          <a:prstGeom prst="rect">
            <a:avLst/>
          </a:prstGeom>
        </p:spPr>
        <p:txBody>
          <a:bodyPr/>
          <a:lstStyle>
            <a:lvl1pPr>
              <a:defRPr sz="1800"/>
            </a:lvl1pPr>
          </a:lstStyle>
          <a:p>
            <a:fld id="{6D22F896-40B5-4ADD-8801-0D06FADFA095}" type="slidenum">
              <a:rPr lang="en-US" smtClean="0"/>
              <a:pPr/>
              <a:t>‹#›</a:t>
            </a:fld>
            <a:endParaRPr lang="en-US" dirty="0"/>
          </a:p>
        </p:txBody>
      </p:sp>
      <p:pic>
        <p:nvPicPr>
          <p:cNvPr id="15" name="Picture 14"/>
          <p:cNvPicPr>
            <a:picLocks noChangeAspect="1"/>
          </p:cNvPicPr>
          <p:nvPr userDrawn="1"/>
        </p:nvPicPr>
        <p:blipFill rotWithShape="1">
          <a:blip r:embed="rId4">
            <a:extLst>
              <a:ext uri="{28A0092B-C50C-407E-A947-70E740481C1C}">
                <a14:useLocalDpi xmlns:a14="http://schemas.microsoft.com/office/drawing/2010/main" val="0"/>
              </a:ext>
            </a:extLst>
          </a:blip>
          <a:srcRect r="57706"/>
          <a:stretch/>
        </p:blipFill>
        <p:spPr>
          <a:xfrm>
            <a:off x="10897946" y="947119"/>
            <a:ext cx="1057834" cy="917091"/>
          </a:xfrm>
          <a:prstGeom prst="rect">
            <a:avLst/>
          </a:prstGeom>
        </p:spPr>
      </p:pic>
    </p:spTree>
    <p:extLst>
      <p:ext uri="{BB962C8B-B14F-4D97-AF65-F5344CB8AC3E}">
        <p14:creationId xmlns:p14="http://schemas.microsoft.com/office/powerpoint/2010/main" val="3227249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22" y="4711616"/>
            <a:ext cx="9613859" cy="453051"/>
          </a:xfrm>
        </p:spPr>
        <p:txBody>
          <a:bodyPr anchor="b">
            <a:normAutofit/>
          </a:bodyPr>
          <a:lstStyle>
            <a:lvl1pPr>
              <a:defRPr sz="2400"/>
            </a:lvl1pPr>
          </a:lstStyle>
          <a:p>
            <a:r>
              <a:rPr lang="en-US" dirty="0"/>
              <a:t>CLICK TO EDIT MASTER TITLE STYLE</a:t>
            </a:r>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550981" y="5936187"/>
            <a:ext cx="2743200" cy="365125"/>
          </a:xfrm>
          <a:prstGeom prst="rect">
            <a:avLst/>
          </a:prstGeom>
        </p:spPr>
        <p:txBody>
          <a:bodyPr/>
          <a:lstStyle/>
          <a:p>
            <a:fld id="{3B5C287D-48DE-4E62-AB62-AD9CFCE412BB}" type="datetime1">
              <a:rPr lang="en-US" smtClean="0"/>
              <a:t>10/26/2020</a:t>
            </a:fld>
            <a:endParaRPr lang="en-US" dirty="0"/>
          </a:p>
        </p:txBody>
      </p:sp>
      <p:sp>
        <p:nvSpPr>
          <p:cNvPr id="6" name="Footer Placeholder 5"/>
          <p:cNvSpPr>
            <a:spLocks noGrp="1"/>
          </p:cNvSpPr>
          <p:nvPr>
            <p:ph type="ftr" sz="quarter" idx="11"/>
          </p:nvPr>
        </p:nvSpPr>
        <p:spPr>
          <a:xfrm>
            <a:off x="680321" y="5936188"/>
            <a:ext cx="6870660" cy="365125"/>
          </a:xfrm>
          <a:prstGeom prst="rect">
            <a:avLst/>
          </a:prstGeom>
        </p:spPr>
        <p:txBody>
          <a:bodyPr/>
          <a:lstStyle/>
          <a:p>
            <a:endParaRPr lang="en-US" dirty="0"/>
          </a:p>
        </p:txBody>
      </p:sp>
      <p:pic>
        <p:nvPicPr>
          <p:cNvPr id="12" name="Picture 11"/>
          <p:cNvPicPr>
            <a:picLocks noChangeAspect="1"/>
          </p:cNvPicPr>
          <p:nvPr userDrawn="1"/>
        </p:nvPicPr>
        <p:blipFill rotWithShape="1">
          <a:blip r:embed="rId4">
            <a:extLst>
              <a:ext uri="{28A0092B-C50C-407E-A947-70E740481C1C}">
                <a14:useLocalDpi xmlns:a14="http://schemas.microsoft.com/office/drawing/2010/main" val="0"/>
              </a:ext>
            </a:extLst>
          </a:blip>
          <a:srcRect r="57706"/>
          <a:stretch/>
        </p:blipFill>
        <p:spPr>
          <a:xfrm>
            <a:off x="10897946" y="4874825"/>
            <a:ext cx="1057834" cy="917091"/>
          </a:xfrm>
          <a:prstGeom prst="rect">
            <a:avLst/>
          </a:prstGeom>
        </p:spPr>
      </p:pic>
    </p:spTree>
    <p:extLst>
      <p:ext uri="{BB962C8B-B14F-4D97-AF65-F5344CB8AC3E}">
        <p14:creationId xmlns:p14="http://schemas.microsoft.com/office/powerpoint/2010/main" val="1987279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6">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3"/>
          <p:cNvSpPr>
            <a:spLocks noGrp="1"/>
          </p:cNvSpPr>
          <p:nvPr>
            <p:ph type="dt" sz="half" idx="2"/>
          </p:nvPr>
        </p:nvSpPr>
        <p:spPr>
          <a:xfrm>
            <a:off x="8199927" y="5936187"/>
            <a:ext cx="2743200" cy="365125"/>
          </a:xfrm>
          <a:prstGeom prst="rect">
            <a:avLst/>
          </a:prstGeom>
        </p:spPr>
        <p:txBody>
          <a:bodyPr/>
          <a:lstStyle>
            <a:lvl1pPr>
              <a:defRPr>
                <a:solidFill>
                  <a:schemeClr val="bg2"/>
                </a:solidFill>
              </a:defRPr>
            </a:lvl1pPr>
          </a:lstStyle>
          <a:p>
            <a:fld id="{3C2B6E46-AC24-4BE9-8ACF-6C5818BFED3A}" type="datetime1">
              <a:rPr lang="en-US" smtClean="0"/>
              <a:t>10/26/2020</a:t>
            </a:fld>
            <a:endParaRPr lang="en-US" dirty="0"/>
          </a:p>
        </p:txBody>
      </p:sp>
      <p:sp>
        <p:nvSpPr>
          <p:cNvPr id="10" name="Footer Placeholder 4"/>
          <p:cNvSpPr>
            <a:spLocks noGrp="1"/>
          </p:cNvSpPr>
          <p:nvPr>
            <p:ph type="ftr" sz="quarter" idx="3"/>
          </p:nvPr>
        </p:nvSpPr>
        <p:spPr>
          <a:xfrm>
            <a:off x="1329267" y="5936187"/>
            <a:ext cx="6870660" cy="365125"/>
          </a:xfrm>
          <a:prstGeom prst="rect">
            <a:avLst/>
          </a:prstGeom>
        </p:spPr>
        <p:txBody>
          <a:bodyPr/>
          <a:lstStyle>
            <a:lvl1pPr>
              <a:defRPr>
                <a:solidFill>
                  <a:schemeClr val="bg2"/>
                </a:solidFill>
              </a:defRPr>
            </a:lvl1pPr>
          </a:lstStyle>
          <a:p>
            <a:endParaRPr lang="en-US" dirty="0"/>
          </a:p>
        </p:txBody>
      </p:sp>
      <p:sp>
        <p:nvSpPr>
          <p:cNvPr id="11" name="Slide Number Placeholder 5"/>
          <p:cNvSpPr>
            <a:spLocks noGrp="1"/>
          </p:cNvSpPr>
          <p:nvPr>
            <p:ph type="sldNum" sz="quarter" idx="4"/>
          </p:nvPr>
        </p:nvSpPr>
        <p:spPr>
          <a:xfrm>
            <a:off x="680321" y="5936185"/>
            <a:ext cx="648946" cy="373137"/>
          </a:xfrm>
          <a:prstGeom prst="rect">
            <a:avLst/>
          </a:prstGeom>
        </p:spPr>
        <p:txBody>
          <a:bodyPr/>
          <a:lstStyle>
            <a:lvl1pPr>
              <a:defRPr sz="1800">
                <a:solidFill>
                  <a:schemeClr val="bg2"/>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33083589"/>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80" r:id="rId3"/>
    <p:sldLayoutId id="2147483681" r:id="rId4"/>
    <p:sldLayoutId id="2147483682"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Lst>
  <p:hf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panose="05000000000000000000" pitchFamily="2" charset="2"/>
        <a:buChar char="§"/>
        <a:defRPr sz="2400" kern="1200">
          <a:solidFill>
            <a:schemeClr val="bg2">
              <a:lumMod val="75000"/>
            </a:schemeClr>
          </a:solidFill>
          <a:latin typeface="+mn-lt"/>
          <a:ea typeface="+mn-ea"/>
          <a:cs typeface="+mn-cs"/>
        </a:defRPr>
      </a:lvl1pPr>
      <a:lvl2pPr marL="685800" indent="-228600" algn="l" defTabSz="914400" rtl="0" eaLnBrk="1" latinLnBrk="0" hangingPunct="1">
        <a:lnSpc>
          <a:spcPct val="90000"/>
        </a:lnSpc>
        <a:spcBef>
          <a:spcPts val="500"/>
        </a:spcBef>
        <a:buFont typeface="Wingdings" panose="05000000000000000000" pitchFamily="2" charset="2"/>
        <a:buChar char="§"/>
        <a:defRPr sz="2000" kern="1200">
          <a:solidFill>
            <a:schemeClr val="bg2">
              <a:lumMod val="75000"/>
            </a:schemeClr>
          </a:solidFill>
          <a:latin typeface="+mn-lt"/>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
        <a:defRPr sz="1800" kern="1200">
          <a:solidFill>
            <a:schemeClr val="bg2">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
        <a:defRPr sz="1600" kern="1200">
          <a:solidFill>
            <a:schemeClr val="bg2">
              <a:lumMod val="75000"/>
            </a:schemeClr>
          </a:solidFill>
          <a:latin typeface="+mn-lt"/>
          <a:ea typeface="+mn-ea"/>
          <a:cs typeface="+mn-cs"/>
        </a:defRPr>
      </a:lvl4pPr>
      <a:lvl5pPr marL="2057400" indent="-228600" algn="l" defTabSz="914400" rtl="0" eaLnBrk="1" latinLnBrk="0" hangingPunct="1">
        <a:lnSpc>
          <a:spcPct val="90000"/>
        </a:lnSpc>
        <a:spcBef>
          <a:spcPts val="500"/>
        </a:spcBef>
        <a:buFont typeface="Wingdings" panose="05000000000000000000" pitchFamily="2" charset="2"/>
        <a:buChar char="§"/>
        <a:defRPr sz="1600" kern="1200">
          <a:solidFill>
            <a:schemeClr val="bg2">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4CD8C18-3B50-4A44-A852-06DCF56A2B8F}"/>
              </a:ext>
            </a:extLst>
          </p:cNvPr>
          <p:cNvSpPr>
            <a:spLocks noGrp="1"/>
          </p:cNvSpPr>
          <p:nvPr>
            <p:ph type="ctrTitle"/>
          </p:nvPr>
        </p:nvSpPr>
        <p:spPr/>
        <p:txBody>
          <a:bodyPr/>
          <a:lstStyle/>
          <a:p>
            <a:pPr algn="ctr"/>
            <a:r>
              <a:rPr lang="en-US" sz="4400" dirty="0"/>
              <a:t>Employment Security Advisory Committee</a:t>
            </a:r>
          </a:p>
        </p:txBody>
      </p:sp>
      <p:sp>
        <p:nvSpPr>
          <p:cNvPr id="8" name="Subtitle 7">
            <a:extLst>
              <a:ext uri="{FF2B5EF4-FFF2-40B4-BE49-F238E27FC236}">
                <a16:creationId xmlns:a16="http://schemas.microsoft.com/office/drawing/2014/main" id="{A2495A6B-F55B-4483-990C-218B1A87D544}"/>
              </a:ext>
            </a:extLst>
          </p:cNvPr>
          <p:cNvSpPr>
            <a:spLocks noGrp="1"/>
          </p:cNvSpPr>
          <p:nvPr>
            <p:ph type="subTitle" idx="1"/>
          </p:nvPr>
        </p:nvSpPr>
        <p:spPr>
          <a:xfrm>
            <a:off x="680322" y="4394039"/>
            <a:ext cx="8144134" cy="1542147"/>
          </a:xfrm>
        </p:spPr>
        <p:txBody>
          <a:bodyPr>
            <a:normAutofit lnSpcReduction="10000"/>
          </a:bodyPr>
          <a:lstStyle/>
          <a:p>
            <a:pPr algn="l"/>
            <a:r>
              <a:rPr lang="en-US" dirty="0"/>
              <a:t>Julie Lord, Director</a:t>
            </a:r>
          </a:p>
          <a:p>
            <a:pPr algn="l"/>
            <a:r>
              <a:rPr lang="en-US" dirty="0"/>
              <a:t>Unemployment Insurance Customer Support Division</a:t>
            </a:r>
          </a:p>
          <a:p>
            <a:pPr algn="l"/>
            <a:r>
              <a:rPr lang="en-US" dirty="0"/>
              <a:t>Employment Security Department</a:t>
            </a:r>
          </a:p>
          <a:p>
            <a:pPr algn="l"/>
            <a:r>
              <a:rPr lang="en-US" dirty="0"/>
              <a:t>October 26, 2020</a:t>
            </a:r>
          </a:p>
          <a:p>
            <a:pPr algn="l"/>
            <a:endParaRPr lang="en-US" dirty="0"/>
          </a:p>
          <a:p>
            <a:pPr algn="l"/>
            <a:endParaRPr lang="en-US" dirty="0"/>
          </a:p>
        </p:txBody>
      </p:sp>
    </p:spTree>
    <p:extLst>
      <p:ext uri="{BB962C8B-B14F-4D97-AF65-F5344CB8AC3E}">
        <p14:creationId xmlns:p14="http://schemas.microsoft.com/office/powerpoint/2010/main" val="802389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8C984-4666-4842-BF8C-80C65DD8D12B}"/>
              </a:ext>
            </a:extLst>
          </p:cNvPr>
          <p:cNvSpPr>
            <a:spLocks noGrp="1"/>
          </p:cNvSpPr>
          <p:nvPr>
            <p:ph type="title"/>
          </p:nvPr>
        </p:nvSpPr>
        <p:spPr/>
        <p:txBody>
          <a:bodyPr/>
          <a:lstStyle/>
          <a:p>
            <a:r>
              <a:rPr lang="en-US" dirty="0"/>
              <a:t>The Path Ahead – Improve Customer Experience</a:t>
            </a:r>
          </a:p>
        </p:txBody>
      </p:sp>
      <p:graphicFrame>
        <p:nvGraphicFramePr>
          <p:cNvPr id="4" name="Content Placeholder 3">
            <a:extLst>
              <a:ext uri="{FF2B5EF4-FFF2-40B4-BE49-F238E27FC236}">
                <a16:creationId xmlns:a16="http://schemas.microsoft.com/office/drawing/2014/main" id="{6F6356A4-E2CB-4B22-8737-9D059709064F}"/>
              </a:ext>
            </a:extLst>
          </p:cNvPr>
          <p:cNvGraphicFramePr>
            <a:graphicFrameLocks noGrp="1"/>
          </p:cNvGraphicFramePr>
          <p:nvPr>
            <p:ph idx="1"/>
            <p:extLst>
              <p:ext uri="{D42A27DB-BD31-4B8C-83A1-F6EECF244321}">
                <p14:modId xmlns:p14="http://schemas.microsoft.com/office/powerpoint/2010/main" val="3557057889"/>
              </p:ext>
            </p:extLst>
          </p:nvPr>
        </p:nvGraphicFramePr>
        <p:xfrm>
          <a:off x="-221419" y="2473693"/>
          <a:ext cx="11694733" cy="35324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46135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75D34-90FA-4BA0-851E-145A92A5BBC6}"/>
              </a:ext>
            </a:extLst>
          </p:cNvPr>
          <p:cNvSpPr>
            <a:spLocks noGrp="1"/>
          </p:cNvSpPr>
          <p:nvPr>
            <p:ph type="title"/>
          </p:nvPr>
        </p:nvSpPr>
        <p:spPr/>
        <p:txBody>
          <a:bodyPr/>
          <a:lstStyle/>
          <a:p>
            <a:r>
              <a:rPr lang="en-US" dirty="0"/>
              <a:t>Improvements to Caller Experience</a:t>
            </a:r>
          </a:p>
        </p:txBody>
      </p:sp>
      <p:sp>
        <p:nvSpPr>
          <p:cNvPr id="3" name="Content Placeholder 2">
            <a:extLst>
              <a:ext uri="{FF2B5EF4-FFF2-40B4-BE49-F238E27FC236}">
                <a16:creationId xmlns:a16="http://schemas.microsoft.com/office/drawing/2014/main" id="{8EE4196E-A6A0-409C-9DE8-24E314060349}"/>
              </a:ext>
            </a:extLst>
          </p:cNvPr>
          <p:cNvSpPr>
            <a:spLocks noGrp="1"/>
          </p:cNvSpPr>
          <p:nvPr>
            <p:ph idx="1"/>
          </p:nvPr>
        </p:nvSpPr>
        <p:spPr/>
        <p:txBody>
          <a:bodyPr>
            <a:normAutofit fontScale="92500" lnSpcReduction="10000"/>
          </a:bodyPr>
          <a:lstStyle/>
          <a:p>
            <a:pPr marL="0" lvl="0" indent="0">
              <a:buNone/>
            </a:pPr>
            <a:r>
              <a:rPr lang="en-US" dirty="0">
                <a:cs typeface="Arial" panose="020B0604020202020204" pitchFamily="34" charset="0"/>
              </a:rPr>
              <a:t>Changes implemented Monday, October 19th include:</a:t>
            </a:r>
          </a:p>
          <a:p>
            <a:pPr lvl="1"/>
            <a:r>
              <a:rPr lang="en-US" dirty="0">
                <a:cs typeface="Arial" panose="020B0604020202020204" pitchFamily="34" charset="0"/>
              </a:rPr>
              <a:t>Inbound calls from 8 a.m. to noon, Monday through Friday. If we’re not able to answer the caller’s question immediately, we schedule a callback on the following day with somebody who will be able to help. This will eliminate long hold times and provide better service to the claimant.</a:t>
            </a:r>
          </a:p>
          <a:p>
            <a:pPr lvl="1"/>
            <a:r>
              <a:rPr lang="en-US" dirty="0">
                <a:cs typeface="Arial" panose="020B0604020202020204" pitchFamily="34" charset="0"/>
              </a:rPr>
              <a:t>From noon to 5 p.m., claim center staff work on processing and resolving claims, making outbound calls, responding to </a:t>
            </a:r>
            <a:r>
              <a:rPr lang="en-US" dirty="0" err="1">
                <a:cs typeface="Arial" panose="020B0604020202020204" pitchFamily="34" charset="0"/>
              </a:rPr>
              <a:t>eServices</a:t>
            </a:r>
            <a:r>
              <a:rPr lang="en-US" dirty="0">
                <a:cs typeface="Arial" panose="020B0604020202020204" pitchFamily="34" charset="0"/>
              </a:rPr>
              <a:t> messages, and releasing payments.</a:t>
            </a:r>
          </a:p>
          <a:p>
            <a:pPr lvl="1"/>
            <a:r>
              <a:rPr lang="en-US" dirty="0"/>
              <a:t>Claimants can still use our automated phone system to file weekly claims at any time. </a:t>
            </a:r>
          </a:p>
          <a:p>
            <a:pPr lvl="1"/>
            <a:r>
              <a:rPr lang="en-US" dirty="0"/>
              <a:t>We made adjustments to the “other language” queue so that all agents are available to answer the calls and then connect to either another agent who speaks their language or to our contracted language interpreter service provider.</a:t>
            </a:r>
          </a:p>
          <a:p>
            <a:pPr lvl="1"/>
            <a:r>
              <a:rPr lang="en-US" dirty="0"/>
              <a:t>We have set aside a minimum of 50 dedicated callbacks each day for clients needing language assistance.</a:t>
            </a:r>
          </a:p>
        </p:txBody>
      </p:sp>
      <p:sp>
        <p:nvSpPr>
          <p:cNvPr id="4" name="Slide Number Placeholder 3">
            <a:extLst>
              <a:ext uri="{FF2B5EF4-FFF2-40B4-BE49-F238E27FC236}">
                <a16:creationId xmlns:a16="http://schemas.microsoft.com/office/drawing/2014/main" id="{F0AFB900-C60B-4969-96A8-70ED69775825}"/>
              </a:ext>
            </a:extLst>
          </p:cNvPr>
          <p:cNvSpPr>
            <a:spLocks noGrp="1"/>
          </p:cNvSpPr>
          <p:nvPr>
            <p:ph type="sldNum" sz="quarter" idx="12"/>
          </p:nvPr>
        </p:nvSpPr>
        <p:spPr/>
        <p:txBody>
          <a:bodyPr/>
          <a:lstStyle/>
          <a:p>
            <a:fld id="{6D22F896-40B5-4ADD-8801-0D06FADFA095}" type="slidenum">
              <a:rPr lang="en-US" smtClean="0"/>
              <a:pPr/>
              <a:t>3</a:t>
            </a:fld>
            <a:endParaRPr lang="en-US" dirty="0"/>
          </a:p>
        </p:txBody>
      </p:sp>
    </p:spTree>
    <p:extLst>
      <p:ext uri="{BB962C8B-B14F-4D97-AF65-F5344CB8AC3E}">
        <p14:creationId xmlns:p14="http://schemas.microsoft.com/office/powerpoint/2010/main" val="1575549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5C1B1-15F7-4D19-B251-BC68557C219C}"/>
              </a:ext>
            </a:extLst>
          </p:cNvPr>
          <p:cNvSpPr>
            <a:spLocks noGrp="1"/>
          </p:cNvSpPr>
          <p:nvPr>
            <p:ph type="title"/>
          </p:nvPr>
        </p:nvSpPr>
        <p:spPr/>
        <p:txBody>
          <a:bodyPr/>
          <a:lstStyle/>
          <a:p>
            <a:r>
              <a:rPr lang="en-US" dirty="0"/>
              <a:t>Early Results </a:t>
            </a:r>
          </a:p>
        </p:txBody>
      </p:sp>
      <p:sp>
        <p:nvSpPr>
          <p:cNvPr id="3" name="Content Placeholder 2">
            <a:extLst>
              <a:ext uri="{FF2B5EF4-FFF2-40B4-BE49-F238E27FC236}">
                <a16:creationId xmlns:a16="http://schemas.microsoft.com/office/drawing/2014/main" id="{6D42DD5F-24F5-4B47-BF09-F826D3D89081}"/>
              </a:ext>
            </a:extLst>
          </p:cNvPr>
          <p:cNvSpPr>
            <a:spLocks noGrp="1"/>
          </p:cNvSpPr>
          <p:nvPr>
            <p:ph idx="1"/>
          </p:nvPr>
        </p:nvSpPr>
        <p:spPr/>
        <p:txBody>
          <a:bodyPr/>
          <a:lstStyle/>
          <a:p>
            <a:r>
              <a:rPr lang="en-US" dirty="0"/>
              <a:t>Customer satisfaction has been high for those receiving a callback</a:t>
            </a:r>
          </a:p>
          <a:p>
            <a:r>
              <a:rPr lang="en-US" dirty="0"/>
              <a:t>First call resolution is at 80% without the need for a callback</a:t>
            </a:r>
          </a:p>
          <a:p>
            <a:r>
              <a:rPr lang="en-US" dirty="0"/>
              <a:t>The number of scheduled callbacks are lower than expected and are occurring timely</a:t>
            </a:r>
          </a:p>
          <a:p>
            <a:r>
              <a:rPr lang="en-US" dirty="0"/>
              <a:t>Proactive outreach to those calling multiple </a:t>
            </a:r>
            <a:r>
              <a:rPr lang="en-US"/>
              <a:t>times each day</a:t>
            </a:r>
            <a:endParaRPr lang="en-US" dirty="0"/>
          </a:p>
          <a:p>
            <a:r>
              <a:rPr lang="en-US" dirty="0"/>
              <a:t>Hold times are significantly reduced – from a high of several hours to a current average of about 40 minutes</a:t>
            </a:r>
          </a:p>
          <a:p>
            <a:r>
              <a:rPr lang="en-US" dirty="0"/>
              <a:t>Transfers are no longer a source of frustration for callers</a:t>
            </a:r>
          </a:p>
          <a:p>
            <a:endParaRPr lang="en-US" dirty="0"/>
          </a:p>
        </p:txBody>
      </p:sp>
      <p:sp>
        <p:nvSpPr>
          <p:cNvPr id="4" name="Slide Number Placeholder 3">
            <a:extLst>
              <a:ext uri="{FF2B5EF4-FFF2-40B4-BE49-F238E27FC236}">
                <a16:creationId xmlns:a16="http://schemas.microsoft.com/office/drawing/2014/main" id="{3F07B885-5C20-4BE9-ABA5-3945E9C1B10A}"/>
              </a:ext>
            </a:extLst>
          </p:cNvPr>
          <p:cNvSpPr>
            <a:spLocks noGrp="1"/>
          </p:cNvSpPr>
          <p:nvPr>
            <p:ph type="sldNum" sz="quarter" idx="12"/>
          </p:nvPr>
        </p:nvSpPr>
        <p:spPr/>
        <p:txBody>
          <a:bodyPr/>
          <a:lstStyle/>
          <a:p>
            <a:fld id="{6D22F896-40B5-4ADD-8801-0D06FADFA095}" type="slidenum">
              <a:rPr lang="en-US" smtClean="0"/>
              <a:pPr/>
              <a:t>4</a:t>
            </a:fld>
            <a:endParaRPr lang="en-US" dirty="0"/>
          </a:p>
        </p:txBody>
      </p:sp>
    </p:spTree>
    <p:extLst>
      <p:ext uri="{BB962C8B-B14F-4D97-AF65-F5344CB8AC3E}">
        <p14:creationId xmlns:p14="http://schemas.microsoft.com/office/powerpoint/2010/main" val="2912708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75D34-90FA-4BA0-851E-145A92A5BBC6}"/>
              </a:ext>
            </a:extLst>
          </p:cNvPr>
          <p:cNvSpPr>
            <a:spLocks noGrp="1"/>
          </p:cNvSpPr>
          <p:nvPr>
            <p:ph type="title"/>
          </p:nvPr>
        </p:nvSpPr>
        <p:spPr/>
        <p:txBody>
          <a:bodyPr/>
          <a:lstStyle/>
          <a:p>
            <a:r>
              <a:rPr lang="en-US" dirty="0"/>
              <a:t>Claims – Less Waiting, More Paying</a:t>
            </a:r>
          </a:p>
        </p:txBody>
      </p:sp>
      <p:graphicFrame>
        <p:nvGraphicFramePr>
          <p:cNvPr id="7" name="Table 7">
            <a:extLst>
              <a:ext uri="{FF2B5EF4-FFF2-40B4-BE49-F238E27FC236}">
                <a16:creationId xmlns:a16="http://schemas.microsoft.com/office/drawing/2014/main" id="{F0941422-F540-4604-9EFB-067724AC2A0F}"/>
              </a:ext>
            </a:extLst>
          </p:cNvPr>
          <p:cNvGraphicFramePr>
            <a:graphicFrameLocks noGrp="1"/>
          </p:cNvGraphicFramePr>
          <p:nvPr>
            <p:ph idx="1"/>
          </p:nvPr>
        </p:nvGraphicFramePr>
        <p:xfrm>
          <a:off x="681037" y="2336799"/>
          <a:ext cx="6075898" cy="3977376"/>
        </p:xfrm>
        <a:graphic>
          <a:graphicData uri="http://schemas.openxmlformats.org/drawingml/2006/table">
            <a:tbl>
              <a:tblPr firstRow="1" bandRow="1">
                <a:tableStyleId>{5C22544A-7EE6-4342-B048-85BDC9FD1C3A}</a:tableStyleId>
              </a:tblPr>
              <a:tblGrid>
                <a:gridCol w="3037949">
                  <a:extLst>
                    <a:ext uri="{9D8B030D-6E8A-4147-A177-3AD203B41FA5}">
                      <a16:colId xmlns:a16="http://schemas.microsoft.com/office/drawing/2014/main" val="764889353"/>
                    </a:ext>
                  </a:extLst>
                </a:gridCol>
                <a:gridCol w="3037949">
                  <a:extLst>
                    <a:ext uri="{9D8B030D-6E8A-4147-A177-3AD203B41FA5}">
                      <a16:colId xmlns:a16="http://schemas.microsoft.com/office/drawing/2014/main" val="3420160111"/>
                    </a:ext>
                  </a:extLst>
                </a:gridCol>
              </a:tblGrid>
              <a:tr h="587168">
                <a:tc>
                  <a:txBody>
                    <a:bodyPr/>
                    <a:lstStyle/>
                    <a:p>
                      <a:pPr algn="l"/>
                      <a:endParaRPr lang="en-US"/>
                    </a:p>
                  </a:txBody>
                  <a:tcPr anchor="ctr"/>
                </a:tc>
                <a:tc>
                  <a:txBody>
                    <a:bodyPr/>
                    <a:lstStyle/>
                    <a:p>
                      <a:pPr algn="ctr"/>
                      <a:r>
                        <a:rPr lang="en-US" dirty="0"/>
                        <a:t>As of Oct. 23</a:t>
                      </a:r>
                    </a:p>
                  </a:txBody>
                  <a:tcPr anchor="ctr"/>
                </a:tc>
                <a:extLst>
                  <a:ext uri="{0D108BD9-81ED-4DB2-BD59-A6C34878D82A}">
                    <a16:rowId xmlns:a16="http://schemas.microsoft.com/office/drawing/2014/main" val="3561865758"/>
                  </a:ext>
                </a:extLst>
              </a:tr>
              <a:tr h="587168">
                <a:tc>
                  <a:txBody>
                    <a:bodyPr/>
                    <a:lstStyle/>
                    <a:p>
                      <a:pPr algn="ctr"/>
                      <a:r>
                        <a:rPr lang="en-US" dirty="0"/>
                        <a:t>Total benefits paid</a:t>
                      </a:r>
                    </a:p>
                  </a:txBody>
                  <a:tcPr anchor="ctr"/>
                </a:tc>
                <a:tc>
                  <a:txBody>
                    <a:bodyPr/>
                    <a:lstStyle/>
                    <a:p>
                      <a:pPr algn="ctr"/>
                      <a:r>
                        <a:rPr lang="en-US" dirty="0"/>
                        <a:t>$11.94 billion</a:t>
                      </a:r>
                    </a:p>
                  </a:txBody>
                  <a:tcPr anchor="ctr"/>
                </a:tc>
                <a:extLst>
                  <a:ext uri="{0D108BD9-81ED-4DB2-BD59-A6C34878D82A}">
                    <a16:rowId xmlns:a16="http://schemas.microsoft.com/office/drawing/2014/main" val="1016351513"/>
                  </a:ext>
                </a:extLst>
              </a:tr>
              <a:tr h="587168">
                <a:tc>
                  <a:txBody>
                    <a:bodyPr/>
                    <a:lstStyle/>
                    <a:p>
                      <a:pPr algn="ctr"/>
                      <a:r>
                        <a:rPr lang="en-US" dirty="0"/>
                        <a:t>Total people paid</a:t>
                      </a:r>
                    </a:p>
                  </a:txBody>
                  <a:tcPr anchor="ctr"/>
                </a:tc>
                <a:tc>
                  <a:txBody>
                    <a:bodyPr/>
                    <a:lstStyle/>
                    <a:p>
                      <a:pPr algn="ctr"/>
                      <a:r>
                        <a:rPr lang="en-US" dirty="0"/>
                        <a:t>1,060,531</a:t>
                      </a:r>
                    </a:p>
                  </a:txBody>
                  <a:tcPr anchor="ctr"/>
                </a:tc>
                <a:extLst>
                  <a:ext uri="{0D108BD9-81ED-4DB2-BD59-A6C34878D82A}">
                    <a16:rowId xmlns:a16="http://schemas.microsoft.com/office/drawing/2014/main" val="2893562856"/>
                  </a:ext>
                </a:extLst>
              </a:tr>
              <a:tr h="587168">
                <a:tc>
                  <a:txBody>
                    <a:bodyPr/>
                    <a:lstStyle/>
                    <a:p>
                      <a:pPr algn="ctr"/>
                      <a:r>
                        <a:rPr lang="en-US" dirty="0"/>
                        <a:t>% paid within 7 days</a:t>
                      </a:r>
                    </a:p>
                  </a:txBody>
                  <a:tcPr anchor="ctr"/>
                </a:tc>
                <a:tc>
                  <a:txBody>
                    <a:bodyPr/>
                    <a:lstStyle/>
                    <a:p>
                      <a:pPr algn="ctr"/>
                      <a:r>
                        <a:rPr lang="en-US" dirty="0"/>
                        <a:t>85.9%</a:t>
                      </a:r>
                    </a:p>
                  </a:txBody>
                  <a:tcPr anchor="ctr"/>
                </a:tc>
                <a:extLst>
                  <a:ext uri="{0D108BD9-81ED-4DB2-BD59-A6C34878D82A}">
                    <a16:rowId xmlns:a16="http://schemas.microsoft.com/office/drawing/2014/main" val="2561905825"/>
                  </a:ext>
                </a:extLst>
              </a:tr>
              <a:tr h="587168">
                <a:tc>
                  <a:txBody>
                    <a:bodyPr/>
                    <a:lstStyle/>
                    <a:p>
                      <a:pPr algn="ctr"/>
                      <a:r>
                        <a:rPr lang="en-US" dirty="0"/>
                        <a:t>Average weeks waiting</a:t>
                      </a:r>
                    </a:p>
                  </a:txBody>
                  <a:tcPr anchor="ctr"/>
                </a:tc>
                <a:tc>
                  <a:txBody>
                    <a:bodyPr/>
                    <a:lstStyle/>
                    <a:p>
                      <a:pPr algn="ctr"/>
                      <a:r>
                        <a:rPr lang="en-US" dirty="0"/>
                        <a:t>8.6</a:t>
                      </a:r>
                    </a:p>
                  </a:txBody>
                  <a:tcPr anchor="ctr"/>
                </a:tc>
                <a:extLst>
                  <a:ext uri="{0D108BD9-81ED-4DB2-BD59-A6C34878D82A}">
                    <a16:rowId xmlns:a16="http://schemas.microsoft.com/office/drawing/2014/main" val="3994249166"/>
                  </a:ext>
                </a:extLst>
              </a:tr>
              <a:tr h="1041536">
                <a:tc>
                  <a:txBody>
                    <a:bodyPr/>
                    <a:lstStyle/>
                    <a:p>
                      <a:pPr algn="ctr"/>
                      <a:r>
                        <a:rPr lang="en-US" dirty="0"/>
                        <a:t>Count of customers with no payment waiting for adjudication</a:t>
                      </a:r>
                    </a:p>
                  </a:txBody>
                  <a:tcPr anchor="ctr"/>
                </a:tc>
                <a:tc>
                  <a:txBody>
                    <a:bodyPr/>
                    <a:lstStyle/>
                    <a:p>
                      <a:pPr algn="ctr"/>
                      <a:r>
                        <a:rPr lang="en-US" dirty="0"/>
                        <a:t>17,140</a:t>
                      </a:r>
                    </a:p>
                  </a:txBody>
                  <a:tcPr anchor="ctr"/>
                </a:tc>
                <a:extLst>
                  <a:ext uri="{0D108BD9-81ED-4DB2-BD59-A6C34878D82A}">
                    <a16:rowId xmlns:a16="http://schemas.microsoft.com/office/drawing/2014/main" val="1225419169"/>
                  </a:ext>
                </a:extLst>
              </a:tr>
            </a:tbl>
          </a:graphicData>
        </a:graphic>
      </p:graphicFrame>
      <p:sp>
        <p:nvSpPr>
          <p:cNvPr id="4" name="Slide Number Placeholder 3">
            <a:extLst>
              <a:ext uri="{FF2B5EF4-FFF2-40B4-BE49-F238E27FC236}">
                <a16:creationId xmlns:a16="http://schemas.microsoft.com/office/drawing/2014/main" id="{F0AFB900-C60B-4969-96A8-70ED69775825}"/>
              </a:ext>
            </a:extLst>
          </p:cNvPr>
          <p:cNvSpPr>
            <a:spLocks noGrp="1"/>
          </p:cNvSpPr>
          <p:nvPr>
            <p:ph type="sldNum" sz="quarter" idx="12"/>
          </p:nvPr>
        </p:nvSpPr>
        <p:spPr/>
        <p:txBody>
          <a:bodyPr/>
          <a:lstStyle/>
          <a:p>
            <a:fld id="{6D22F896-40B5-4ADD-8801-0D06FADFA095}" type="slidenum">
              <a:rPr lang="en-US" smtClean="0"/>
              <a:pPr/>
              <a:t>5</a:t>
            </a:fld>
            <a:endParaRPr lang="en-US" dirty="0"/>
          </a:p>
        </p:txBody>
      </p:sp>
      <p:sp>
        <p:nvSpPr>
          <p:cNvPr id="11" name="Content Placeholder 2">
            <a:extLst>
              <a:ext uri="{FF2B5EF4-FFF2-40B4-BE49-F238E27FC236}">
                <a16:creationId xmlns:a16="http://schemas.microsoft.com/office/drawing/2014/main" id="{1555E8C1-4FB3-4E92-92EE-08D6193B1EC0}"/>
              </a:ext>
            </a:extLst>
          </p:cNvPr>
          <p:cNvSpPr txBox="1">
            <a:spLocks/>
          </p:cNvSpPr>
          <p:nvPr/>
        </p:nvSpPr>
        <p:spPr>
          <a:xfrm>
            <a:off x="6458553" y="2347267"/>
            <a:ext cx="3965609" cy="3977302"/>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Wingdings" panose="05000000000000000000" pitchFamily="2" charset="2"/>
              <a:buChar char="§"/>
              <a:defRPr sz="2400" kern="1200">
                <a:solidFill>
                  <a:schemeClr val="accent2"/>
                </a:solidFill>
                <a:latin typeface="+mn-lt"/>
                <a:ea typeface="+mn-ea"/>
                <a:cs typeface="+mn-cs"/>
              </a:defRPr>
            </a:lvl1pPr>
            <a:lvl2pPr marL="685800" indent="-228600" algn="l" defTabSz="914400" rtl="0" eaLnBrk="1" latinLnBrk="0" hangingPunct="1">
              <a:lnSpc>
                <a:spcPct val="90000"/>
              </a:lnSpc>
              <a:spcBef>
                <a:spcPts val="500"/>
              </a:spcBef>
              <a:buFont typeface="Wingdings" panose="05000000000000000000" pitchFamily="2" charset="2"/>
              <a:buChar char="§"/>
              <a:defRPr sz="2000" kern="1200">
                <a:solidFill>
                  <a:schemeClr val="accent2"/>
                </a:solidFill>
                <a:latin typeface="+mn-lt"/>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
              <a:defRPr sz="18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
              <a:defRPr sz="1600" kern="1200">
                <a:solidFill>
                  <a:schemeClr val="accent2"/>
                </a:solidFill>
                <a:latin typeface="+mn-lt"/>
                <a:ea typeface="+mn-ea"/>
                <a:cs typeface="+mn-cs"/>
              </a:defRPr>
            </a:lvl4pPr>
            <a:lvl5pPr marL="2057400" indent="-228600" algn="l" defTabSz="914400" rtl="0" eaLnBrk="1" latinLnBrk="0" hangingPunct="1">
              <a:lnSpc>
                <a:spcPct val="90000"/>
              </a:lnSpc>
              <a:spcBef>
                <a:spcPts val="500"/>
              </a:spcBef>
              <a:buFont typeface="Wingdings" panose="05000000000000000000" pitchFamily="2" charset="2"/>
              <a:buChar char="§"/>
              <a:defRPr sz="16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lvl="1"/>
            <a:r>
              <a:rPr lang="en-US" b="1" dirty="0"/>
              <a:t>We continue to prioritize claims for those waiting the longest.</a:t>
            </a:r>
            <a:r>
              <a:rPr lang="en-US" dirty="0"/>
              <a:t> While the average weeks waiting has increased, the number of those waiting the longest </a:t>
            </a:r>
            <a:r>
              <a:rPr lang="en-US" sz="1200" dirty="0"/>
              <a:t> </a:t>
            </a:r>
            <a:r>
              <a:rPr lang="en-US" dirty="0"/>
              <a:t>has dropped by 85% over the last month.</a:t>
            </a:r>
          </a:p>
          <a:p>
            <a:pPr lvl="1"/>
            <a:r>
              <a:rPr lang="en-US" b="1" dirty="0"/>
              <a:t>Claimants are moving through the process while they wait for us to resolve the issues on their claim.</a:t>
            </a:r>
            <a:r>
              <a:rPr lang="en-US" dirty="0"/>
              <a:t> For example, we may resolve their ID issue earlier on, but we are still working the issue of missing wage records from another state. </a:t>
            </a:r>
          </a:p>
        </p:txBody>
      </p:sp>
    </p:spTree>
    <p:extLst>
      <p:ext uri="{BB962C8B-B14F-4D97-AF65-F5344CB8AC3E}">
        <p14:creationId xmlns:p14="http://schemas.microsoft.com/office/powerpoint/2010/main" val="2288164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4854D-2934-4A45-86C0-9D20C99F8622}"/>
              </a:ext>
            </a:extLst>
          </p:cNvPr>
          <p:cNvSpPr>
            <a:spLocks noGrp="1"/>
          </p:cNvSpPr>
          <p:nvPr>
            <p:ph type="title"/>
          </p:nvPr>
        </p:nvSpPr>
        <p:spPr/>
        <p:txBody>
          <a:bodyPr/>
          <a:lstStyle/>
          <a:p>
            <a:r>
              <a:rPr lang="en-US" dirty="0"/>
              <a:t>Appeals at a Glance</a:t>
            </a:r>
          </a:p>
        </p:txBody>
      </p:sp>
      <p:graphicFrame>
        <p:nvGraphicFramePr>
          <p:cNvPr id="7" name="Content Placeholder 6">
            <a:extLst>
              <a:ext uri="{FF2B5EF4-FFF2-40B4-BE49-F238E27FC236}">
                <a16:creationId xmlns:a16="http://schemas.microsoft.com/office/drawing/2014/main" id="{16D3C205-E4F7-4994-8F69-6D2ADCFFC840}"/>
              </a:ext>
            </a:extLst>
          </p:cNvPr>
          <p:cNvGraphicFramePr>
            <a:graphicFrameLocks noGrp="1"/>
          </p:cNvGraphicFramePr>
          <p:nvPr>
            <p:ph sz="half" idx="1"/>
            <p:extLst>
              <p:ext uri="{D42A27DB-BD31-4B8C-83A1-F6EECF244321}">
                <p14:modId xmlns:p14="http://schemas.microsoft.com/office/powerpoint/2010/main" val="242522360"/>
              </p:ext>
            </p:extLst>
          </p:nvPr>
        </p:nvGraphicFramePr>
        <p:xfrm>
          <a:off x="681038" y="2336800"/>
          <a:ext cx="4697412" cy="3598863"/>
        </p:xfrm>
        <a:graphic>
          <a:graphicData uri="http://schemas.openxmlformats.org/drawingml/2006/chart">
            <c:chart xmlns:c="http://schemas.openxmlformats.org/drawingml/2006/chart" xmlns:r="http://schemas.openxmlformats.org/officeDocument/2006/relationships" r:id="rId3"/>
          </a:graphicData>
        </a:graphic>
      </p:graphicFrame>
      <p:sp>
        <p:nvSpPr>
          <p:cNvPr id="4" name="Content Placeholder 3">
            <a:extLst>
              <a:ext uri="{FF2B5EF4-FFF2-40B4-BE49-F238E27FC236}">
                <a16:creationId xmlns:a16="http://schemas.microsoft.com/office/drawing/2014/main" id="{6FBC533C-F977-4823-B358-8D2FF40DCA7A}"/>
              </a:ext>
            </a:extLst>
          </p:cNvPr>
          <p:cNvSpPr>
            <a:spLocks noGrp="1"/>
          </p:cNvSpPr>
          <p:nvPr>
            <p:ph sz="half" idx="2"/>
          </p:nvPr>
        </p:nvSpPr>
        <p:spPr/>
        <p:txBody>
          <a:bodyPr/>
          <a:lstStyle/>
          <a:p>
            <a:r>
              <a:rPr lang="en-US" dirty="0"/>
              <a:t>On August 28th, we had 23,000 potential appeals to process</a:t>
            </a:r>
          </a:p>
          <a:p>
            <a:r>
              <a:rPr lang="en-US" dirty="0"/>
              <a:t>As of October 23, only 119 claimants remain to be processed of that group</a:t>
            </a:r>
          </a:p>
          <a:p>
            <a:r>
              <a:rPr lang="en-US" dirty="0"/>
              <a:t>Since August 28th, we’ve submitted nearly 8,000 appeals to the Office of Administrative Hearings</a:t>
            </a:r>
          </a:p>
        </p:txBody>
      </p:sp>
    </p:spTree>
    <p:extLst>
      <p:ext uri="{BB962C8B-B14F-4D97-AF65-F5344CB8AC3E}">
        <p14:creationId xmlns:p14="http://schemas.microsoft.com/office/powerpoint/2010/main" val="1354251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0232F-2AE6-4A76-B2A5-BEC7270B19E3}"/>
              </a:ext>
            </a:extLst>
          </p:cNvPr>
          <p:cNvSpPr>
            <a:spLocks noGrp="1"/>
          </p:cNvSpPr>
          <p:nvPr>
            <p:ph type="title"/>
          </p:nvPr>
        </p:nvSpPr>
        <p:spPr/>
        <p:txBody>
          <a:bodyPr/>
          <a:lstStyle/>
          <a:p>
            <a:r>
              <a:rPr lang="en-US" dirty="0"/>
              <a:t>Our Focus Moving Forward</a:t>
            </a:r>
          </a:p>
        </p:txBody>
      </p:sp>
      <p:graphicFrame>
        <p:nvGraphicFramePr>
          <p:cNvPr id="6" name="Content Placeholder 5">
            <a:extLst>
              <a:ext uri="{FF2B5EF4-FFF2-40B4-BE49-F238E27FC236}">
                <a16:creationId xmlns:a16="http://schemas.microsoft.com/office/drawing/2014/main" id="{5D47AE6B-32F1-4D6B-B5FB-B56FA6B07A52}"/>
              </a:ext>
            </a:extLst>
          </p:cNvPr>
          <p:cNvGraphicFramePr>
            <a:graphicFrameLocks noGrp="1"/>
          </p:cNvGraphicFramePr>
          <p:nvPr>
            <p:ph idx="1"/>
            <p:extLst>
              <p:ext uri="{D42A27DB-BD31-4B8C-83A1-F6EECF244321}">
                <p14:modId xmlns:p14="http://schemas.microsoft.com/office/powerpoint/2010/main" val="1345212558"/>
              </p:ext>
            </p:extLst>
          </p:nvPr>
        </p:nvGraphicFramePr>
        <p:xfrm>
          <a:off x="825176" y="2336873"/>
          <a:ext cx="9613861" cy="42704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E9351848-79B8-4A42-8803-8EC46415B1CA}"/>
              </a:ext>
            </a:extLst>
          </p:cNvPr>
          <p:cNvSpPr>
            <a:spLocks noGrp="1"/>
          </p:cNvSpPr>
          <p:nvPr>
            <p:ph type="sldNum" sz="quarter" idx="12"/>
          </p:nvPr>
        </p:nvSpPr>
        <p:spPr/>
        <p:txBody>
          <a:bodyPr/>
          <a:lstStyle/>
          <a:p>
            <a:fld id="{6D22F896-40B5-4ADD-8801-0D06FADFA095}" type="slidenum">
              <a:rPr lang="en-US" smtClean="0"/>
              <a:pPr/>
              <a:t>7</a:t>
            </a:fld>
            <a:endParaRPr lang="en-US" dirty="0"/>
          </a:p>
        </p:txBody>
      </p:sp>
    </p:spTree>
    <p:extLst>
      <p:ext uri="{BB962C8B-B14F-4D97-AF65-F5344CB8AC3E}">
        <p14:creationId xmlns:p14="http://schemas.microsoft.com/office/powerpoint/2010/main" val="2275617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4C67F-E285-4E2B-A7C5-695A7407D060}"/>
              </a:ext>
            </a:extLst>
          </p:cNvPr>
          <p:cNvSpPr>
            <a:spLocks noGrp="1"/>
          </p:cNvSpPr>
          <p:nvPr>
            <p:ph type="ctrTitle"/>
          </p:nvPr>
        </p:nvSpPr>
        <p:spPr/>
        <p:txBody>
          <a:bodyPr>
            <a:normAutofit/>
          </a:bodyPr>
          <a:lstStyle/>
          <a:p>
            <a:r>
              <a:rPr lang="en-US" dirty="0"/>
              <a:t>Questions?</a:t>
            </a:r>
          </a:p>
        </p:txBody>
      </p:sp>
      <p:sp>
        <p:nvSpPr>
          <p:cNvPr id="4" name="Subtitle 3">
            <a:extLst>
              <a:ext uri="{FF2B5EF4-FFF2-40B4-BE49-F238E27FC236}">
                <a16:creationId xmlns:a16="http://schemas.microsoft.com/office/drawing/2014/main" id="{ADF1BCD8-B8CF-4AA5-8811-38FF2EA5FCE5}"/>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190419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4C67F-E285-4E2B-A7C5-695A7407D060}"/>
              </a:ext>
            </a:extLst>
          </p:cNvPr>
          <p:cNvSpPr>
            <a:spLocks noGrp="1"/>
          </p:cNvSpPr>
          <p:nvPr>
            <p:ph type="ctrTitle"/>
          </p:nvPr>
        </p:nvSpPr>
        <p:spPr/>
        <p:txBody>
          <a:bodyPr>
            <a:normAutofit/>
          </a:bodyPr>
          <a:lstStyle/>
          <a:p>
            <a:r>
              <a:rPr lang="en-US" dirty="0"/>
              <a:t>Thank you!</a:t>
            </a:r>
          </a:p>
        </p:txBody>
      </p:sp>
      <p:sp>
        <p:nvSpPr>
          <p:cNvPr id="4" name="Subtitle 3">
            <a:extLst>
              <a:ext uri="{FF2B5EF4-FFF2-40B4-BE49-F238E27FC236}">
                <a16:creationId xmlns:a16="http://schemas.microsoft.com/office/drawing/2014/main" id="{ADF1BCD8-B8CF-4AA5-8811-38FF2EA5FCE5}"/>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933035289"/>
      </p:ext>
    </p:extLst>
  </p:cSld>
  <p:clrMapOvr>
    <a:masterClrMapping/>
  </p:clrMapOvr>
</p:sld>
</file>

<file path=ppt/theme/theme1.xml><?xml version="1.0" encoding="utf-8"?>
<a:theme xmlns:a="http://schemas.openxmlformats.org/drawingml/2006/main" name="Theme_ESDnew">
  <a:themeElements>
    <a:clrScheme name="ESD New colors">
      <a:dk1>
        <a:srgbClr val="333333"/>
      </a:dk1>
      <a:lt1>
        <a:srgbClr val="FFFFFF"/>
      </a:lt1>
      <a:dk2>
        <a:srgbClr val="666666"/>
      </a:dk2>
      <a:lt2>
        <a:srgbClr val="CCCCCC"/>
      </a:lt2>
      <a:accent1>
        <a:srgbClr val="34A2D2"/>
      </a:accent1>
      <a:accent2>
        <a:srgbClr val="0D3455"/>
      </a:accent2>
      <a:accent3>
        <a:srgbClr val="A24600"/>
      </a:accent3>
      <a:accent4>
        <a:srgbClr val="086470"/>
      </a:accent4>
      <a:accent5>
        <a:srgbClr val="669933"/>
      </a:accent5>
      <a:accent6>
        <a:srgbClr val="C9E7B1"/>
      </a:accent6>
      <a:hlink>
        <a:srgbClr val="32A3D3"/>
      </a:hlink>
      <a:folHlink>
        <a:srgbClr val="363064"/>
      </a:folHlink>
    </a:clrScheme>
    <a:fontScheme name="ESD NEW">
      <a:majorFont>
        <a:latin typeface="Century Gothic"/>
        <a:ea typeface=""/>
        <a:cs typeface=""/>
      </a:majorFont>
      <a:minorFont>
        <a:latin typeface="Calibri"/>
        <a:ea typeface=""/>
        <a:cs typeface=""/>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Theme_ESDnew" id="{E28D2FAD-31A1-449D-98C4-B3916E6A18CF}" vid="{F3993A36-1CDE-4C1E-8A3E-05AB6F7BB3B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DE7E6BF954A134FAB598AE579F26164" ma:contentTypeVersion="12" ma:contentTypeDescription="Create a new document." ma:contentTypeScope="" ma:versionID="2af061647f796403c878f122ce442142">
  <xsd:schema xmlns:xsd="http://www.w3.org/2001/XMLSchema" xmlns:xs="http://www.w3.org/2001/XMLSchema" xmlns:p="http://schemas.microsoft.com/office/2006/metadata/properties" xmlns:ns1="http://schemas.microsoft.com/sharepoint/v3" xmlns:ns3="ad30fa62-d31d-47c5-b5c9-bd720f3f3141" xmlns:ns4="dcbb0dc0-87b5-43ec-a7a1-5fc0ed388e7e" targetNamespace="http://schemas.microsoft.com/office/2006/metadata/properties" ma:root="true" ma:fieldsID="911a95853f393d0dfa95f058b436a36a" ns1:_="" ns3:_="" ns4:_="">
    <xsd:import namespace="http://schemas.microsoft.com/sharepoint/v3"/>
    <xsd:import namespace="ad30fa62-d31d-47c5-b5c9-bd720f3f3141"/>
    <xsd:import namespace="dcbb0dc0-87b5-43ec-a7a1-5fc0ed388e7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4:SharedWithUsers" minOccurs="0"/>
                <xsd:element ref="ns4:SharedWithDetails" minOccurs="0"/>
                <xsd:element ref="ns4:SharingHintHash"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8" nillable="true" ma:displayName="Unified Compliance Policy Properties" ma:hidden="true" ma:internalName="_ip_UnifiedCompliancePolicyProperties">
      <xsd:simpleType>
        <xsd:restriction base="dms:Note"/>
      </xsd:simpleType>
    </xsd:element>
    <xsd:element name="_ip_UnifiedCompliancePolicyUIAction" ma:index="1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d30fa62-d31d-47c5-b5c9-bd720f3f314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bb0dc0-87b5-43ec-a7a1-5fc0ed388e7e"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6B554EF5-8C75-4932-8CE4-A68A778633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d30fa62-d31d-47c5-b5c9-bd720f3f3141"/>
    <ds:schemaRef ds:uri="dcbb0dc0-87b5-43ec-a7a1-5fc0ed388e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DC0C5E4-8576-46D1-BB67-1D4950B191A4}">
  <ds:schemaRefs>
    <ds:schemaRef ds:uri="http://schemas.microsoft.com/sharepoint/v3/contenttype/forms"/>
  </ds:schemaRefs>
</ds:datastoreItem>
</file>

<file path=customXml/itemProps3.xml><?xml version="1.0" encoding="utf-8"?>
<ds:datastoreItem xmlns:ds="http://schemas.openxmlformats.org/officeDocument/2006/customXml" ds:itemID="{616E35E6-43DC-4E5F-B7B0-FC10D68C1485}">
  <ds:schemaRefs>
    <ds:schemaRef ds:uri="http://schemas.microsoft.com/office/2006/metadata/properties"/>
    <ds:schemaRef ds:uri="http://schemas.microsoft.com/office/infopath/2007/PartnerControl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Theme_ESDnew</Template>
  <TotalTime>16400</TotalTime>
  <Words>1615</Words>
  <Application>Microsoft Office PowerPoint</Application>
  <PresentationFormat>Widescreen</PresentationFormat>
  <Paragraphs>103</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Century Gothic</vt:lpstr>
      <vt:lpstr>Wingdings</vt:lpstr>
      <vt:lpstr>Theme_ESDnew</vt:lpstr>
      <vt:lpstr>Employment Security Advisory Committee</vt:lpstr>
      <vt:lpstr>The Path Ahead – Improve Customer Experience</vt:lpstr>
      <vt:lpstr>Improvements to Caller Experience</vt:lpstr>
      <vt:lpstr>Early Results </vt:lpstr>
      <vt:lpstr>Claims – Less Waiting, More Paying</vt:lpstr>
      <vt:lpstr>Appeals at a Glance</vt:lpstr>
      <vt:lpstr>Our Focus Moving Forward</vt:lpstr>
      <vt:lpstr>Questions?</vt:lpstr>
      <vt:lpstr>Thank you!</vt:lpstr>
    </vt:vector>
  </TitlesOfParts>
  <Company>ESD - State Of Washington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Young, Kira (ESD)</dc:creator>
  <cp:lastModifiedBy>Rudnick, Adam (ESD)</cp:lastModifiedBy>
  <cp:revision>487</cp:revision>
  <dcterms:created xsi:type="dcterms:W3CDTF">2018-04-10T23:36:17Z</dcterms:created>
  <dcterms:modified xsi:type="dcterms:W3CDTF">2020-10-26T16:26:32Z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0x010100EDE7E6BF954A134FAB598AE579F26164</vt:lpwstr>
  </property>
</Properties>
</file>