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26"/>
  </p:notesMasterIdLst>
  <p:sldIdLst>
    <p:sldId id="256" r:id="rId5"/>
    <p:sldId id="463" r:id="rId6"/>
    <p:sldId id="441" r:id="rId7"/>
    <p:sldId id="455" r:id="rId8"/>
    <p:sldId id="444" r:id="rId9"/>
    <p:sldId id="457" r:id="rId10"/>
    <p:sldId id="458" r:id="rId11"/>
    <p:sldId id="459" r:id="rId12"/>
    <p:sldId id="460" r:id="rId13"/>
    <p:sldId id="461" r:id="rId14"/>
    <p:sldId id="462" r:id="rId15"/>
    <p:sldId id="430" r:id="rId16"/>
    <p:sldId id="465" r:id="rId17"/>
    <p:sldId id="447" r:id="rId18"/>
    <p:sldId id="467" r:id="rId19"/>
    <p:sldId id="452" r:id="rId20"/>
    <p:sldId id="466" r:id="rId21"/>
    <p:sldId id="442" r:id="rId22"/>
    <p:sldId id="468" r:id="rId23"/>
    <p:sldId id="416" r:id="rId24"/>
    <p:sldId id="42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831BA83-B581-4112-A485-CF6E571F7768}">
          <p14:sldIdLst>
            <p14:sldId id="256"/>
            <p14:sldId id="463"/>
            <p14:sldId id="441"/>
            <p14:sldId id="455"/>
            <p14:sldId id="444"/>
            <p14:sldId id="457"/>
            <p14:sldId id="458"/>
            <p14:sldId id="459"/>
            <p14:sldId id="460"/>
            <p14:sldId id="461"/>
            <p14:sldId id="462"/>
            <p14:sldId id="430"/>
            <p14:sldId id="465"/>
            <p14:sldId id="447"/>
            <p14:sldId id="467"/>
            <p14:sldId id="452"/>
            <p14:sldId id="466"/>
            <p14:sldId id="442"/>
            <p14:sldId id="468"/>
            <p14:sldId id="416"/>
            <p14:sldId id="42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towe, Nicholas (ESD)" initials="S(" lastIdx="1" clrIdx="6">
    <p:extLst>
      <p:ext uri="{19B8F6BF-5375-455C-9EA6-DF929625EA0E}">
        <p15:presenceInfo xmlns:p15="http://schemas.microsoft.com/office/powerpoint/2012/main" userId="S::nstowe@esd.wa.gov::4d5b4912-145f-4de3-a01a-94b4f310bca4" providerId="AD"/>
      </p:ext>
    </p:extLst>
  </p:cmAuthor>
  <p:cmAuthor id="1" name="Espinosa, Stasha (ESD)" initials="ES(" lastIdx="27" clrIdx="0">
    <p:extLst>
      <p:ext uri="{19B8F6BF-5375-455C-9EA6-DF929625EA0E}">
        <p15:presenceInfo xmlns:p15="http://schemas.microsoft.com/office/powerpoint/2012/main" userId="S::SEspinosa@esd.wa.gov::b4691174-84e0-4980-9d38-adb6d4829b22" providerId="AD"/>
      </p:ext>
    </p:extLst>
  </p:cmAuthor>
  <p:cmAuthor id="8" name="Demerice, Nick (ESD)" initials="DN(" lastIdx="3" clrIdx="7">
    <p:extLst>
      <p:ext uri="{19B8F6BF-5375-455C-9EA6-DF929625EA0E}">
        <p15:presenceInfo xmlns:p15="http://schemas.microsoft.com/office/powerpoint/2012/main" userId="S::NDemerice@esd.wa.gov::80936e2a-314f-43bb-92fd-d926d1cb18cd" providerId="AD"/>
      </p:ext>
    </p:extLst>
  </p:cmAuthor>
  <p:cmAuthor id="2" name="Stoner, Bianca (ESD)" initials="S(" lastIdx="18" clrIdx="1">
    <p:extLst>
      <p:ext uri="{19B8F6BF-5375-455C-9EA6-DF929625EA0E}">
        <p15:presenceInfo xmlns:p15="http://schemas.microsoft.com/office/powerpoint/2012/main" userId="S::bstoner@esd.wa.gov::ecc5d4d6-8055-4755-b2cd-239680d909d8" providerId="AD"/>
      </p:ext>
    </p:extLst>
  </p:cmAuthor>
  <p:cmAuthor id="3" name="Delaney, Ashlee (ESD)" initials="D(" lastIdx="3" clrIdx="2">
    <p:extLst>
      <p:ext uri="{19B8F6BF-5375-455C-9EA6-DF929625EA0E}">
        <p15:presenceInfo xmlns:p15="http://schemas.microsoft.com/office/powerpoint/2012/main" userId="S::adelaney@esd.wa.gov::2d02dfd9-677b-49e8-b414-2b85056bafd5" providerId="AD"/>
      </p:ext>
    </p:extLst>
  </p:cmAuthor>
  <p:cmAuthor id="4" name="Colman, Ayanna (ESD)" initials="C(" lastIdx="2" clrIdx="3">
    <p:extLst>
      <p:ext uri="{19B8F6BF-5375-455C-9EA6-DF929625EA0E}">
        <p15:presenceInfo xmlns:p15="http://schemas.microsoft.com/office/powerpoint/2012/main" userId="S::acolman@esd.wa.gov::fd39a428-ec47-4f10-a3b6-b2c002bafbc8" providerId="AD"/>
      </p:ext>
    </p:extLst>
  </p:cmAuthor>
  <p:cmAuthor id="5" name="Eckstein, Teresa (ESD)" initials="E(" lastIdx="5" clrIdx="4">
    <p:extLst>
      <p:ext uri="{19B8F6BF-5375-455C-9EA6-DF929625EA0E}">
        <p15:presenceInfo xmlns:p15="http://schemas.microsoft.com/office/powerpoint/2012/main" userId="S::teckstein@esd.wa.gov::bc4dae17-0cbc-4cc5-b0e3-625e9fca750f" providerId="AD"/>
      </p:ext>
    </p:extLst>
  </p:cmAuthor>
  <p:cmAuthor id="6" name="LaPalm, Matthew (ESD)" initials="L(" lastIdx="4" clrIdx="5">
    <p:extLst>
      <p:ext uri="{19B8F6BF-5375-455C-9EA6-DF929625EA0E}">
        <p15:presenceInfo xmlns:p15="http://schemas.microsoft.com/office/powerpoint/2012/main" userId="S::matthew.lapalm@esd.wa.gov::0a3cd0e9-4aa8-431a-b2fc-f219870db2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6FC9"/>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B82CCE-3BCD-4DB8-9D0E-156428DFC295}" v="946" dt="2021-05-20T18:58:07.998"/>
    <p1510:client id="{2E95C771-DD7B-4440-A991-0395F685B249}" v="1672" dt="2021-05-21T00:56:20.853"/>
    <p1510:client id="{4D04ECD7-D0E6-4566-8033-162B55DBDD4A}" v="525" dt="2021-03-02T01:35:29.004"/>
    <p1510:client id="{8FD5293F-24E7-4D1A-8474-64543F0C0051}" v="78" dt="2021-05-19T22:07:29.386"/>
    <p1510:client id="{AF212875-F02F-4387-983B-8420BE9A2E93}" v="508" dt="2021-03-02T23:13:44.016"/>
    <p1510:client id="{CFA9CD44-BDCE-436B-9802-994B41480BE8}" v="135" dt="2021-05-21T20:15:21.958"/>
    <p1510:client id="{FABA62ED-D8A2-43CD-A33E-E906FE8EFB9C}" v="301" dt="2021-05-21T20:16:16.9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250" autoAdjust="0"/>
  </p:normalViewPr>
  <p:slideViewPr>
    <p:cSldViewPr snapToGrid="0">
      <p:cViewPr varScale="1">
        <p:scale>
          <a:sx n="55" d="100"/>
          <a:sy n="55" d="100"/>
        </p:scale>
        <p:origin x="1072" y="5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9913C7-298F-4AC8-9422-6FD0E024E591}" type="datetimeFigureOut">
              <a:rPr lang="en-US" smtClean="0"/>
              <a:t>5/21/2021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1F84D1-4642-4A9C-86C4-6E1FC885112B}" type="slidenum">
              <a:rPr lang="en-US" smtClean="0"/>
              <a:t>‹#›</a:t>
            </a:fld>
            <a:endParaRPr lang="en-US"/>
          </a:p>
        </p:txBody>
      </p:sp>
    </p:spTree>
    <p:extLst>
      <p:ext uri="{BB962C8B-B14F-4D97-AF65-F5344CB8AC3E}">
        <p14:creationId xmlns:p14="http://schemas.microsoft.com/office/powerpoint/2010/main" val="3214696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61F84D1-4642-4A9C-86C4-6E1FC885112B}" type="slidenum">
              <a:rPr lang="en-US" smtClean="0"/>
              <a:t>1</a:t>
            </a:fld>
            <a:endParaRPr lang="en-US"/>
          </a:p>
        </p:txBody>
      </p:sp>
    </p:spTree>
    <p:extLst>
      <p:ext uri="{BB962C8B-B14F-4D97-AF65-F5344CB8AC3E}">
        <p14:creationId xmlns:p14="http://schemas.microsoft.com/office/powerpoint/2010/main" val="2116358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83540" lvl="1">
              <a:lnSpc>
                <a:spcPct val="90000"/>
              </a:lnSpc>
              <a:spcBef>
                <a:spcPts val="200"/>
              </a:spcBef>
              <a:spcAft>
                <a:spcPts val="400"/>
              </a:spcAft>
              <a:buFont typeface="Wingdings,Sans-Serif"/>
              <a:buChar char="•"/>
            </a:pPr>
            <a:r>
              <a:rPr lang="en-US"/>
              <a:t>Temporarily extends qualifying period to pre-pandemic work hours for people who don't qualify for PFML benefits under the standard qualifying periods</a:t>
            </a:r>
          </a:p>
          <a:p>
            <a:pPr marL="383540" lvl="1">
              <a:lnSpc>
                <a:spcPct val="90000"/>
              </a:lnSpc>
              <a:spcBef>
                <a:spcPts val="200"/>
              </a:spcBef>
              <a:spcAft>
                <a:spcPts val="400"/>
              </a:spcAft>
              <a:buFont typeface="Wingdings,Sans-Serif"/>
              <a:buChar char="•"/>
            </a:pPr>
            <a:endParaRPr lang="en-US"/>
          </a:p>
          <a:p>
            <a:endParaRPr lang="en-US">
              <a:cs typeface="Calibri"/>
            </a:endParaRPr>
          </a:p>
        </p:txBody>
      </p:sp>
      <p:sp>
        <p:nvSpPr>
          <p:cNvPr id="4" name="Slide Number Placeholder 3"/>
          <p:cNvSpPr>
            <a:spLocks noGrp="1"/>
          </p:cNvSpPr>
          <p:nvPr>
            <p:ph type="sldNum" sz="quarter" idx="5"/>
          </p:nvPr>
        </p:nvSpPr>
        <p:spPr/>
        <p:txBody>
          <a:bodyPr/>
          <a:lstStyle/>
          <a:p>
            <a:fld id="{961F84D1-4642-4A9C-86C4-6E1FC885112B}" type="slidenum">
              <a:rPr lang="en-US" smtClean="0"/>
              <a:t>14</a:t>
            </a:fld>
            <a:endParaRPr lang="en-US"/>
          </a:p>
        </p:txBody>
      </p:sp>
    </p:spTree>
    <p:extLst>
      <p:ext uri="{BB962C8B-B14F-4D97-AF65-F5344CB8AC3E}">
        <p14:creationId xmlns:p14="http://schemas.microsoft.com/office/powerpoint/2010/main" val="1361356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2021, 2022, and the first half of 2023, if the number of employees who are approved for benefits under the expanded definition of "family member" exceeds 500, the General Fund will reimburse benefit payment from the 501st employee onwards</a:t>
            </a:r>
          </a:p>
        </p:txBody>
      </p:sp>
      <p:sp>
        <p:nvSpPr>
          <p:cNvPr id="4" name="Slide Number Placeholder 3"/>
          <p:cNvSpPr>
            <a:spLocks noGrp="1"/>
          </p:cNvSpPr>
          <p:nvPr>
            <p:ph type="sldNum" sz="quarter" idx="5"/>
          </p:nvPr>
        </p:nvSpPr>
        <p:spPr/>
        <p:txBody>
          <a:bodyPr/>
          <a:lstStyle/>
          <a:p>
            <a:fld id="{961F84D1-4642-4A9C-86C4-6E1FC885112B}" type="slidenum">
              <a:rPr lang="en-US" smtClean="0"/>
              <a:t>15</a:t>
            </a:fld>
            <a:endParaRPr lang="en-US"/>
          </a:p>
        </p:txBody>
      </p:sp>
    </p:spTree>
    <p:extLst>
      <p:ext uri="{BB962C8B-B14F-4D97-AF65-F5344CB8AC3E}">
        <p14:creationId xmlns:p14="http://schemas.microsoft.com/office/powerpoint/2010/main" val="4216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t>
            </a:r>
            <a:r>
              <a:rPr lang="en-US"/>
              <a:t>Allows individuals who become disabled before age 18 to become eligible beneficiaries</a:t>
            </a:r>
          </a:p>
          <a:p>
            <a:r>
              <a:rPr lang="en-US"/>
              <a:t>-Allows tribes to opt in to participate in the program</a:t>
            </a:r>
          </a:p>
          <a:p>
            <a:r>
              <a:rPr lang="en-US">
                <a:cs typeface="Calibri" panose="020F0502020204030204"/>
              </a:rPr>
              <a:t>-</a:t>
            </a:r>
            <a:r>
              <a:rPr lang="en-US"/>
              <a:t>Requires ESD and DSHS to develop an outreach program</a:t>
            </a:r>
            <a:endParaRPr lang="en-US">
              <a:cs typeface="Calibri" panose="020F0502020204030204"/>
            </a:endParaRPr>
          </a:p>
        </p:txBody>
      </p:sp>
      <p:sp>
        <p:nvSpPr>
          <p:cNvPr id="4" name="Slide Number Placeholder 3"/>
          <p:cNvSpPr>
            <a:spLocks noGrp="1"/>
          </p:cNvSpPr>
          <p:nvPr>
            <p:ph type="sldNum" sz="quarter" idx="5"/>
          </p:nvPr>
        </p:nvSpPr>
        <p:spPr/>
        <p:txBody>
          <a:bodyPr/>
          <a:lstStyle/>
          <a:p>
            <a:fld id="{961F84D1-4642-4A9C-86C4-6E1FC885112B}" type="slidenum">
              <a:rPr lang="en-US" smtClean="0"/>
              <a:t>17</a:t>
            </a:fld>
            <a:endParaRPr lang="en-US"/>
          </a:p>
        </p:txBody>
      </p:sp>
    </p:spTree>
    <p:extLst>
      <p:ext uri="{BB962C8B-B14F-4D97-AF65-F5344CB8AC3E}">
        <p14:creationId xmlns:p14="http://schemas.microsoft.com/office/powerpoint/2010/main" val="3797656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61F84D1-4642-4A9C-86C4-6E1FC885112B}" type="slidenum">
              <a:rPr lang="en-US" smtClean="0"/>
              <a:t>2</a:t>
            </a:fld>
            <a:endParaRPr lang="en-US"/>
          </a:p>
        </p:txBody>
      </p:sp>
    </p:spTree>
    <p:extLst>
      <p:ext uri="{BB962C8B-B14F-4D97-AF65-F5344CB8AC3E}">
        <p14:creationId xmlns:p14="http://schemas.microsoft.com/office/powerpoint/2010/main" val="1360852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Allows for voluntary quits for certain health care employees during public health emergencies (example: UI benefits for those that need to leave employment to quarantine)</a:t>
            </a:r>
            <a:br>
              <a:rPr lang="en-US">
                <a:cs typeface="+mn-lt"/>
              </a:rPr>
            </a:br>
            <a:endParaRPr lang="en-US"/>
          </a:p>
          <a:p>
            <a:endParaRPr lang="en-US">
              <a:cs typeface="Calibri"/>
            </a:endParaRPr>
          </a:p>
        </p:txBody>
      </p:sp>
      <p:sp>
        <p:nvSpPr>
          <p:cNvPr id="4" name="Slide Number Placeholder 3"/>
          <p:cNvSpPr>
            <a:spLocks noGrp="1"/>
          </p:cNvSpPr>
          <p:nvPr>
            <p:ph type="sldNum" sz="quarter" idx="5"/>
          </p:nvPr>
        </p:nvSpPr>
        <p:spPr/>
        <p:txBody>
          <a:bodyPr/>
          <a:lstStyle/>
          <a:p>
            <a:fld id="{961F84D1-4642-4A9C-86C4-6E1FC885112B}" type="slidenum">
              <a:rPr lang="en-US" smtClean="0"/>
              <a:t>5</a:t>
            </a:fld>
            <a:endParaRPr lang="en-US"/>
          </a:p>
        </p:txBody>
      </p:sp>
    </p:spTree>
    <p:extLst>
      <p:ext uri="{BB962C8B-B14F-4D97-AF65-F5344CB8AC3E}">
        <p14:creationId xmlns:p14="http://schemas.microsoft.com/office/powerpoint/2010/main" val="2975449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t>
            </a:r>
            <a:r>
              <a:rPr lang="en-US" dirty="0"/>
              <a:t>Revise determination and redetermination letters</a:t>
            </a:r>
          </a:p>
          <a:p>
            <a:r>
              <a:rPr lang="en-US" dirty="0"/>
              <a:t>-Establish toll-free phone lines for limited-access claimants</a:t>
            </a:r>
            <a:endParaRPr lang="en-US" dirty="0">
              <a:cs typeface="Calibri" panose="020F0502020204030204"/>
            </a:endParaRPr>
          </a:p>
          <a:p>
            <a:r>
              <a:rPr lang="en-US" dirty="0"/>
              <a:t>-Translate unemployment insurance notices</a:t>
            </a:r>
            <a:endParaRPr lang="en-US" dirty="0">
              <a:cs typeface="Calibri"/>
            </a:endParaRPr>
          </a:p>
          <a:p>
            <a:r>
              <a:rPr lang="en-US" dirty="0"/>
              <a:t>-Submit quarterly report to the Legislature on:</a:t>
            </a:r>
            <a:endParaRPr lang="en-US" dirty="0">
              <a:cs typeface="Calibri" panose="020F0502020204030204"/>
            </a:endParaRPr>
          </a:p>
          <a:p>
            <a:pPr marL="566420" lvl="2" indent="-171450">
              <a:lnSpc>
                <a:spcPct val="90000"/>
              </a:lnSpc>
              <a:spcBef>
                <a:spcPts val="200"/>
              </a:spcBef>
              <a:spcAft>
                <a:spcPts val="400"/>
              </a:spcAft>
              <a:buFont typeface="Courier New,monospace"/>
              <a:buChar char="o"/>
            </a:pPr>
            <a:r>
              <a:rPr lang="en-US" dirty="0"/>
              <a:t>Implementing this bill</a:t>
            </a:r>
            <a:endParaRPr lang="en-US" dirty="0">
              <a:cs typeface="Calibri"/>
            </a:endParaRPr>
          </a:p>
          <a:p>
            <a:pPr marL="566420" lvl="2" indent="-171450">
              <a:lnSpc>
                <a:spcPct val="90000"/>
              </a:lnSpc>
              <a:spcBef>
                <a:spcPts val="200"/>
              </a:spcBef>
              <a:spcAft>
                <a:spcPts val="400"/>
              </a:spcAft>
              <a:buFont typeface="Courier New,monospace"/>
              <a:buChar char="o"/>
            </a:pPr>
            <a:r>
              <a:rPr lang="en-US" dirty="0"/>
              <a:t>Issues regarding claim processing, administration, and data</a:t>
            </a:r>
            <a:endParaRPr lang="en-US" dirty="0">
              <a:cs typeface="Calibri" panose="020F0502020204030204"/>
            </a:endParaRP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961F84D1-4642-4A9C-86C4-6E1FC885112B}" type="slidenum">
              <a:rPr lang="en-US" smtClean="0"/>
              <a:t>6</a:t>
            </a:fld>
            <a:endParaRPr lang="en-US"/>
          </a:p>
        </p:txBody>
      </p:sp>
    </p:spTree>
    <p:extLst>
      <p:ext uri="{BB962C8B-B14F-4D97-AF65-F5344CB8AC3E}">
        <p14:creationId xmlns:p14="http://schemas.microsoft.com/office/powerpoint/2010/main" val="1535077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Trade Act updates</a:t>
            </a:r>
          </a:p>
          <a:p>
            <a:pPr marL="486410" lvl="1" indent="-285750">
              <a:lnSpc>
                <a:spcPct val="90000"/>
              </a:lnSpc>
              <a:spcBef>
                <a:spcPts val="200"/>
              </a:spcBef>
              <a:spcAft>
                <a:spcPts val="400"/>
              </a:spcAft>
              <a:buFont typeface="Wingdings,Sans-Serif"/>
              <a:buChar char="§"/>
            </a:pPr>
            <a:r>
              <a:rPr lang="en-US" dirty="0"/>
              <a:t>Shared work conformity changes</a:t>
            </a:r>
            <a:endParaRPr lang="en-US" dirty="0">
              <a:cs typeface="Calibri"/>
            </a:endParaRPr>
          </a:p>
          <a:p>
            <a:pPr marL="486410" lvl="1" indent="-285750">
              <a:lnSpc>
                <a:spcPct val="90000"/>
              </a:lnSpc>
              <a:spcBef>
                <a:spcPts val="200"/>
              </a:spcBef>
              <a:spcAft>
                <a:spcPts val="400"/>
              </a:spcAft>
              <a:buFont typeface="Wingdings,Sans-Serif"/>
              <a:buChar char="§"/>
            </a:pPr>
            <a:r>
              <a:rPr lang="en-US" dirty="0"/>
              <a:t>Waiving the waiting week</a:t>
            </a:r>
            <a:endParaRPr lang="en-US" dirty="0">
              <a:cs typeface="Calibri"/>
            </a:endParaRPr>
          </a:p>
          <a:p>
            <a:pPr marL="943610" lvl="1" indent="-285750">
              <a:lnSpc>
                <a:spcPct val="90000"/>
              </a:lnSpc>
              <a:spcBef>
                <a:spcPts val="200"/>
              </a:spcBef>
              <a:spcAft>
                <a:spcPts val="400"/>
              </a:spcAft>
              <a:buFont typeface="Arial"/>
              <a:buChar char="•"/>
            </a:pPr>
            <a:r>
              <a:rPr lang="en-US" dirty="0"/>
              <a:t>Increasing the minimum weekly benefit amount</a:t>
            </a:r>
            <a:endParaRPr lang="en-US" dirty="0">
              <a:cs typeface="Calibri"/>
            </a:endParaRPr>
          </a:p>
          <a:p>
            <a:pPr marL="486410" lvl="1" indent="-285750">
              <a:lnSpc>
                <a:spcPct val="90000"/>
              </a:lnSpc>
              <a:spcBef>
                <a:spcPts val="200"/>
              </a:spcBef>
              <a:spcAft>
                <a:spcPts val="400"/>
              </a:spcAft>
              <a:buFont typeface="Wingdings,Sans-Serif"/>
              <a:buChar char="§"/>
            </a:pP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961F84D1-4642-4A9C-86C4-6E1FC885112B}" type="slidenum">
              <a:rPr lang="en-US" smtClean="0"/>
              <a:t>7</a:t>
            </a:fld>
            <a:endParaRPr lang="en-US"/>
          </a:p>
        </p:txBody>
      </p:sp>
    </p:spTree>
    <p:extLst>
      <p:ext uri="{BB962C8B-B14F-4D97-AF65-F5344CB8AC3E}">
        <p14:creationId xmlns:p14="http://schemas.microsoft.com/office/powerpoint/2010/main" val="733584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61F84D1-4642-4A9C-86C4-6E1FC885112B}" type="slidenum">
              <a:rPr lang="en-US" smtClean="0"/>
              <a:t>8</a:t>
            </a:fld>
            <a:endParaRPr lang="en-US"/>
          </a:p>
        </p:txBody>
      </p:sp>
    </p:spTree>
    <p:extLst>
      <p:ext uri="{BB962C8B-B14F-4D97-AF65-F5344CB8AC3E}">
        <p14:creationId xmlns:p14="http://schemas.microsoft.com/office/powerpoint/2010/main" val="802604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61F84D1-4642-4A9C-86C4-6E1FC885112B}" type="slidenum">
              <a:rPr lang="en-US" smtClean="0"/>
              <a:t>9</a:t>
            </a:fld>
            <a:endParaRPr lang="en-US"/>
          </a:p>
        </p:txBody>
      </p:sp>
    </p:spTree>
    <p:extLst>
      <p:ext uri="{BB962C8B-B14F-4D97-AF65-F5344CB8AC3E}">
        <p14:creationId xmlns:p14="http://schemas.microsoft.com/office/powerpoint/2010/main" val="384450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Corrects a technical conformity issue regarding denials of extended benefits resulting from refusals to accept offers of employment or </a:t>
            </a:r>
            <a:br>
              <a:rPr lang="en-US">
                <a:cs typeface="+mn-lt"/>
              </a:rPr>
            </a:br>
            <a:r>
              <a:rPr lang="en-US"/>
              <a:t>to apply for positions</a:t>
            </a:r>
          </a:p>
          <a:p>
            <a:endParaRPr lang="en-US">
              <a:cs typeface="Calibri"/>
            </a:endParaRPr>
          </a:p>
        </p:txBody>
      </p:sp>
      <p:sp>
        <p:nvSpPr>
          <p:cNvPr id="4" name="Slide Number Placeholder 3"/>
          <p:cNvSpPr>
            <a:spLocks noGrp="1"/>
          </p:cNvSpPr>
          <p:nvPr>
            <p:ph type="sldNum" sz="quarter" idx="5"/>
          </p:nvPr>
        </p:nvSpPr>
        <p:spPr/>
        <p:txBody>
          <a:bodyPr/>
          <a:lstStyle/>
          <a:p>
            <a:fld id="{961F84D1-4642-4A9C-86C4-6E1FC885112B}" type="slidenum">
              <a:rPr lang="en-US" smtClean="0"/>
              <a:t>10</a:t>
            </a:fld>
            <a:endParaRPr lang="en-US"/>
          </a:p>
        </p:txBody>
      </p:sp>
    </p:spTree>
    <p:extLst>
      <p:ext uri="{BB962C8B-B14F-4D97-AF65-F5344CB8AC3E}">
        <p14:creationId xmlns:p14="http://schemas.microsoft.com/office/powerpoint/2010/main" val="2353199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83540" lvl="1" indent="-171450">
              <a:lnSpc>
                <a:spcPct val="90000"/>
              </a:lnSpc>
              <a:spcBef>
                <a:spcPts val="200"/>
              </a:spcBef>
              <a:spcAft>
                <a:spcPts val="400"/>
              </a:spcAft>
              <a:buFont typeface="Wingdings,Sans-Serif"/>
              <a:buChar char="§"/>
            </a:pPr>
            <a:r>
              <a:rPr lang="en-US"/>
              <a:t>ESD will:</a:t>
            </a:r>
            <a:br>
              <a:rPr lang="en-US">
                <a:cs typeface="+mn-lt"/>
              </a:rPr>
            </a:br>
            <a:r>
              <a:rPr lang="en-US"/>
              <a:t> </a:t>
            </a:r>
          </a:p>
          <a:p>
            <a:pPr marL="566420" lvl="2" indent="-171450">
              <a:lnSpc>
                <a:spcPct val="90000"/>
              </a:lnSpc>
              <a:spcBef>
                <a:spcPts val="200"/>
              </a:spcBef>
              <a:spcAft>
                <a:spcPts val="400"/>
              </a:spcAft>
              <a:buFont typeface="Courier New,monospace"/>
              <a:buChar char="o"/>
            </a:pPr>
            <a:r>
              <a:rPr lang="en-US"/>
              <a:t>Work with Labor and Industries, DSHS, Department of Commerce, and Governor’s Office</a:t>
            </a:r>
            <a:br>
              <a:rPr lang="en-US">
                <a:cs typeface="+mn-lt"/>
              </a:rPr>
            </a:br>
            <a:r>
              <a:rPr lang="en-US"/>
              <a:t> </a:t>
            </a:r>
          </a:p>
          <a:p>
            <a:pPr marL="566420" lvl="2" indent="-171450">
              <a:lnSpc>
                <a:spcPct val="90000"/>
              </a:lnSpc>
              <a:spcBef>
                <a:spcPts val="200"/>
              </a:spcBef>
              <a:spcAft>
                <a:spcPts val="400"/>
              </a:spcAft>
              <a:buFont typeface="Courier New,monospace"/>
              <a:buChar char="o"/>
            </a:pPr>
            <a:r>
              <a:rPr lang="en-US"/>
              <a:t>Hold stakeholder meetings, plus listening session with community members </a:t>
            </a:r>
            <a:br>
              <a:rPr lang="en-US">
                <a:cs typeface="+mn-lt"/>
              </a:rPr>
            </a:br>
            <a:endParaRPr lang="en-US"/>
          </a:p>
          <a:p>
            <a:pPr marL="566420" lvl="2" indent="-171450">
              <a:lnSpc>
                <a:spcPct val="90000"/>
              </a:lnSpc>
              <a:spcBef>
                <a:spcPts val="200"/>
              </a:spcBef>
              <a:spcAft>
                <a:spcPts val="400"/>
              </a:spcAft>
              <a:buFont typeface="Courier New,monospace"/>
              <a:buChar char="o"/>
            </a:pPr>
            <a:r>
              <a:rPr lang="en-US"/>
              <a:t>Submit report to Governor and Legislature by 11/5/21</a:t>
            </a:r>
          </a:p>
        </p:txBody>
      </p:sp>
      <p:sp>
        <p:nvSpPr>
          <p:cNvPr id="4" name="Slide Number Placeholder 3"/>
          <p:cNvSpPr>
            <a:spLocks noGrp="1"/>
          </p:cNvSpPr>
          <p:nvPr>
            <p:ph type="sldNum" sz="quarter" idx="5"/>
          </p:nvPr>
        </p:nvSpPr>
        <p:spPr/>
        <p:txBody>
          <a:bodyPr/>
          <a:lstStyle/>
          <a:p>
            <a:fld id="{961F84D1-4642-4A9C-86C4-6E1FC885112B}" type="slidenum">
              <a:rPr lang="en-US" smtClean="0"/>
              <a:t>11</a:t>
            </a:fld>
            <a:endParaRPr lang="en-US"/>
          </a:p>
        </p:txBody>
      </p:sp>
    </p:spTree>
    <p:extLst>
      <p:ext uri="{BB962C8B-B14F-4D97-AF65-F5344CB8AC3E}">
        <p14:creationId xmlns:p14="http://schemas.microsoft.com/office/powerpoint/2010/main" val="19175816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accent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87D66386-7639-4773-A825-0C3DFAE3763D}" type="datetime1">
              <a:rPr lang="en-US" smtClean="0"/>
              <a:t>5/21/2021</a:t>
            </a:fld>
            <a:endParaRPr lang="en-US"/>
          </a:p>
        </p:txBody>
      </p:sp>
      <p:sp>
        <p:nvSpPr>
          <p:cNvPr id="5" name="Footer Placeholder 4"/>
          <p:cNvSpPr>
            <a:spLocks noGrp="1"/>
          </p:cNvSpPr>
          <p:nvPr>
            <p:ph type="ftr" sz="quarter" idx="11"/>
          </p:nvPr>
        </p:nvSpPr>
        <p:spPr/>
        <p:txBody>
          <a:bodyPr/>
          <a:lstStyle/>
          <a:p>
            <a:r>
              <a:rPr lang="en-US"/>
              <a:t>Employment Security Department</a:t>
            </a:r>
          </a:p>
        </p:txBody>
      </p:sp>
      <p:sp>
        <p:nvSpPr>
          <p:cNvPr id="6" name="Slide Number Placeholder 5"/>
          <p:cNvSpPr>
            <a:spLocks noGrp="1"/>
          </p:cNvSpPr>
          <p:nvPr>
            <p:ph type="sldNum" sz="quarter" idx="12"/>
          </p:nvPr>
        </p:nvSpPr>
        <p:spPr/>
        <p:txBody>
          <a:bodyPr/>
          <a:lstStyle/>
          <a:p>
            <a:fld id="{8A398D6D-D9AA-4681-B6AB-89DF810FE40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ESD Logo">
            <a:extLst>
              <a:ext uri="{FF2B5EF4-FFF2-40B4-BE49-F238E27FC236}">
                <a16:creationId xmlns:a16="http://schemas.microsoft.com/office/drawing/2014/main" id="{7D6CA798-714A-43BF-A49B-26FA05A311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639" y="628444"/>
            <a:ext cx="5382779" cy="758954"/>
          </a:xfrm>
          <a:prstGeom prst="rect">
            <a:avLst/>
          </a:prstGeom>
        </p:spPr>
      </p:pic>
    </p:spTree>
    <p:extLst>
      <p:ext uri="{BB962C8B-B14F-4D97-AF65-F5344CB8AC3E}">
        <p14:creationId xmlns:p14="http://schemas.microsoft.com/office/powerpoint/2010/main" val="3202985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normAutofit/>
          </a:bodyPr>
          <a:lstStyle>
            <a:lvl1pPr>
              <a:defRPr sz="1800">
                <a:latin typeface="+mj-lt"/>
              </a:defRPr>
            </a:lvl1pPr>
            <a:lvl2pPr>
              <a:defRPr sz="1800">
                <a:latin typeface="+mj-lt"/>
              </a:defRPr>
            </a:lvl2pPr>
            <a:lvl3pPr>
              <a:defRPr sz="1800">
                <a:latin typeface="+mj-lt"/>
              </a:defRPr>
            </a:lvl3pPr>
            <a:lvl4pPr>
              <a:defRPr sz="1800">
                <a:latin typeface="+mj-lt"/>
              </a:defRPr>
            </a:lvl4pPr>
            <a:lvl5pPr>
              <a:defRPr sz="18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B1B4D-B1E1-4953-BE9A-537A619B84A3}" type="datetime1">
              <a:rPr lang="en-US" smtClean="0"/>
              <a:t>5/21/2021</a:t>
            </a:fld>
            <a:endParaRPr lang="en-US"/>
          </a:p>
        </p:txBody>
      </p:sp>
      <p:sp>
        <p:nvSpPr>
          <p:cNvPr id="5" name="Footer Placeholder 4"/>
          <p:cNvSpPr>
            <a:spLocks noGrp="1"/>
          </p:cNvSpPr>
          <p:nvPr>
            <p:ph type="ftr" sz="quarter" idx="11"/>
          </p:nvPr>
        </p:nvSpPr>
        <p:spPr/>
        <p:txBody>
          <a:bodyPr/>
          <a:lstStyle/>
          <a:p>
            <a:r>
              <a:rPr lang="en-US"/>
              <a:t>Employment Security Department</a:t>
            </a:r>
          </a:p>
        </p:txBody>
      </p:sp>
      <p:sp>
        <p:nvSpPr>
          <p:cNvPr id="6" name="Slide Number Placeholder 5"/>
          <p:cNvSpPr>
            <a:spLocks noGrp="1"/>
          </p:cNvSpPr>
          <p:nvPr>
            <p:ph type="sldNum" sz="quarter" idx="12"/>
          </p:nvPr>
        </p:nvSpPr>
        <p:spPr/>
        <p:txBody>
          <a:bodyPr/>
          <a:lstStyle/>
          <a:p>
            <a:fld id="{8A398D6D-D9AA-4681-B6AB-89DF810FE404}" type="slidenum">
              <a:rPr lang="en-US" smtClean="0"/>
              <a:t>‹#›</a:t>
            </a:fld>
            <a:endParaRPr lang="en-US"/>
          </a:p>
        </p:txBody>
      </p:sp>
    </p:spTree>
    <p:extLst>
      <p:ext uri="{BB962C8B-B14F-4D97-AF65-F5344CB8AC3E}">
        <p14:creationId xmlns:p14="http://schemas.microsoft.com/office/powerpoint/2010/main" val="2733165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2000">
                <a:latin typeface="+mj-lt"/>
              </a:defRPr>
            </a:lvl1pPr>
            <a:lvl2pPr marL="384048" indent="-182880">
              <a:buFont typeface="Arial" panose="020B0604020202020204" pitchFamily="34" charset="0"/>
              <a:buChar char="•"/>
              <a:defRPr sz="2000">
                <a:latin typeface="+mj-lt"/>
              </a:defRPr>
            </a:lvl2pPr>
            <a:lvl3pPr marL="566928" indent="-182880">
              <a:buFont typeface="Arial" panose="020B0604020202020204" pitchFamily="34" charset="0"/>
              <a:buChar char="•"/>
              <a:defRPr sz="2000">
                <a:latin typeface="+mj-lt"/>
              </a:defRPr>
            </a:lvl3pPr>
            <a:lvl4pPr marL="749808" indent="-182880">
              <a:buFont typeface="Arial" panose="020B0604020202020204" pitchFamily="34" charset="0"/>
              <a:buChar char="•"/>
              <a:defRPr sz="2000">
                <a:latin typeface="+mj-lt"/>
              </a:defRPr>
            </a:lvl4pPr>
            <a:lvl5pPr marL="932688" indent="-182880">
              <a:buFont typeface="Arial" panose="020B0604020202020204" pitchFamily="34" charset="0"/>
              <a:buChar char="•"/>
              <a:defRPr sz="20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81696C-1DDF-4F74-B18A-AC9784B423FE}" type="datetime1">
              <a:rPr lang="en-US" smtClean="0"/>
              <a:t>5/21/2021</a:t>
            </a:fld>
            <a:endParaRPr lang="en-US"/>
          </a:p>
        </p:txBody>
      </p:sp>
      <p:sp>
        <p:nvSpPr>
          <p:cNvPr id="5" name="Footer Placeholder 4"/>
          <p:cNvSpPr>
            <a:spLocks noGrp="1"/>
          </p:cNvSpPr>
          <p:nvPr>
            <p:ph type="ftr" sz="quarter" idx="11"/>
          </p:nvPr>
        </p:nvSpPr>
        <p:spPr/>
        <p:txBody>
          <a:bodyPr/>
          <a:lstStyle/>
          <a:p>
            <a:r>
              <a:rPr lang="en-US"/>
              <a:t>Employment Security Department</a:t>
            </a:r>
          </a:p>
        </p:txBody>
      </p:sp>
      <p:sp>
        <p:nvSpPr>
          <p:cNvPr id="6" name="Slide Number Placeholder 5"/>
          <p:cNvSpPr>
            <a:spLocks noGrp="1"/>
          </p:cNvSpPr>
          <p:nvPr>
            <p:ph type="sldNum" sz="quarter" idx="12"/>
          </p:nvPr>
        </p:nvSpPr>
        <p:spPr/>
        <p:txBody>
          <a:bodyPr/>
          <a:lstStyle/>
          <a:p>
            <a:fld id="{8A398D6D-D9AA-4681-B6AB-89DF810FE404}" type="slidenum">
              <a:rPr lang="en-US" smtClean="0"/>
              <a:t>‹#›</a:t>
            </a:fld>
            <a:endParaRPr lang="en-US"/>
          </a:p>
        </p:txBody>
      </p:sp>
    </p:spTree>
    <p:extLst>
      <p:ext uri="{BB962C8B-B14F-4D97-AF65-F5344CB8AC3E}">
        <p14:creationId xmlns:p14="http://schemas.microsoft.com/office/powerpoint/2010/main" val="1546316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accent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3DDF7A-58DD-4988-80D7-D9A1B3B3CD0F}" type="datetime1">
              <a:rPr lang="en-US" smtClean="0"/>
              <a:t>5/21/2021</a:t>
            </a:fld>
            <a:endParaRPr lang="en-US"/>
          </a:p>
        </p:txBody>
      </p:sp>
      <p:sp>
        <p:nvSpPr>
          <p:cNvPr id="5" name="Footer Placeholder 4"/>
          <p:cNvSpPr>
            <a:spLocks noGrp="1"/>
          </p:cNvSpPr>
          <p:nvPr>
            <p:ph type="ftr" sz="quarter" idx="11"/>
          </p:nvPr>
        </p:nvSpPr>
        <p:spPr/>
        <p:txBody>
          <a:bodyPr/>
          <a:lstStyle/>
          <a:p>
            <a:r>
              <a:rPr lang="en-US"/>
              <a:t>Employment Security Department</a:t>
            </a:r>
          </a:p>
        </p:txBody>
      </p:sp>
      <p:sp>
        <p:nvSpPr>
          <p:cNvPr id="6" name="Slide Number Placeholder 5"/>
          <p:cNvSpPr>
            <a:spLocks noGrp="1"/>
          </p:cNvSpPr>
          <p:nvPr>
            <p:ph type="sldNum" sz="quarter" idx="12"/>
          </p:nvPr>
        </p:nvSpPr>
        <p:spPr/>
        <p:txBody>
          <a:bodyPr/>
          <a:lstStyle/>
          <a:p>
            <a:fld id="{8A398D6D-D9AA-4681-B6AB-89DF810FE40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310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normAutofit/>
          </a:bodyPr>
          <a:lstStyle>
            <a:lvl1pPr>
              <a:defRPr sz="1800">
                <a:latin typeface="+mj-lt"/>
              </a:defRPr>
            </a:lvl1pPr>
            <a:lvl2pPr>
              <a:defRPr sz="1800">
                <a:latin typeface="+mj-lt"/>
              </a:defRPr>
            </a:lvl2pPr>
            <a:lvl3pPr>
              <a:defRPr sz="1800">
                <a:latin typeface="+mj-lt"/>
              </a:defRPr>
            </a:lvl3pPr>
            <a:lvl4pPr>
              <a:defRPr sz="1800">
                <a:latin typeface="+mj-lt"/>
              </a:defRPr>
            </a:lvl4pPr>
            <a:lvl5pPr>
              <a:defRPr sz="18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normAutofit/>
          </a:bodyPr>
          <a:lstStyle>
            <a:lvl1pPr>
              <a:defRPr sz="1800">
                <a:latin typeface="+mj-lt"/>
              </a:defRPr>
            </a:lvl1pPr>
            <a:lvl2pPr>
              <a:defRPr sz="1800">
                <a:latin typeface="+mj-lt"/>
              </a:defRPr>
            </a:lvl2pPr>
            <a:lvl3pPr>
              <a:defRPr sz="1800">
                <a:latin typeface="+mj-lt"/>
              </a:defRPr>
            </a:lvl3pPr>
            <a:lvl4pPr>
              <a:defRPr sz="1800">
                <a:latin typeface="+mj-lt"/>
              </a:defRPr>
            </a:lvl4pPr>
            <a:lvl5pPr>
              <a:defRPr sz="18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588BDC-0F65-4015-9A1F-27857303CB3C}" type="datetime1">
              <a:rPr lang="en-US" smtClean="0"/>
              <a:t>5/21/2021</a:t>
            </a:fld>
            <a:endParaRPr lang="en-US"/>
          </a:p>
        </p:txBody>
      </p:sp>
      <p:sp>
        <p:nvSpPr>
          <p:cNvPr id="6" name="Footer Placeholder 5"/>
          <p:cNvSpPr>
            <a:spLocks noGrp="1"/>
          </p:cNvSpPr>
          <p:nvPr>
            <p:ph type="ftr" sz="quarter" idx="11"/>
          </p:nvPr>
        </p:nvSpPr>
        <p:spPr/>
        <p:txBody>
          <a:bodyPr/>
          <a:lstStyle/>
          <a:p>
            <a:r>
              <a:rPr lang="en-US"/>
              <a:t>Employment Security Department</a:t>
            </a:r>
          </a:p>
        </p:txBody>
      </p:sp>
      <p:sp>
        <p:nvSpPr>
          <p:cNvPr id="7" name="Slide Number Placeholder 6"/>
          <p:cNvSpPr>
            <a:spLocks noGrp="1"/>
          </p:cNvSpPr>
          <p:nvPr>
            <p:ph type="sldNum" sz="quarter" idx="12"/>
          </p:nvPr>
        </p:nvSpPr>
        <p:spPr/>
        <p:txBody>
          <a:bodyPr/>
          <a:lstStyle/>
          <a:p>
            <a:fld id="{8A398D6D-D9AA-4681-B6AB-89DF810FE404}" type="slidenum">
              <a:rPr lang="en-US" smtClean="0"/>
              <a:t>‹#›</a:t>
            </a:fld>
            <a:endParaRPr lang="en-US"/>
          </a:p>
        </p:txBody>
      </p:sp>
    </p:spTree>
    <p:extLst>
      <p:ext uri="{BB962C8B-B14F-4D97-AF65-F5344CB8AC3E}">
        <p14:creationId xmlns:p14="http://schemas.microsoft.com/office/powerpoint/2010/main" val="365667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970EE8-34FD-42C1-85FD-D10BC9005F0B}" type="datetime1">
              <a:rPr lang="en-US" smtClean="0"/>
              <a:t>5/21/2021</a:t>
            </a:fld>
            <a:endParaRPr lang="en-US"/>
          </a:p>
        </p:txBody>
      </p:sp>
      <p:sp>
        <p:nvSpPr>
          <p:cNvPr id="8" name="Footer Placeholder 7"/>
          <p:cNvSpPr>
            <a:spLocks noGrp="1"/>
          </p:cNvSpPr>
          <p:nvPr>
            <p:ph type="ftr" sz="quarter" idx="11"/>
          </p:nvPr>
        </p:nvSpPr>
        <p:spPr/>
        <p:txBody>
          <a:bodyPr/>
          <a:lstStyle/>
          <a:p>
            <a:r>
              <a:rPr lang="en-US"/>
              <a:t>Employment Security Department</a:t>
            </a:r>
          </a:p>
        </p:txBody>
      </p:sp>
      <p:sp>
        <p:nvSpPr>
          <p:cNvPr id="9" name="Slide Number Placeholder 8"/>
          <p:cNvSpPr>
            <a:spLocks noGrp="1"/>
          </p:cNvSpPr>
          <p:nvPr>
            <p:ph type="sldNum" sz="quarter" idx="12"/>
          </p:nvPr>
        </p:nvSpPr>
        <p:spPr/>
        <p:txBody>
          <a:bodyPr/>
          <a:lstStyle/>
          <a:p>
            <a:fld id="{8A398D6D-D9AA-4681-B6AB-89DF810FE404}" type="slidenum">
              <a:rPr lang="en-US" smtClean="0"/>
              <a:t>‹#›</a:t>
            </a:fld>
            <a:endParaRPr lang="en-US"/>
          </a:p>
        </p:txBody>
      </p:sp>
    </p:spTree>
    <p:extLst>
      <p:ext uri="{BB962C8B-B14F-4D97-AF65-F5344CB8AC3E}">
        <p14:creationId xmlns:p14="http://schemas.microsoft.com/office/powerpoint/2010/main" val="4257683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693355-F367-40FE-B478-1B722E0B812A}" type="datetime1">
              <a:rPr lang="en-US" smtClean="0"/>
              <a:t>5/21/2021</a:t>
            </a:fld>
            <a:endParaRPr lang="en-US"/>
          </a:p>
        </p:txBody>
      </p:sp>
      <p:sp>
        <p:nvSpPr>
          <p:cNvPr id="4" name="Footer Placeholder 3"/>
          <p:cNvSpPr>
            <a:spLocks noGrp="1"/>
          </p:cNvSpPr>
          <p:nvPr>
            <p:ph type="ftr" sz="quarter" idx="11"/>
          </p:nvPr>
        </p:nvSpPr>
        <p:spPr/>
        <p:txBody>
          <a:bodyPr/>
          <a:lstStyle/>
          <a:p>
            <a:r>
              <a:rPr lang="en-US"/>
              <a:t>Employment Security Department</a:t>
            </a:r>
          </a:p>
        </p:txBody>
      </p:sp>
      <p:sp>
        <p:nvSpPr>
          <p:cNvPr id="5" name="Slide Number Placeholder 4"/>
          <p:cNvSpPr>
            <a:spLocks noGrp="1"/>
          </p:cNvSpPr>
          <p:nvPr>
            <p:ph type="sldNum" sz="quarter" idx="12"/>
          </p:nvPr>
        </p:nvSpPr>
        <p:spPr/>
        <p:txBody>
          <a:bodyPr/>
          <a:lstStyle/>
          <a:p>
            <a:fld id="{8A398D6D-D9AA-4681-B6AB-89DF810FE404}" type="slidenum">
              <a:rPr lang="en-US" smtClean="0"/>
              <a:t>‹#›</a:t>
            </a:fld>
            <a:endParaRPr lang="en-US"/>
          </a:p>
        </p:txBody>
      </p:sp>
    </p:spTree>
    <p:extLst>
      <p:ext uri="{BB962C8B-B14F-4D97-AF65-F5344CB8AC3E}">
        <p14:creationId xmlns:p14="http://schemas.microsoft.com/office/powerpoint/2010/main" val="1932529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6D43A1F-50F4-4AAA-989B-E5A3A1F51DF3}" type="datetime1">
              <a:rPr lang="en-US" smtClean="0"/>
              <a:t>5/21/2021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Employment Security Department</a:t>
            </a:r>
          </a:p>
        </p:txBody>
      </p:sp>
      <p:sp>
        <p:nvSpPr>
          <p:cNvPr id="9" name="Slide Number Placeholder 8"/>
          <p:cNvSpPr>
            <a:spLocks noGrp="1"/>
          </p:cNvSpPr>
          <p:nvPr>
            <p:ph type="sldNum" sz="quarter" idx="12"/>
          </p:nvPr>
        </p:nvSpPr>
        <p:spPr/>
        <p:txBody>
          <a:bodyPr/>
          <a:lstStyle/>
          <a:p>
            <a:fld id="{8A398D6D-D9AA-4681-B6AB-89DF810FE404}" type="slidenum">
              <a:rPr lang="en-US" smtClean="0"/>
              <a:t>‹#›</a:t>
            </a:fld>
            <a:endParaRPr lang="en-US"/>
          </a:p>
        </p:txBody>
      </p:sp>
    </p:spTree>
    <p:extLst>
      <p:ext uri="{BB962C8B-B14F-4D97-AF65-F5344CB8AC3E}">
        <p14:creationId xmlns:p14="http://schemas.microsoft.com/office/powerpoint/2010/main" val="3539452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F0EB3CF-0019-41E7-BAED-6E26BBB0F4E8}" type="datetime1">
              <a:rPr lang="en-US" smtClean="0"/>
              <a:t>5/21/2021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Employment Security Department</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A398D6D-D9AA-4681-B6AB-89DF810FE404}" type="slidenum">
              <a:rPr lang="en-US" smtClean="0"/>
              <a:t>‹#›</a:t>
            </a:fld>
            <a:endParaRPr lang="en-US"/>
          </a:p>
        </p:txBody>
      </p:sp>
    </p:spTree>
    <p:extLst>
      <p:ext uri="{BB962C8B-B14F-4D97-AF65-F5344CB8AC3E}">
        <p14:creationId xmlns:p14="http://schemas.microsoft.com/office/powerpoint/2010/main" val="1596196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normAutofit/>
          </a:bodyPr>
          <a:lstStyle>
            <a:lvl1pPr>
              <a:defRPr sz="1800">
                <a:latin typeface="+mj-lt"/>
              </a:defRPr>
            </a:lvl1pPr>
            <a:lvl2pPr>
              <a:defRPr sz="1800">
                <a:latin typeface="+mj-lt"/>
              </a:defRPr>
            </a:lvl2pPr>
            <a:lvl3pPr>
              <a:defRPr sz="1800">
                <a:latin typeface="+mj-lt"/>
              </a:defRPr>
            </a:lvl3pPr>
            <a:lvl4pPr>
              <a:defRPr sz="1800">
                <a:latin typeface="+mj-lt"/>
              </a:defRPr>
            </a:lvl4pPr>
            <a:lvl5pPr>
              <a:defRPr sz="18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ABA5C-DBC6-4311-A259-696EFF83FE01}" type="datetime1">
              <a:rPr lang="en-US" smtClean="0"/>
              <a:t>5/21/2021</a:t>
            </a:fld>
            <a:endParaRPr lang="en-US"/>
          </a:p>
        </p:txBody>
      </p:sp>
      <p:sp>
        <p:nvSpPr>
          <p:cNvPr id="5" name="Footer Placeholder 4"/>
          <p:cNvSpPr>
            <a:spLocks noGrp="1"/>
          </p:cNvSpPr>
          <p:nvPr>
            <p:ph type="ftr" sz="quarter" idx="11"/>
          </p:nvPr>
        </p:nvSpPr>
        <p:spPr/>
        <p:txBody>
          <a:bodyPr/>
          <a:lstStyle/>
          <a:p>
            <a:r>
              <a:rPr lang="en-US"/>
              <a:t>Employment Security Department</a:t>
            </a:r>
          </a:p>
        </p:txBody>
      </p:sp>
      <p:sp>
        <p:nvSpPr>
          <p:cNvPr id="6" name="Slide Number Placeholder 5"/>
          <p:cNvSpPr>
            <a:spLocks noGrp="1"/>
          </p:cNvSpPr>
          <p:nvPr>
            <p:ph type="sldNum" sz="quarter" idx="12"/>
          </p:nvPr>
        </p:nvSpPr>
        <p:spPr/>
        <p:txBody>
          <a:bodyPr/>
          <a:lstStyle/>
          <a:p>
            <a:fld id="{8A398D6D-D9AA-4681-B6AB-89DF810FE404}" type="slidenum">
              <a:rPr lang="en-US" smtClean="0"/>
              <a:t>‹#›</a:t>
            </a:fld>
            <a:endParaRPr lang="en-US"/>
          </a:p>
        </p:txBody>
      </p:sp>
    </p:spTree>
    <p:extLst>
      <p:ext uri="{BB962C8B-B14F-4D97-AF65-F5344CB8AC3E}">
        <p14:creationId xmlns:p14="http://schemas.microsoft.com/office/powerpoint/2010/main" val="3767965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22281A8-055B-41F0-BA9A-B44C45D2B87C}" type="datetime1">
              <a:rPr lang="en-US" smtClean="0"/>
              <a:t>5/21/2021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Employment Security Department</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A398D6D-D9AA-4681-B6AB-89DF810FE40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09978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6" r:id="rId9"/>
    <p:sldLayoutId id="2147483707" r:id="rId10"/>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9DA78-33F6-4ECB-A2B0-4D0838839328}"/>
              </a:ext>
            </a:extLst>
          </p:cNvPr>
          <p:cNvSpPr>
            <a:spLocks noGrp="1"/>
          </p:cNvSpPr>
          <p:nvPr>
            <p:ph type="ctrTitle"/>
          </p:nvPr>
        </p:nvSpPr>
        <p:spPr/>
        <p:txBody>
          <a:bodyPr>
            <a:normAutofit/>
          </a:bodyPr>
          <a:lstStyle/>
          <a:p>
            <a:br>
              <a:rPr lang="en-US" sz="5400"/>
            </a:br>
            <a:r>
              <a:rPr lang="en-US" sz="5400"/>
              <a:t>2021 Legislative Session – </a:t>
            </a:r>
            <a:br>
              <a:rPr lang="en-US" sz="5400"/>
            </a:br>
            <a:r>
              <a:rPr lang="en-US" sz="5400"/>
              <a:t>Bills that Passed that Affect ESD</a:t>
            </a:r>
          </a:p>
        </p:txBody>
      </p:sp>
      <p:sp>
        <p:nvSpPr>
          <p:cNvPr id="3" name="Subtitle 2">
            <a:extLst>
              <a:ext uri="{FF2B5EF4-FFF2-40B4-BE49-F238E27FC236}">
                <a16:creationId xmlns:a16="http://schemas.microsoft.com/office/drawing/2014/main" id="{A79B02BC-CD61-4CEC-8FA4-BD98AB633629}"/>
              </a:ext>
            </a:extLst>
          </p:cNvPr>
          <p:cNvSpPr>
            <a:spLocks noGrp="1"/>
          </p:cNvSpPr>
          <p:nvPr>
            <p:ph type="subTitle" idx="1"/>
          </p:nvPr>
        </p:nvSpPr>
        <p:spPr/>
        <p:txBody>
          <a:bodyPr/>
          <a:lstStyle/>
          <a:p>
            <a:r>
              <a:rPr lang="en-US"/>
              <a:t>May 24, 2021</a:t>
            </a:r>
          </a:p>
        </p:txBody>
      </p:sp>
      <p:sp>
        <p:nvSpPr>
          <p:cNvPr id="4" name="Footer Placeholder 3">
            <a:extLst>
              <a:ext uri="{FF2B5EF4-FFF2-40B4-BE49-F238E27FC236}">
                <a16:creationId xmlns:a16="http://schemas.microsoft.com/office/drawing/2014/main" id="{0EEC0F16-9130-460E-B604-ED48D4D5DCD6}"/>
              </a:ext>
            </a:extLst>
          </p:cNvPr>
          <p:cNvSpPr>
            <a:spLocks noGrp="1"/>
          </p:cNvSpPr>
          <p:nvPr>
            <p:ph type="ftr" sz="quarter" idx="11"/>
          </p:nvPr>
        </p:nvSpPr>
        <p:spPr/>
        <p:txBody>
          <a:bodyPr/>
          <a:lstStyle/>
          <a:p>
            <a:r>
              <a:rPr lang="en-US"/>
              <a:t>Employment Security Department</a:t>
            </a:r>
          </a:p>
        </p:txBody>
      </p:sp>
      <p:sp>
        <p:nvSpPr>
          <p:cNvPr id="5" name="Slide Number Placeholder 4">
            <a:extLst>
              <a:ext uri="{FF2B5EF4-FFF2-40B4-BE49-F238E27FC236}">
                <a16:creationId xmlns:a16="http://schemas.microsoft.com/office/drawing/2014/main" id="{DDC0FE18-8321-4F9D-A5B7-E7C02A0C74D4}"/>
              </a:ext>
            </a:extLst>
          </p:cNvPr>
          <p:cNvSpPr>
            <a:spLocks noGrp="1"/>
          </p:cNvSpPr>
          <p:nvPr>
            <p:ph type="sldNum" sz="quarter" idx="12"/>
          </p:nvPr>
        </p:nvSpPr>
        <p:spPr/>
        <p:txBody>
          <a:bodyPr/>
          <a:lstStyle/>
          <a:p>
            <a:fld id="{8A398D6D-D9AA-4681-B6AB-89DF810FE404}" type="slidenum">
              <a:rPr lang="en-US" smtClean="0"/>
              <a:t>1</a:t>
            </a:fld>
            <a:endParaRPr lang="en-US"/>
          </a:p>
        </p:txBody>
      </p:sp>
    </p:spTree>
    <p:extLst>
      <p:ext uri="{BB962C8B-B14F-4D97-AF65-F5344CB8AC3E}">
        <p14:creationId xmlns:p14="http://schemas.microsoft.com/office/powerpoint/2010/main" val="1974441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3922C-8EDC-4065-B297-9DF8AF058CE0}"/>
              </a:ext>
            </a:extLst>
          </p:cNvPr>
          <p:cNvSpPr>
            <a:spLocks noGrp="1"/>
          </p:cNvSpPr>
          <p:nvPr>
            <p:ph type="title"/>
          </p:nvPr>
        </p:nvSpPr>
        <p:spPr>
          <a:xfrm>
            <a:off x="457200" y="594359"/>
            <a:ext cx="3200400" cy="1436415"/>
          </a:xfrm>
        </p:spPr>
        <p:txBody>
          <a:bodyPr vert="horz" lIns="91440" tIns="45720" rIns="91440" bIns="45720" rtlCol="0" anchor="b">
            <a:noAutofit/>
          </a:bodyPr>
          <a:lstStyle/>
          <a:p>
            <a:br>
              <a:rPr lang="en-US" sz="3200">
                <a:cs typeface="Calibri Light"/>
              </a:rPr>
            </a:br>
            <a:r>
              <a:rPr lang="en-US" sz="3200">
                <a:cs typeface="Calibri Light"/>
              </a:rPr>
              <a:t>SSB 5425 – Unemployment Extended Benefits</a:t>
            </a:r>
          </a:p>
        </p:txBody>
      </p:sp>
      <p:sp>
        <p:nvSpPr>
          <p:cNvPr id="3" name="Content Placeholder 2">
            <a:extLst>
              <a:ext uri="{FF2B5EF4-FFF2-40B4-BE49-F238E27FC236}">
                <a16:creationId xmlns:a16="http://schemas.microsoft.com/office/drawing/2014/main" id="{40057106-988B-4E7E-9CDF-EDC95A037953}"/>
              </a:ext>
            </a:extLst>
          </p:cNvPr>
          <p:cNvSpPr>
            <a:spLocks noGrp="1"/>
          </p:cNvSpPr>
          <p:nvPr>
            <p:ph idx="1"/>
          </p:nvPr>
        </p:nvSpPr>
        <p:spPr>
          <a:xfrm>
            <a:off x="4582886" y="772998"/>
            <a:ext cx="6492240" cy="4779390"/>
          </a:xfrm>
        </p:spPr>
        <p:txBody>
          <a:bodyPr vert="horz" lIns="0" tIns="45720" rIns="0" bIns="45720" rtlCol="0" anchor="t">
            <a:noAutofit/>
          </a:bodyPr>
          <a:lstStyle/>
          <a:p>
            <a:pPr marL="383540" lvl="1">
              <a:buFont typeface="Wingdings" pitchFamily="34" charset="0"/>
              <a:buChar char="§"/>
            </a:pPr>
            <a:r>
              <a:rPr lang="en-US" sz="2400">
                <a:ea typeface="+mj-lt"/>
                <a:cs typeface="+mj-lt"/>
              </a:rPr>
              <a:t>Allows claimants to receive all eligible extended benefits even if their 52-week UI benefit year </a:t>
            </a:r>
            <a:br>
              <a:rPr lang="en-US" sz="2400">
                <a:ea typeface="+mj-lt"/>
                <a:cs typeface="+mj-lt"/>
              </a:rPr>
            </a:br>
            <a:r>
              <a:rPr lang="en-US" sz="2400">
                <a:ea typeface="+mj-lt"/>
                <a:cs typeface="+mj-lt"/>
              </a:rPr>
              <a:t>has expired</a:t>
            </a:r>
            <a:br>
              <a:rPr lang="en-US" sz="2400">
                <a:ea typeface="+mj-lt"/>
                <a:cs typeface="+mj-lt"/>
              </a:rPr>
            </a:br>
            <a:r>
              <a:rPr lang="en-US" sz="2400">
                <a:ea typeface="+mj-lt"/>
                <a:cs typeface="+mj-lt"/>
              </a:rPr>
              <a:t> </a:t>
            </a:r>
            <a:endParaRPr lang="en-US">
              <a:ea typeface="+mj-lt"/>
              <a:cs typeface="+mj-lt"/>
            </a:endParaRPr>
          </a:p>
          <a:p>
            <a:pPr marL="383540" lvl="1">
              <a:buFont typeface="Wingdings" pitchFamily="34" charset="0"/>
              <a:buChar char="§"/>
            </a:pPr>
            <a:r>
              <a:rPr lang="en-US" sz="2400">
                <a:ea typeface="+mj-lt"/>
                <a:cs typeface="+mj-lt"/>
              </a:rPr>
              <a:t>Waives 13-week freeze period when reevaluating extended benefit triggers</a:t>
            </a:r>
            <a:br>
              <a:rPr lang="en-US" sz="2400">
                <a:ea typeface="+mj-lt"/>
                <a:cs typeface="+mj-lt"/>
              </a:rPr>
            </a:br>
            <a:r>
              <a:rPr lang="en-US" sz="2400">
                <a:ea typeface="+mj-lt"/>
                <a:cs typeface="+mj-lt"/>
              </a:rPr>
              <a:t> </a:t>
            </a:r>
            <a:endParaRPr lang="en-US">
              <a:cs typeface="Calibri Light" panose="020F0302020204030204"/>
            </a:endParaRPr>
          </a:p>
          <a:p>
            <a:pPr marL="383540" lvl="1">
              <a:buFont typeface="Wingdings" pitchFamily="34" charset="0"/>
              <a:buChar char="§"/>
            </a:pPr>
            <a:endParaRPr lang="en-US" sz="2400">
              <a:cs typeface="Calibri Light" panose="020F0302020204030204"/>
            </a:endParaRPr>
          </a:p>
          <a:p>
            <a:pPr marL="383540" lvl="1">
              <a:buNone/>
            </a:pPr>
            <a:br>
              <a:rPr lang="en-US" sz="1600">
                <a:ea typeface="+mj-lt"/>
                <a:cs typeface="+mj-lt"/>
              </a:rPr>
            </a:br>
            <a:endParaRPr lang="en-US" sz="1600">
              <a:ea typeface="+mj-lt"/>
              <a:cs typeface="+mj-lt"/>
            </a:endParaRPr>
          </a:p>
          <a:p>
            <a:pPr marL="383540" lvl="1"/>
            <a:endParaRPr lang="en-US" sz="1600">
              <a:cs typeface="Calibri Light"/>
            </a:endParaRPr>
          </a:p>
          <a:p>
            <a:pPr marL="383540" lvl="1"/>
            <a:endParaRPr lang="en-US" sz="1600">
              <a:cs typeface="Calibri Light"/>
            </a:endParaRPr>
          </a:p>
          <a:p>
            <a:pPr marL="383540" lvl="1">
              <a:buFont typeface="Wingdings" pitchFamily="34" charset="0"/>
              <a:buChar char="§"/>
            </a:pPr>
            <a:endParaRPr lang="en-US" sz="1600">
              <a:cs typeface="Calibri Light"/>
            </a:endParaRPr>
          </a:p>
          <a:p>
            <a:pPr marL="200660" lvl="1" indent="0">
              <a:buNone/>
            </a:pPr>
            <a:endParaRPr lang="en-US" sz="1600">
              <a:cs typeface="Calibri Light"/>
            </a:endParaRPr>
          </a:p>
        </p:txBody>
      </p:sp>
      <p:sp>
        <p:nvSpPr>
          <p:cNvPr id="5" name="Footer Placeholder 4">
            <a:extLst>
              <a:ext uri="{FF2B5EF4-FFF2-40B4-BE49-F238E27FC236}">
                <a16:creationId xmlns:a16="http://schemas.microsoft.com/office/drawing/2014/main" id="{E96DE7BB-64A5-4B7D-9205-1940487AB2C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262626"/>
                </a:solidFill>
                <a:effectLst/>
                <a:uLnTx/>
                <a:uFillTx/>
                <a:latin typeface="Calibri" panose="020F0502020204030204"/>
                <a:ea typeface="+mn-ea"/>
                <a:cs typeface="+mn-cs"/>
              </a:rPr>
              <a:t>Employment Security Department</a:t>
            </a:r>
          </a:p>
        </p:txBody>
      </p:sp>
      <p:sp>
        <p:nvSpPr>
          <p:cNvPr id="6" name="Slide Number Placeholder 5">
            <a:extLst>
              <a:ext uri="{FF2B5EF4-FFF2-40B4-BE49-F238E27FC236}">
                <a16:creationId xmlns:a16="http://schemas.microsoft.com/office/drawing/2014/main" id="{1B9B33A1-A5BD-4A93-AB86-048922124C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398D6D-D9AA-4681-B6AB-89DF810FE404}" type="slidenum">
              <a:rPr kumimoji="0" lang="en-US" sz="1050" b="0" i="0" u="none" strike="noStrike" kern="1200" cap="none" spc="0" normalizeH="0" baseline="0" noProof="0" dirty="0" smtClean="0">
                <a:ln>
                  <a:noFill/>
                </a:ln>
                <a:solidFill>
                  <a:srgbClr val="262626"/>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50" b="0" i="0" u="none" strike="noStrike" kern="1200" cap="none" spc="0" normalizeH="0" baseline="0" noProof="0">
              <a:ln>
                <a:noFill/>
              </a:ln>
              <a:solidFill>
                <a:srgbClr val="262626"/>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0744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3922C-8EDC-4065-B297-9DF8AF058CE0}"/>
              </a:ext>
            </a:extLst>
          </p:cNvPr>
          <p:cNvSpPr>
            <a:spLocks noGrp="1"/>
          </p:cNvSpPr>
          <p:nvPr>
            <p:ph type="title"/>
          </p:nvPr>
        </p:nvSpPr>
        <p:spPr>
          <a:xfrm>
            <a:off x="457200" y="594359"/>
            <a:ext cx="3200400" cy="4011448"/>
          </a:xfrm>
        </p:spPr>
        <p:txBody>
          <a:bodyPr vert="horz" lIns="91440" tIns="45720" rIns="91440" bIns="45720" rtlCol="0" anchor="b">
            <a:noAutofit/>
          </a:bodyPr>
          <a:lstStyle/>
          <a:p>
            <a:r>
              <a:rPr lang="en-US" sz="3200">
                <a:ea typeface="+mj-lt"/>
                <a:cs typeface="+mj-lt"/>
              </a:rPr>
              <a:t>ESSB 5092 Section 225(11) [Budget Proviso] –</a:t>
            </a:r>
            <a:br>
              <a:rPr lang="en-US" sz="3200">
                <a:ea typeface="+mj-lt"/>
                <a:cs typeface="+mj-lt"/>
              </a:rPr>
            </a:br>
            <a:br>
              <a:rPr lang="en-US" sz="3200">
                <a:ea typeface="+mj-lt"/>
                <a:cs typeface="+mj-lt"/>
              </a:rPr>
            </a:br>
            <a:r>
              <a:rPr lang="en-US" sz="3200">
                <a:ea typeface="+mj-lt"/>
                <a:cs typeface="+mj-lt"/>
              </a:rPr>
              <a:t>Report on Unemployment Insurance / Immigration Status </a:t>
            </a:r>
            <a:endParaRPr lang="en-US">
              <a:cs typeface="Calibri Light"/>
            </a:endParaRPr>
          </a:p>
        </p:txBody>
      </p:sp>
      <p:sp>
        <p:nvSpPr>
          <p:cNvPr id="3" name="Content Placeholder 2">
            <a:extLst>
              <a:ext uri="{FF2B5EF4-FFF2-40B4-BE49-F238E27FC236}">
                <a16:creationId xmlns:a16="http://schemas.microsoft.com/office/drawing/2014/main" id="{40057106-988B-4E7E-9CDF-EDC95A037953}"/>
              </a:ext>
            </a:extLst>
          </p:cNvPr>
          <p:cNvSpPr>
            <a:spLocks noGrp="1"/>
          </p:cNvSpPr>
          <p:nvPr>
            <p:ph idx="1"/>
          </p:nvPr>
        </p:nvSpPr>
        <p:spPr>
          <a:xfrm>
            <a:off x="4582886" y="536516"/>
            <a:ext cx="6492240" cy="5015872"/>
          </a:xfrm>
        </p:spPr>
        <p:txBody>
          <a:bodyPr vert="horz" lIns="0" tIns="45720" rIns="0" bIns="45720" rtlCol="0" anchor="t">
            <a:noAutofit/>
          </a:bodyPr>
          <a:lstStyle/>
          <a:p>
            <a:pPr marL="292100" indent="0">
              <a:buNone/>
            </a:pPr>
            <a:endParaRPr lang="en-US">
              <a:ea typeface="+mj-lt"/>
              <a:cs typeface="+mj-lt"/>
            </a:endParaRPr>
          </a:p>
          <a:p>
            <a:pPr marL="383540" lvl="1">
              <a:buFont typeface="Wingdings" pitchFamily="34" charset="0"/>
              <a:buChar char="§"/>
            </a:pPr>
            <a:r>
              <a:rPr lang="en-US" sz="2400">
                <a:ea typeface="+mj-lt"/>
                <a:cs typeface="+mj-lt"/>
              </a:rPr>
              <a:t>Report on feasibility of replicating unemployment insurance program to serve people who aren’t eligible for unemployment insurance because of their immigration status</a:t>
            </a:r>
            <a:br>
              <a:rPr lang="en-US" sz="2000">
                <a:ea typeface="+mj-lt"/>
                <a:cs typeface="+mj-lt"/>
              </a:rPr>
            </a:br>
            <a:endParaRPr lang="en-US" sz="2000">
              <a:cs typeface="Calibri Light" panose="020F0302020204030204"/>
            </a:endParaRPr>
          </a:p>
          <a:p>
            <a:pPr marL="200660" lvl="1" indent="0">
              <a:buNone/>
            </a:pPr>
            <a:endParaRPr lang="en-US" sz="2000">
              <a:cs typeface="Calibri Light" panose="020F0302020204030204"/>
            </a:endParaRPr>
          </a:p>
          <a:p>
            <a:pPr marL="383540" lvl="1">
              <a:buFont typeface="Wingdings" pitchFamily="34" charset="0"/>
              <a:buChar char="§"/>
            </a:pPr>
            <a:endParaRPr lang="en-US" sz="2000">
              <a:cs typeface="Calibri Light" panose="020F0302020204030204"/>
            </a:endParaRPr>
          </a:p>
          <a:p>
            <a:pPr marL="383540" lvl="1">
              <a:buFont typeface="Wingdings" pitchFamily="34" charset="0"/>
              <a:buChar char="§"/>
            </a:pPr>
            <a:endParaRPr lang="en-US" sz="2000">
              <a:cs typeface="Calibri Light" panose="020F0302020204030204"/>
            </a:endParaRPr>
          </a:p>
          <a:p>
            <a:pPr marL="383540" lvl="1">
              <a:buNone/>
            </a:pPr>
            <a:br>
              <a:rPr lang="en-US" sz="1600">
                <a:ea typeface="+mj-lt"/>
                <a:cs typeface="+mj-lt"/>
              </a:rPr>
            </a:br>
            <a:endParaRPr lang="en-US" sz="1400">
              <a:ea typeface="+mj-lt"/>
              <a:cs typeface="+mj-lt"/>
            </a:endParaRPr>
          </a:p>
          <a:p>
            <a:pPr marL="383540" lvl="1"/>
            <a:endParaRPr lang="en-US" sz="1400">
              <a:cs typeface="Calibri Light"/>
            </a:endParaRPr>
          </a:p>
          <a:p>
            <a:pPr marL="383540" lvl="1"/>
            <a:endParaRPr lang="en-US" sz="1400">
              <a:cs typeface="Calibri Light"/>
            </a:endParaRPr>
          </a:p>
          <a:p>
            <a:pPr marL="383540" lvl="1">
              <a:buFont typeface="Wingdings" pitchFamily="34" charset="0"/>
              <a:buChar char="§"/>
            </a:pPr>
            <a:endParaRPr lang="en-US" sz="1400">
              <a:cs typeface="Calibri Light"/>
            </a:endParaRPr>
          </a:p>
          <a:p>
            <a:pPr marL="200660" lvl="1" indent="0">
              <a:buNone/>
            </a:pPr>
            <a:endParaRPr lang="en-US" sz="1400">
              <a:cs typeface="Calibri Light"/>
            </a:endParaRPr>
          </a:p>
        </p:txBody>
      </p:sp>
      <p:sp>
        <p:nvSpPr>
          <p:cNvPr id="5" name="Footer Placeholder 4">
            <a:extLst>
              <a:ext uri="{FF2B5EF4-FFF2-40B4-BE49-F238E27FC236}">
                <a16:creationId xmlns:a16="http://schemas.microsoft.com/office/drawing/2014/main" id="{E96DE7BB-64A5-4B7D-9205-1940487AB2C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262626"/>
                </a:solidFill>
                <a:effectLst/>
                <a:uLnTx/>
                <a:uFillTx/>
                <a:latin typeface="Calibri" panose="020F0502020204030204"/>
                <a:ea typeface="+mn-ea"/>
                <a:cs typeface="+mn-cs"/>
              </a:rPr>
              <a:t>Employment Security Department</a:t>
            </a:r>
          </a:p>
        </p:txBody>
      </p:sp>
      <p:sp>
        <p:nvSpPr>
          <p:cNvPr id="6" name="Slide Number Placeholder 5">
            <a:extLst>
              <a:ext uri="{FF2B5EF4-FFF2-40B4-BE49-F238E27FC236}">
                <a16:creationId xmlns:a16="http://schemas.microsoft.com/office/drawing/2014/main" id="{1B9B33A1-A5BD-4A93-AB86-048922124C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398D6D-D9AA-4681-B6AB-89DF810FE404}" type="slidenum">
              <a:rPr kumimoji="0" lang="en-US" sz="1050" b="0" i="0" u="none" strike="noStrike" kern="1200" cap="none" spc="0" normalizeH="0" baseline="0" noProof="0" dirty="0" smtClean="0">
                <a:ln>
                  <a:noFill/>
                </a:ln>
                <a:solidFill>
                  <a:srgbClr val="262626"/>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50" b="0" i="0" u="none" strike="noStrike" kern="1200" cap="none" spc="0" normalizeH="0" baseline="0" noProof="0">
              <a:ln>
                <a:noFill/>
              </a:ln>
              <a:solidFill>
                <a:srgbClr val="262626"/>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4047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EF38E-7009-447F-B921-8C549C3C211F}"/>
              </a:ext>
            </a:extLst>
          </p:cNvPr>
          <p:cNvSpPr>
            <a:spLocks noGrp="1"/>
          </p:cNvSpPr>
          <p:nvPr>
            <p:ph type="title"/>
          </p:nvPr>
        </p:nvSpPr>
        <p:spPr/>
        <p:txBody>
          <a:bodyPr>
            <a:normAutofit/>
          </a:bodyPr>
          <a:lstStyle/>
          <a:p>
            <a:r>
              <a:rPr lang="en-US" sz="4800"/>
              <a:t>Paid Family and Medical Leave </a:t>
            </a:r>
            <a:br>
              <a:rPr lang="en-US" sz="4800"/>
            </a:br>
            <a:r>
              <a:rPr lang="en-US" sz="4800"/>
              <a:t>and</a:t>
            </a:r>
            <a:br>
              <a:rPr lang="en-US" sz="4800"/>
            </a:br>
            <a:r>
              <a:rPr lang="en-US" sz="4800"/>
              <a:t>Long-Term Services and Supports Bills</a:t>
            </a:r>
          </a:p>
        </p:txBody>
      </p:sp>
      <p:sp>
        <p:nvSpPr>
          <p:cNvPr id="4" name="Footer Placeholder 3">
            <a:extLst>
              <a:ext uri="{FF2B5EF4-FFF2-40B4-BE49-F238E27FC236}">
                <a16:creationId xmlns:a16="http://schemas.microsoft.com/office/drawing/2014/main" id="{8F25C70F-95B3-4787-BACB-1F3478CB0F91}"/>
              </a:ext>
            </a:extLst>
          </p:cNvPr>
          <p:cNvSpPr>
            <a:spLocks noGrp="1"/>
          </p:cNvSpPr>
          <p:nvPr>
            <p:ph type="ftr" sz="quarter" idx="11"/>
          </p:nvPr>
        </p:nvSpPr>
        <p:spPr/>
        <p:txBody>
          <a:bodyPr/>
          <a:lstStyle/>
          <a:p>
            <a:r>
              <a:rPr lang="en-US"/>
              <a:t>Employment Security Department</a:t>
            </a:r>
          </a:p>
        </p:txBody>
      </p:sp>
      <p:sp>
        <p:nvSpPr>
          <p:cNvPr id="5" name="Slide Number Placeholder 4">
            <a:extLst>
              <a:ext uri="{FF2B5EF4-FFF2-40B4-BE49-F238E27FC236}">
                <a16:creationId xmlns:a16="http://schemas.microsoft.com/office/drawing/2014/main" id="{22A3F36F-1C63-467E-AF83-B87F5E6FD2C4}"/>
              </a:ext>
            </a:extLst>
          </p:cNvPr>
          <p:cNvSpPr>
            <a:spLocks noGrp="1"/>
          </p:cNvSpPr>
          <p:nvPr>
            <p:ph type="sldNum" sz="quarter" idx="12"/>
          </p:nvPr>
        </p:nvSpPr>
        <p:spPr/>
        <p:txBody>
          <a:bodyPr/>
          <a:lstStyle/>
          <a:p>
            <a:fld id="{8A398D6D-D9AA-4681-B6AB-89DF810FE404}" type="slidenum">
              <a:rPr lang="en-US" smtClean="0"/>
              <a:t>12</a:t>
            </a:fld>
            <a:endParaRPr lang="en-US"/>
          </a:p>
        </p:txBody>
      </p:sp>
    </p:spTree>
    <p:extLst>
      <p:ext uri="{BB962C8B-B14F-4D97-AF65-F5344CB8AC3E}">
        <p14:creationId xmlns:p14="http://schemas.microsoft.com/office/powerpoint/2010/main" val="3573659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0F1E3-528D-46CC-9DE5-C1927D4A7A99}"/>
              </a:ext>
            </a:extLst>
          </p:cNvPr>
          <p:cNvSpPr>
            <a:spLocks noGrp="1"/>
          </p:cNvSpPr>
          <p:nvPr>
            <p:ph type="title"/>
          </p:nvPr>
        </p:nvSpPr>
        <p:spPr>
          <a:xfrm>
            <a:off x="1071880" y="578703"/>
            <a:ext cx="10058400" cy="881447"/>
          </a:xfrm>
        </p:spPr>
        <p:txBody>
          <a:bodyPr vert="horz" lIns="91440" tIns="45720" rIns="91440" bIns="45720" rtlCol="0" anchor="b">
            <a:noAutofit/>
          </a:bodyPr>
          <a:lstStyle/>
          <a:p>
            <a:r>
              <a:rPr lang="en-US" sz="2800">
                <a:cs typeface="Calibri Light"/>
              </a:rPr>
              <a:t>Several large bills affecting Paid Family and Medical Leave and Long-Term Services and Supports [Leave and Care Division]:</a:t>
            </a:r>
          </a:p>
        </p:txBody>
      </p:sp>
      <p:sp>
        <p:nvSpPr>
          <p:cNvPr id="3" name="Content Placeholder 2">
            <a:extLst>
              <a:ext uri="{FF2B5EF4-FFF2-40B4-BE49-F238E27FC236}">
                <a16:creationId xmlns:a16="http://schemas.microsoft.com/office/drawing/2014/main" id="{BBF7E2FD-0656-46F1-8914-8DFDF599C5A6}"/>
              </a:ext>
            </a:extLst>
          </p:cNvPr>
          <p:cNvSpPr>
            <a:spLocks noGrp="1"/>
          </p:cNvSpPr>
          <p:nvPr>
            <p:ph idx="1"/>
          </p:nvPr>
        </p:nvSpPr>
        <p:spPr>
          <a:xfrm>
            <a:off x="1097280" y="2064699"/>
            <a:ext cx="10058400" cy="3804395"/>
          </a:xfrm>
        </p:spPr>
        <p:txBody>
          <a:bodyPr vert="horz" lIns="0" tIns="45720" rIns="0" bIns="45720" rtlCol="0" anchor="t">
            <a:noAutofit/>
          </a:bodyPr>
          <a:lstStyle/>
          <a:p>
            <a:pPr marL="342900" indent="-342900">
              <a:buFont typeface="Wingdings" panose="020F0502020204030204" pitchFamily="34" charset="0"/>
              <a:buChar char="§"/>
            </a:pPr>
            <a:r>
              <a:rPr lang="en-US" sz="2400">
                <a:cs typeface="Calibri Light"/>
              </a:rPr>
              <a:t>E2SHSB 1073 – Paid Leave Coverage: Expansion of Qualifying Period</a:t>
            </a:r>
            <a:endParaRPr lang="en-US"/>
          </a:p>
          <a:p>
            <a:pPr marL="342900" indent="-342900">
              <a:buFont typeface="Wingdings" panose="020F0502020204030204" pitchFamily="34" charset="0"/>
              <a:buChar char="§"/>
            </a:pPr>
            <a:r>
              <a:rPr lang="en-US" sz="2400">
                <a:cs typeface="Calibri Light"/>
              </a:rPr>
              <a:t>ESSB 5097 – Paid Leave Coverage: Definition of Family Member</a:t>
            </a:r>
          </a:p>
          <a:p>
            <a:pPr marL="342900" indent="-342900">
              <a:buFont typeface="Wingdings" panose="020F0502020204030204" pitchFamily="34" charset="0"/>
              <a:buChar char="§"/>
            </a:pPr>
            <a:r>
              <a:rPr lang="en-US" sz="2400">
                <a:ea typeface="+mj-lt"/>
                <a:cs typeface="+mj-lt"/>
              </a:rPr>
              <a:t>ESSB 5092 Section 225(5) </a:t>
            </a:r>
            <a:r>
              <a:rPr lang="en-US" sz="2400">
                <a:cs typeface="Calibri Light"/>
              </a:rPr>
              <a:t> - PFML Outreach</a:t>
            </a:r>
          </a:p>
          <a:p>
            <a:pPr marL="342900" indent="-342900">
              <a:buFont typeface="Wingdings" panose="020F0502020204030204" pitchFamily="34" charset="0"/>
              <a:buChar char="§"/>
            </a:pPr>
            <a:r>
              <a:rPr lang="en-US" sz="2400">
                <a:cs typeface="Calibri Light"/>
              </a:rPr>
              <a:t>SHB 1323 – Long-Term Services Trust</a:t>
            </a:r>
          </a:p>
        </p:txBody>
      </p:sp>
      <p:sp>
        <p:nvSpPr>
          <p:cNvPr id="4" name="Footer Placeholder 3">
            <a:extLst>
              <a:ext uri="{FF2B5EF4-FFF2-40B4-BE49-F238E27FC236}">
                <a16:creationId xmlns:a16="http://schemas.microsoft.com/office/drawing/2014/main" id="{90DADA3C-01BC-447D-B17C-A3168A59C901}"/>
              </a:ext>
            </a:extLst>
          </p:cNvPr>
          <p:cNvSpPr>
            <a:spLocks noGrp="1"/>
          </p:cNvSpPr>
          <p:nvPr>
            <p:ph type="ftr" sz="quarter" idx="11"/>
          </p:nvPr>
        </p:nvSpPr>
        <p:spPr/>
        <p:txBody>
          <a:bodyPr/>
          <a:lstStyle/>
          <a:p>
            <a:r>
              <a:rPr lang="en-US"/>
              <a:t>Employment Security Department</a:t>
            </a:r>
          </a:p>
        </p:txBody>
      </p:sp>
      <p:sp>
        <p:nvSpPr>
          <p:cNvPr id="5" name="Slide Number Placeholder 4">
            <a:extLst>
              <a:ext uri="{FF2B5EF4-FFF2-40B4-BE49-F238E27FC236}">
                <a16:creationId xmlns:a16="http://schemas.microsoft.com/office/drawing/2014/main" id="{6DFDFA60-139F-48F4-895E-7C43DD8F1059}"/>
              </a:ext>
            </a:extLst>
          </p:cNvPr>
          <p:cNvSpPr>
            <a:spLocks noGrp="1"/>
          </p:cNvSpPr>
          <p:nvPr>
            <p:ph type="sldNum" sz="quarter" idx="12"/>
          </p:nvPr>
        </p:nvSpPr>
        <p:spPr/>
        <p:txBody>
          <a:bodyPr/>
          <a:lstStyle/>
          <a:p>
            <a:fld id="{8A398D6D-D9AA-4681-B6AB-89DF810FE404}" type="slidenum">
              <a:rPr lang="en-US" smtClean="0"/>
              <a:t>13</a:t>
            </a:fld>
            <a:endParaRPr lang="en-US"/>
          </a:p>
        </p:txBody>
      </p:sp>
    </p:spTree>
    <p:extLst>
      <p:ext uri="{BB962C8B-B14F-4D97-AF65-F5344CB8AC3E}">
        <p14:creationId xmlns:p14="http://schemas.microsoft.com/office/powerpoint/2010/main" val="3000446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3922C-8EDC-4065-B297-9DF8AF058CE0}"/>
              </a:ext>
            </a:extLst>
          </p:cNvPr>
          <p:cNvSpPr>
            <a:spLocks noGrp="1"/>
          </p:cNvSpPr>
          <p:nvPr>
            <p:ph type="title"/>
          </p:nvPr>
        </p:nvSpPr>
        <p:spPr>
          <a:xfrm>
            <a:off x="457200" y="594359"/>
            <a:ext cx="3200400" cy="3249448"/>
          </a:xfrm>
        </p:spPr>
        <p:txBody>
          <a:bodyPr>
            <a:noAutofit/>
          </a:bodyPr>
          <a:lstStyle/>
          <a:p>
            <a:r>
              <a:rPr lang="en-US" sz="4000"/>
              <a:t>E2SHSB 1073 </a:t>
            </a:r>
            <a:r>
              <a:rPr lang="en-US" sz="4000">
                <a:ea typeface="+mj-lt"/>
                <a:cs typeface="+mj-lt"/>
              </a:rPr>
              <a:t>–</a:t>
            </a:r>
            <a:br>
              <a:rPr lang="en-US" sz="4000">
                <a:cs typeface="Calibri Light"/>
              </a:rPr>
            </a:br>
            <a:r>
              <a:rPr lang="en-US" sz="4000">
                <a:cs typeface="Calibri Light"/>
              </a:rPr>
              <a:t>Paid Leave Coverage: Expansion of Qualifying Period</a:t>
            </a:r>
          </a:p>
        </p:txBody>
      </p:sp>
      <p:sp>
        <p:nvSpPr>
          <p:cNvPr id="3" name="Content Placeholder 2">
            <a:extLst>
              <a:ext uri="{FF2B5EF4-FFF2-40B4-BE49-F238E27FC236}">
                <a16:creationId xmlns:a16="http://schemas.microsoft.com/office/drawing/2014/main" id="{40057106-988B-4E7E-9CDF-EDC95A037953}"/>
              </a:ext>
            </a:extLst>
          </p:cNvPr>
          <p:cNvSpPr>
            <a:spLocks noGrp="1"/>
          </p:cNvSpPr>
          <p:nvPr>
            <p:ph idx="1"/>
          </p:nvPr>
        </p:nvSpPr>
        <p:spPr>
          <a:xfrm>
            <a:off x="4582886" y="594359"/>
            <a:ext cx="6492240" cy="5589625"/>
          </a:xfrm>
        </p:spPr>
        <p:txBody>
          <a:bodyPr vert="horz" lIns="0" tIns="45720" rIns="0" bIns="45720" rtlCol="0" anchor="t">
            <a:noAutofit/>
          </a:bodyPr>
          <a:lstStyle/>
          <a:p>
            <a:pPr marL="383540" lvl="1">
              <a:buFont typeface="Wingdings" panose="05000000000000000000" pitchFamily="2" charset="2"/>
              <a:buChar char="§"/>
            </a:pPr>
            <a:r>
              <a:rPr lang="en-US" sz="2400" dirty="0">
                <a:ea typeface="+mj-lt"/>
                <a:cs typeface="+mj-lt"/>
              </a:rPr>
              <a:t>Provides grants to certain employees who aren’t eligible for Paid Family and Medical Leave benefits because they had insufficient hours during the pandemic</a:t>
            </a:r>
            <a:br>
              <a:rPr lang="en-US" sz="2400" dirty="0">
                <a:ea typeface="+mj-lt"/>
                <a:cs typeface="+mj-lt"/>
              </a:rPr>
            </a:br>
            <a:endParaRPr lang="en-US" sz="2400" dirty="0">
              <a:ea typeface="+mj-lt"/>
              <a:cs typeface="+mj-lt"/>
            </a:endParaRPr>
          </a:p>
          <a:p>
            <a:pPr marL="383540" lvl="1">
              <a:buFont typeface="Wingdings" panose="05000000000000000000" pitchFamily="2" charset="2"/>
              <a:buChar char="§"/>
            </a:pPr>
            <a:r>
              <a:rPr lang="en-US" sz="2400" dirty="0">
                <a:ea typeface="+mj-lt"/>
                <a:cs typeface="+mj-lt"/>
              </a:rPr>
              <a:t>Provides grants to smaller employers with employees taking leave in receipt of a grant</a:t>
            </a:r>
            <a:endParaRPr lang="en-US" sz="2400" dirty="0">
              <a:cs typeface="Calibri Light"/>
            </a:endParaRPr>
          </a:p>
        </p:txBody>
      </p:sp>
      <p:sp>
        <p:nvSpPr>
          <p:cNvPr id="5" name="Footer Placeholder 4">
            <a:extLst>
              <a:ext uri="{FF2B5EF4-FFF2-40B4-BE49-F238E27FC236}">
                <a16:creationId xmlns:a16="http://schemas.microsoft.com/office/drawing/2014/main" id="{E96DE7BB-64A5-4B7D-9205-1940487AB2C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262626"/>
                </a:solidFill>
                <a:effectLst/>
                <a:uLnTx/>
                <a:uFillTx/>
                <a:latin typeface="Calibri" panose="020F0502020204030204"/>
                <a:ea typeface="+mn-ea"/>
                <a:cs typeface="+mn-cs"/>
              </a:rPr>
              <a:t>Employment Security Department</a:t>
            </a:r>
          </a:p>
        </p:txBody>
      </p:sp>
      <p:sp>
        <p:nvSpPr>
          <p:cNvPr id="6" name="Slide Number Placeholder 5">
            <a:extLst>
              <a:ext uri="{FF2B5EF4-FFF2-40B4-BE49-F238E27FC236}">
                <a16:creationId xmlns:a16="http://schemas.microsoft.com/office/drawing/2014/main" id="{1B9B33A1-A5BD-4A93-AB86-048922124C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398D6D-D9AA-4681-B6AB-89DF810FE404}" type="slidenum">
              <a:rPr kumimoji="0" lang="en-US" sz="1050" b="0" i="0" u="none" strike="noStrike" kern="1200" cap="none" spc="0" normalizeH="0" baseline="0" noProof="0" dirty="0" smtClean="0">
                <a:ln>
                  <a:noFill/>
                </a:ln>
                <a:solidFill>
                  <a:srgbClr val="262626"/>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050" b="0" i="0" u="none" strike="noStrike" kern="1200" cap="none" spc="0" normalizeH="0" baseline="0" noProof="0">
              <a:ln>
                <a:noFill/>
              </a:ln>
              <a:solidFill>
                <a:srgbClr val="262626"/>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4686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3922C-8EDC-4065-B297-9DF8AF058CE0}"/>
              </a:ext>
            </a:extLst>
          </p:cNvPr>
          <p:cNvSpPr>
            <a:spLocks noGrp="1"/>
          </p:cNvSpPr>
          <p:nvPr>
            <p:ph type="title"/>
          </p:nvPr>
        </p:nvSpPr>
        <p:spPr>
          <a:xfrm>
            <a:off x="457200" y="594359"/>
            <a:ext cx="3200400" cy="3669862"/>
          </a:xfrm>
        </p:spPr>
        <p:txBody>
          <a:bodyPr>
            <a:normAutofit fontScale="90000"/>
          </a:bodyPr>
          <a:lstStyle/>
          <a:p>
            <a:r>
              <a:rPr lang="en-US" sz="4800"/>
              <a:t>ESSB 5097-</a:t>
            </a:r>
            <a:br>
              <a:rPr lang="en-US" sz="4800">
                <a:cs typeface="Calibri Light"/>
              </a:rPr>
            </a:br>
            <a:r>
              <a:rPr lang="en-US" sz="4800">
                <a:cs typeface="Calibri Light"/>
              </a:rPr>
              <a:t>Paid Leave Coverage: </a:t>
            </a:r>
            <a:br>
              <a:rPr lang="en-US" sz="4800">
                <a:cs typeface="Calibri Light"/>
              </a:rPr>
            </a:br>
            <a:r>
              <a:rPr lang="en-US" sz="4800">
                <a:cs typeface="Calibri Light"/>
              </a:rPr>
              <a:t>Definition of Family Member</a:t>
            </a:r>
          </a:p>
        </p:txBody>
      </p:sp>
      <p:sp>
        <p:nvSpPr>
          <p:cNvPr id="3" name="Content Placeholder 2">
            <a:extLst>
              <a:ext uri="{FF2B5EF4-FFF2-40B4-BE49-F238E27FC236}">
                <a16:creationId xmlns:a16="http://schemas.microsoft.com/office/drawing/2014/main" id="{40057106-988B-4E7E-9CDF-EDC95A037953}"/>
              </a:ext>
            </a:extLst>
          </p:cNvPr>
          <p:cNvSpPr>
            <a:spLocks noGrp="1"/>
          </p:cNvSpPr>
          <p:nvPr>
            <p:ph idx="1"/>
          </p:nvPr>
        </p:nvSpPr>
        <p:spPr>
          <a:xfrm>
            <a:off x="4582886" y="594359"/>
            <a:ext cx="6492240" cy="5589625"/>
          </a:xfrm>
        </p:spPr>
        <p:txBody>
          <a:bodyPr vert="horz" lIns="0" tIns="45720" rIns="0" bIns="45720" rtlCol="0" anchor="t">
            <a:noAutofit/>
          </a:bodyPr>
          <a:lstStyle/>
          <a:p>
            <a:pPr marL="383540" lvl="1">
              <a:buFont typeface="Wingdings,Sans-Serif" panose="05000000000000000000" pitchFamily="2" charset="2"/>
              <a:buChar char="§"/>
            </a:pPr>
            <a:r>
              <a:rPr lang="en-US" sz="2200" dirty="0"/>
              <a:t>E</a:t>
            </a:r>
            <a:r>
              <a:rPr lang="en-US" sz="2400" dirty="0"/>
              <a:t>xpands definition of "family member” to </a:t>
            </a:r>
            <a:r>
              <a:rPr lang="en-US" sz="2400" dirty="0">
                <a:ea typeface="+mj-lt"/>
                <a:cs typeface="+mj-lt"/>
              </a:rPr>
              <a:t>any individual who regularly resides in the employee's home or where the relationship creates an expectation that the employee care for the person, and that individual depends on the employee for care</a:t>
            </a:r>
            <a:br>
              <a:rPr lang="en-US" sz="2400" dirty="0"/>
            </a:br>
            <a:endParaRPr lang="en-US" sz="2400" dirty="0">
              <a:ea typeface="+mj-lt"/>
              <a:cs typeface="+mj-lt"/>
            </a:endParaRPr>
          </a:p>
          <a:p>
            <a:pPr marL="383540" lvl="1">
              <a:buFont typeface="Wingdings,Sans-Serif" panose="05000000000000000000" pitchFamily="2" charset="2"/>
              <a:buChar char="§"/>
            </a:pPr>
            <a:r>
              <a:rPr lang="en-US" sz="2400" dirty="0"/>
              <a:t>Requires legislative report on implementation and utilization</a:t>
            </a:r>
            <a:endParaRPr lang="en-US" sz="2200" dirty="0"/>
          </a:p>
          <a:p>
            <a:pPr marL="383540" lvl="1">
              <a:buFont typeface="Wingdings,Sans-Serif" panose="05000000000000000000" pitchFamily="2" charset="2"/>
              <a:buChar char="§"/>
            </a:pPr>
            <a:endParaRPr lang="en-US" sz="2400" dirty="0">
              <a:cs typeface="Calibri Light"/>
            </a:endParaRPr>
          </a:p>
          <a:p>
            <a:pPr marL="383540" lvl="1">
              <a:buFont typeface="Wingdings,Sans-Serif" panose="05000000000000000000" pitchFamily="2" charset="2"/>
              <a:buChar char="§"/>
            </a:pPr>
            <a:r>
              <a:rPr lang="en-US" sz="2400" dirty="0">
                <a:cs typeface="Calibri Light"/>
              </a:rPr>
              <a:t>General fund will cover additional expense from the 501st employee onwards</a:t>
            </a:r>
          </a:p>
          <a:p>
            <a:pPr marL="200660" lvl="1" indent="0">
              <a:buNone/>
            </a:pPr>
            <a:endParaRPr lang="en-US" sz="2200" dirty="0">
              <a:cs typeface="Calibri Light"/>
            </a:endParaRPr>
          </a:p>
        </p:txBody>
      </p:sp>
      <p:sp>
        <p:nvSpPr>
          <p:cNvPr id="5" name="Footer Placeholder 4">
            <a:extLst>
              <a:ext uri="{FF2B5EF4-FFF2-40B4-BE49-F238E27FC236}">
                <a16:creationId xmlns:a16="http://schemas.microsoft.com/office/drawing/2014/main" id="{E96DE7BB-64A5-4B7D-9205-1940487AB2C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262626"/>
                </a:solidFill>
                <a:effectLst/>
                <a:uLnTx/>
                <a:uFillTx/>
                <a:latin typeface="Calibri" panose="020F0502020204030204"/>
                <a:ea typeface="+mn-ea"/>
                <a:cs typeface="+mn-cs"/>
              </a:rPr>
              <a:t>Employment Security Department</a:t>
            </a:r>
          </a:p>
        </p:txBody>
      </p:sp>
      <p:sp>
        <p:nvSpPr>
          <p:cNvPr id="6" name="Slide Number Placeholder 5">
            <a:extLst>
              <a:ext uri="{FF2B5EF4-FFF2-40B4-BE49-F238E27FC236}">
                <a16:creationId xmlns:a16="http://schemas.microsoft.com/office/drawing/2014/main" id="{1B9B33A1-A5BD-4A93-AB86-048922124C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398D6D-D9AA-4681-B6AB-89DF810FE404}" type="slidenum">
              <a:rPr kumimoji="0" lang="en-US" sz="1050" b="0" i="0" u="none" strike="noStrike" kern="1200" cap="none" spc="0" normalizeH="0" baseline="0" noProof="0" smtClean="0">
                <a:ln>
                  <a:noFill/>
                </a:ln>
                <a:solidFill>
                  <a:srgbClr val="262626"/>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050" b="0" i="0" u="none" strike="noStrike" kern="1200" cap="none" spc="0" normalizeH="0" baseline="0" noProof="0">
              <a:ln>
                <a:noFill/>
              </a:ln>
              <a:solidFill>
                <a:srgbClr val="262626"/>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7920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3922C-8EDC-4065-B297-9DF8AF058CE0}"/>
              </a:ext>
            </a:extLst>
          </p:cNvPr>
          <p:cNvSpPr>
            <a:spLocks noGrp="1"/>
          </p:cNvSpPr>
          <p:nvPr>
            <p:ph type="title"/>
          </p:nvPr>
        </p:nvSpPr>
        <p:spPr>
          <a:xfrm>
            <a:off x="457200" y="594359"/>
            <a:ext cx="2701159" cy="4648438"/>
          </a:xfrm>
        </p:spPr>
        <p:txBody>
          <a:bodyPr>
            <a:normAutofit fontScale="90000"/>
          </a:bodyPr>
          <a:lstStyle/>
          <a:p>
            <a:r>
              <a:rPr lang="en-US" sz="4800"/>
              <a:t>ESSB 5092 Section 225(5) [Budget</a:t>
            </a:r>
            <a:r>
              <a:rPr lang="en-US" sz="4800">
                <a:ea typeface="+mj-lt"/>
                <a:cs typeface="+mj-lt"/>
              </a:rPr>
              <a:t> </a:t>
            </a:r>
            <a:br>
              <a:rPr lang="en-US" sz="4800">
                <a:ea typeface="+mj-lt"/>
                <a:cs typeface="+mj-lt"/>
              </a:rPr>
            </a:br>
            <a:r>
              <a:rPr lang="en-US" sz="4800">
                <a:ea typeface="+mj-lt"/>
                <a:cs typeface="+mj-lt"/>
              </a:rPr>
              <a:t>Proviso] –</a:t>
            </a:r>
            <a:br>
              <a:rPr lang="en-US" sz="4800">
                <a:cs typeface="Calibri Light"/>
              </a:rPr>
            </a:br>
            <a:br>
              <a:rPr lang="en-US" sz="4800"/>
            </a:br>
            <a:r>
              <a:rPr lang="en-US" sz="4800"/>
              <a:t>PFML Outreach</a:t>
            </a:r>
            <a:endParaRPr lang="en-US" sz="4800" err="1"/>
          </a:p>
        </p:txBody>
      </p:sp>
      <p:sp>
        <p:nvSpPr>
          <p:cNvPr id="3" name="Content Placeholder 2">
            <a:extLst>
              <a:ext uri="{FF2B5EF4-FFF2-40B4-BE49-F238E27FC236}">
                <a16:creationId xmlns:a16="http://schemas.microsoft.com/office/drawing/2014/main" id="{40057106-988B-4E7E-9CDF-EDC95A037953}"/>
              </a:ext>
            </a:extLst>
          </p:cNvPr>
          <p:cNvSpPr>
            <a:spLocks noGrp="1"/>
          </p:cNvSpPr>
          <p:nvPr>
            <p:ph idx="1"/>
          </p:nvPr>
        </p:nvSpPr>
        <p:spPr>
          <a:xfrm>
            <a:off x="4582886" y="594359"/>
            <a:ext cx="6754998" cy="4853025"/>
          </a:xfrm>
        </p:spPr>
        <p:txBody>
          <a:bodyPr vert="horz" lIns="0" tIns="45720" rIns="0" bIns="45720" rtlCol="0" anchor="t">
            <a:noAutofit/>
          </a:bodyPr>
          <a:lstStyle/>
          <a:p>
            <a:pPr marL="200660" lvl="1" indent="0">
              <a:spcBef>
                <a:spcPts val="400"/>
              </a:spcBef>
              <a:buNone/>
            </a:pPr>
            <a:endParaRPr lang="en-US" sz="2400" dirty="0">
              <a:cs typeface="Calibri Light" panose="020F0302020204030204"/>
            </a:endParaRPr>
          </a:p>
          <a:p>
            <a:pPr marL="383540" lvl="1">
              <a:spcBef>
                <a:spcPts val="400"/>
              </a:spcBef>
              <a:buFont typeface="Wingdings" panose="05000000000000000000" pitchFamily="2" charset="2"/>
              <a:buChar char="§"/>
            </a:pPr>
            <a:r>
              <a:rPr lang="en-US" sz="2400" dirty="0"/>
              <a:t>PFML will coordinate outreach with a statewide family resource system for prenatal to age five</a:t>
            </a:r>
            <a:br>
              <a:rPr lang="en-US" sz="2400" dirty="0"/>
            </a:br>
            <a:endParaRPr lang="en-US" sz="2400" dirty="0">
              <a:cs typeface="Calibri Light" panose="020F0302020204030204"/>
            </a:endParaRPr>
          </a:p>
          <a:p>
            <a:pPr marL="383540" lvl="1">
              <a:spcBef>
                <a:spcPts val="400"/>
              </a:spcBef>
              <a:buFont typeface="Wingdings" panose="05000000000000000000" pitchFamily="2" charset="2"/>
              <a:buChar char="§"/>
            </a:pPr>
            <a:r>
              <a:rPr lang="en-US" sz="2400" dirty="0"/>
              <a:t>Annual report on this topic to the Governor and Legislature </a:t>
            </a:r>
            <a:endParaRPr lang="en-US" sz="2400" dirty="0">
              <a:cs typeface="Calibri Light"/>
            </a:endParaRPr>
          </a:p>
        </p:txBody>
      </p:sp>
      <p:sp>
        <p:nvSpPr>
          <p:cNvPr id="5" name="Footer Placeholder 4">
            <a:extLst>
              <a:ext uri="{FF2B5EF4-FFF2-40B4-BE49-F238E27FC236}">
                <a16:creationId xmlns:a16="http://schemas.microsoft.com/office/drawing/2014/main" id="{E96DE7BB-64A5-4B7D-9205-1940487AB2C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262626"/>
                </a:solidFill>
                <a:effectLst/>
                <a:uLnTx/>
                <a:uFillTx/>
                <a:latin typeface="Calibri" panose="020F0502020204030204"/>
                <a:ea typeface="+mn-ea"/>
                <a:cs typeface="+mn-cs"/>
              </a:rPr>
              <a:t>Employment Security Department</a:t>
            </a:r>
          </a:p>
        </p:txBody>
      </p:sp>
      <p:sp>
        <p:nvSpPr>
          <p:cNvPr id="6" name="Slide Number Placeholder 5">
            <a:extLst>
              <a:ext uri="{FF2B5EF4-FFF2-40B4-BE49-F238E27FC236}">
                <a16:creationId xmlns:a16="http://schemas.microsoft.com/office/drawing/2014/main" id="{1B9B33A1-A5BD-4A93-AB86-048922124C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398D6D-D9AA-4681-B6AB-89DF810FE404}" type="slidenum">
              <a:rPr kumimoji="0" lang="en-US" sz="1050" b="0" i="0" u="none" strike="noStrike" kern="1200" cap="none" spc="0" normalizeH="0" baseline="0" noProof="0" smtClean="0">
                <a:ln>
                  <a:noFill/>
                </a:ln>
                <a:solidFill>
                  <a:srgbClr val="262626"/>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050" b="0" i="0" u="none" strike="noStrike" kern="1200" cap="none" spc="0" normalizeH="0" baseline="0" noProof="0">
              <a:ln>
                <a:noFill/>
              </a:ln>
              <a:solidFill>
                <a:srgbClr val="262626"/>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0078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3922C-8EDC-4065-B297-9DF8AF058CE0}"/>
              </a:ext>
            </a:extLst>
          </p:cNvPr>
          <p:cNvSpPr>
            <a:spLocks noGrp="1"/>
          </p:cNvSpPr>
          <p:nvPr>
            <p:ph type="title"/>
          </p:nvPr>
        </p:nvSpPr>
        <p:spPr>
          <a:xfrm>
            <a:off x="457200" y="594359"/>
            <a:ext cx="3200400" cy="1804276"/>
          </a:xfrm>
        </p:spPr>
        <p:txBody>
          <a:bodyPr>
            <a:normAutofit fontScale="90000"/>
          </a:bodyPr>
          <a:lstStyle/>
          <a:p>
            <a:r>
              <a:rPr lang="en-US" sz="4800"/>
              <a:t>SHB 1323 – Long-Term Services Trust</a:t>
            </a:r>
          </a:p>
        </p:txBody>
      </p:sp>
      <p:sp>
        <p:nvSpPr>
          <p:cNvPr id="3" name="Content Placeholder 2">
            <a:extLst>
              <a:ext uri="{FF2B5EF4-FFF2-40B4-BE49-F238E27FC236}">
                <a16:creationId xmlns:a16="http://schemas.microsoft.com/office/drawing/2014/main" id="{40057106-988B-4E7E-9CDF-EDC95A037953}"/>
              </a:ext>
            </a:extLst>
          </p:cNvPr>
          <p:cNvSpPr>
            <a:spLocks noGrp="1"/>
          </p:cNvSpPr>
          <p:nvPr>
            <p:ph idx="1"/>
          </p:nvPr>
        </p:nvSpPr>
        <p:spPr>
          <a:xfrm>
            <a:off x="4582886" y="594359"/>
            <a:ext cx="6492240" cy="5589625"/>
          </a:xfrm>
        </p:spPr>
        <p:txBody>
          <a:bodyPr vert="horz" lIns="0" tIns="45720" rIns="0" bIns="45720" rtlCol="0" anchor="t">
            <a:noAutofit/>
          </a:bodyPr>
          <a:lstStyle/>
          <a:p>
            <a:pPr marL="383540" lvl="1">
              <a:spcBef>
                <a:spcPts val="400"/>
              </a:spcBef>
              <a:buFont typeface="Wingdings" panose="05000000000000000000" pitchFamily="2" charset="2"/>
              <a:buChar char="§"/>
            </a:pPr>
            <a:r>
              <a:rPr lang="en-US" sz="2400" dirty="0">
                <a:cs typeface="Calibri Light"/>
              </a:rPr>
              <a:t>Requires:</a:t>
            </a:r>
            <a:br>
              <a:rPr lang="en-US" sz="2400" dirty="0">
                <a:cs typeface="Calibri Light"/>
              </a:rPr>
            </a:br>
            <a:endParaRPr lang="en-US" sz="2400" dirty="0"/>
          </a:p>
          <a:p>
            <a:pPr marL="566420" lvl="2">
              <a:spcBef>
                <a:spcPts val="400"/>
              </a:spcBef>
            </a:pPr>
            <a:r>
              <a:rPr lang="en-US" sz="2400" dirty="0"/>
              <a:t>People to buy private long-term care insurance before 11/1/21 if they want to qualify for the exemption</a:t>
            </a:r>
            <a:br>
              <a:rPr lang="en-US" sz="2400" dirty="0"/>
            </a:br>
            <a:endParaRPr lang="en-US" sz="2400" dirty="0">
              <a:cs typeface="Calibri Light"/>
            </a:endParaRPr>
          </a:p>
          <a:p>
            <a:pPr marL="566420" lvl="2">
              <a:spcBef>
                <a:spcPts val="400"/>
              </a:spcBef>
            </a:pPr>
            <a:r>
              <a:rPr lang="en-US" sz="2400" dirty="0"/>
              <a:t>Permanent opt-in for self-employed individuals who choose to participate</a:t>
            </a:r>
            <a:br>
              <a:rPr lang="en-US" sz="2400" dirty="0"/>
            </a:br>
            <a:endParaRPr lang="en-US" sz="2400" dirty="0">
              <a:cs typeface="Calibri Light"/>
            </a:endParaRPr>
          </a:p>
          <a:p>
            <a:pPr marL="566420" lvl="2">
              <a:spcBef>
                <a:spcPts val="400"/>
              </a:spcBef>
            </a:pPr>
            <a:r>
              <a:rPr lang="en-US" sz="2400" dirty="0"/>
              <a:t>The Long-Term Services and Supports Commission to work with insurers to develop insurance products to supplement the program's benefits</a:t>
            </a:r>
            <a:endParaRPr lang="en-US" sz="2400" dirty="0">
              <a:cs typeface="Calibri Light"/>
            </a:endParaRPr>
          </a:p>
        </p:txBody>
      </p:sp>
      <p:sp>
        <p:nvSpPr>
          <p:cNvPr id="5" name="Footer Placeholder 4">
            <a:extLst>
              <a:ext uri="{FF2B5EF4-FFF2-40B4-BE49-F238E27FC236}">
                <a16:creationId xmlns:a16="http://schemas.microsoft.com/office/drawing/2014/main" id="{E96DE7BB-64A5-4B7D-9205-1940487AB2C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262626"/>
                </a:solidFill>
                <a:effectLst/>
                <a:uLnTx/>
                <a:uFillTx/>
                <a:latin typeface="Calibri" panose="020F0502020204030204"/>
                <a:ea typeface="+mn-ea"/>
                <a:cs typeface="+mn-cs"/>
              </a:rPr>
              <a:t>Employment Security Department</a:t>
            </a:r>
          </a:p>
        </p:txBody>
      </p:sp>
      <p:sp>
        <p:nvSpPr>
          <p:cNvPr id="6" name="Slide Number Placeholder 5">
            <a:extLst>
              <a:ext uri="{FF2B5EF4-FFF2-40B4-BE49-F238E27FC236}">
                <a16:creationId xmlns:a16="http://schemas.microsoft.com/office/drawing/2014/main" id="{1B9B33A1-A5BD-4A93-AB86-048922124C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398D6D-D9AA-4681-B6AB-89DF810FE404}" type="slidenum">
              <a:rPr kumimoji="0" lang="en-US" sz="1050" b="0" i="0" u="none" strike="noStrike" kern="1200" cap="none" spc="0" normalizeH="0" baseline="0" noProof="0" smtClean="0">
                <a:ln>
                  <a:noFill/>
                </a:ln>
                <a:solidFill>
                  <a:srgbClr val="262626"/>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050" b="0" i="0" u="none" strike="noStrike" kern="1200" cap="none" spc="0" normalizeH="0" baseline="0" noProof="0">
              <a:ln>
                <a:noFill/>
              </a:ln>
              <a:solidFill>
                <a:srgbClr val="262626"/>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3978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EF38E-7009-447F-B921-8C549C3C211F}"/>
              </a:ext>
            </a:extLst>
          </p:cNvPr>
          <p:cNvSpPr>
            <a:spLocks noGrp="1"/>
          </p:cNvSpPr>
          <p:nvPr>
            <p:ph type="title"/>
          </p:nvPr>
        </p:nvSpPr>
        <p:spPr/>
        <p:txBody>
          <a:bodyPr>
            <a:normAutofit/>
          </a:bodyPr>
          <a:lstStyle/>
          <a:p>
            <a:r>
              <a:rPr lang="en-US" sz="7200"/>
              <a:t>Miscellaneous </a:t>
            </a:r>
          </a:p>
        </p:txBody>
      </p:sp>
      <p:sp>
        <p:nvSpPr>
          <p:cNvPr id="4" name="Footer Placeholder 3">
            <a:extLst>
              <a:ext uri="{FF2B5EF4-FFF2-40B4-BE49-F238E27FC236}">
                <a16:creationId xmlns:a16="http://schemas.microsoft.com/office/drawing/2014/main" id="{8F25C70F-95B3-4787-BACB-1F3478CB0F91}"/>
              </a:ext>
            </a:extLst>
          </p:cNvPr>
          <p:cNvSpPr>
            <a:spLocks noGrp="1"/>
          </p:cNvSpPr>
          <p:nvPr>
            <p:ph type="ftr" sz="quarter" idx="11"/>
          </p:nvPr>
        </p:nvSpPr>
        <p:spPr/>
        <p:txBody>
          <a:bodyPr/>
          <a:lstStyle/>
          <a:p>
            <a:r>
              <a:rPr lang="en-US"/>
              <a:t>Employment Security Department</a:t>
            </a:r>
          </a:p>
        </p:txBody>
      </p:sp>
      <p:sp>
        <p:nvSpPr>
          <p:cNvPr id="5" name="Slide Number Placeholder 4">
            <a:extLst>
              <a:ext uri="{FF2B5EF4-FFF2-40B4-BE49-F238E27FC236}">
                <a16:creationId xmlns:a16="http://schemas.microsoft.com/office/drawing/2014/main" id="{22A3F36F-1C63-467E-AF83-B87F5E6FD2C4}"/>
              </a:ext>
            </a:extLst>
          </p:cNvPr>
          <p:cNvSpPr>
            <a:spLocks noGrp="1"/>
          </p:cNvSpPr>
          <p:nvPr>
            <p:ph type="sldNum" sz="quarter" idx="12"/>
          </p:nvPr>
        </p:nvSpPr>
        <p:spPr/>
        <p:txBody>
          <a:bodyPr/>
          <a:lstStyle/>
          <a:p>
            <a:fld id="{8A398D6D-D9AA-4681-B6AB-89DF810FE404}" type="slidenum">
              <a:rPr lang="en-US" smtClean="0"/>
              <a:t>18</a:t>
            </a:fld>
            <a:endParaRPr lang="en-US"/>
          </a:p>
        </p:txBody>
      </p:sp>
    </p:spTree>
    <p:extLst>
      <p:ext uri="{BB962C8B-B14F-4D97-AF65-F5344CB8AC3E}">
        <p14:creationId xmlns:p14="http://schemas.microsoft.com/office/powerpoint/2010/main" val="2792454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0F1E3-528D-46CC-9DE5-C1927D4A7A99}"/>
              </a:ext>
            </a:extLst>
          </p:cNvPr>
          <p:cNvSpPr>
            <a:spLocks noGrp="1"/>
          </p:cNvSpPr>
          <p:nvPr>
            <p:ph type="title"/>
          </p:nvPr>
        </p:nvSpPr>
        <p:spPr>
          <a:xfrm>
            <a:off x="1097280" y="286603"/>
            <a:ext cx="10058400" cy="1065378"/>
          </a:xfrm>
        </p:spPr>
        <p:txBody>
          <a:bodyPr>
            <a:normAutofit/>
          </a:bodyPr>
          <a:lstStyle/>
          <a:p>
            <a:r>
              <a:rPr lang="en-US" sz="3200" dirty="0">
                <a:cs typeface="Calibri Light"/>
              </a:rPr>
              <a:t>Last but not least: a bill that affects both unemployment insurance and Leave and Care work</a:t>
            </a:r>
          </a:p>
        </p:txBody>
      </p:sp>
      <p:sp>
        <p:nvSpPr>
          <p:cNvPr id="3" name="Content Placeholder 2">
            <a:extLst>
              <a:ext uri="{FF2B5EF4-FFF2-40B4-BE49-F238E27FC236}">
                <a16:creationId xmlns:a16="http://schemas.microsoft.com/office/drawing/2014/main" id="{BBF7E2FD-0656-46F1-8914-8DFDF599C5A6}"/>
              </a:ext>
            </a:extLst>
          </p:cNvPr>
          <p:cNvSpPr>
            <a:spLocks noGrp="1"/>
          </p:cNvSpPr>
          <p:nvPr>
            <p:ph idx="1"/>
          </p:nvPr>
        </p:nvSpPr>
        <p:spPr>
          <a:xfrm>
            <a:off x="1097280" y="2064699"/>
            <a:ext cx="10058400" cy="3804395"/>
          </a:xfrm>
        </p:spPr>
        <p:txBody>
          <a:bodyPr vert="horz" lIns="0" tIns="45720" rIns="0" bIns="45720" rtlCol="0" anchor="t">
            <a:noAutofit/>
          </a:bodyPr>
          <a:lstStyle/>
          <a:p>
            <a:pPr marL="342900" indent="-342900">
              <a:buFont typeface="Wingdings" panose="020F0502020204030204" pitchFamily="34" charset="0"/>
              <a:buChar char="§"/>
            </a:pPr>
            <a:r>
              <a:rPr lang="en-US" sz="2400" dirty="0">
                <a:cs typeface="Calibri Light"/>
              </a:rPr>
              <a:t>SHB 1455 – Social Security Numbers</a:t>
            </a:r>
            <a:endParaRPr lang="en-US" dirty="0"/>
          </a:p>
        </p:txBody>
      </p:sp>
      <p:sp>
        <p:nvSpPr>
          <p:cNvPr id="4" name="Footer Placeholder 3">
            <a:extLst>
              <a:ext uri="{FF2B5EF4-FFF2-40B4-BE49-F238E27FC236}">
                <a16:creationId xmlns:a16="http://schemas.microsoft.com/office/drawing/2014/main" id="{90DADA3C-01BC-447D-B17C-A3168A59C901}"/>
              </a:ext>
            </a:extLst>
          </p:cNvPr>
          <p:cNvSpPr>
            <a:spLocks noGrp="1"/>
          </p:cNvSpPr>
          <p:nvPr>
            <p:ph type="ftr" sz="quarter" idx="11"/>
          </p:nvPr>
        </p:nvSpPr>
        <p:spPr/>
        <p:txBody>
          <a:bodyPr/>
          <a:lstStyle/>
          <a:p>
            <a:r>
              <a:rPr lang="en-US"/>
              <a:t>Employment Security Department</a:t>
            </a:r>
          </a:p>
        </p:txBody>
      </p:sp>
      <p:sp>
        <p:nvSpPr>
          <p:cNvPr id="5" name="Slide Number Placeholder 4">
            <a:extLst>
              <a:ext uri="{FF2B5EF4-FFF2-40B4-BE49-F238E27FC236}">
                <a16:creationId xmlns:a16="http://schemas.microsoft.com/office/drawing/2014/main" id="{6DFDFA60-139F-48F4-895E-7C43DD8F1059}"/>
              </a:ext>
            </a:extLst>
          </p:cNvPr>
          <p:cNvSpPr>
            <a:spLocks noGrp="1"/>
          </p:cNvSpPr>
          <p:nvPr>
            <p:ph type="sldNum" sz="quarter" idx="12"/>
          </p:nvPr>
        </p:nvSpPr>
        <p:spPr/>
        <p:txBody>
          <a:bodyPr/>
          <a:lstStyle/>
          <a:p>
            <a:fld id="{8A398D6D-D9AA-4681-B6AB-89DF810FE404}" type="slidenum">
              <a:rPr lang="en-US" smtClean="0"/>
              <a:t>19</a:t>
            </a:fld>
            <a:endParaRPr lang="en-US"/>
          </a:p>
        </p:txBody>
      </p:sp>
    </p:spTree>
    <p:extLst>
      <p:ext uri="{BB962C8B-B14F-4D97-AF65-F5344CB8AC3E}">
        <p14:creationId xmlns:p14="http://schemas.microsoft.com/office/powerpoint/2010/main" val="209884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3922C-8EDC-4065-B297-9DF8AF058CE0}"/>
              </a:ext>
            </a:extLst>
          </p:cNvPr>
          <p:cNvSpPr>
            <a:spLocks noGrp="1"/>
          </p:cNvSpPr>
          <p:nvPr>
            <p:ph type="title"/>
          </p:nvPr>
        </p:nvSpPr>
        <p:spPr>
          <a:xfrm>
            <a:off x="457200" y="594359"/>
            <a:ext cx="3200400" cy="1208690"/>
          </a:xfrm>
        </p:spPr>
        <p:txBody>
          <a:bodyPr>
            <a:normAutofit/>
          </a:bodyPr>
          <a:lstStyle/>
          <a:p>
            <a:r>
              <a:rPr lang="en-US" sz="4800"/>
              <a:t>Agenda</a:t>
            </a:r>
            <a:endParaRPr lang="en-US" sz="4800">
              <a:cs typeface="Calibri Light"/>
            </a:endParaRPr>
          </a:p>
        </p:txBody>
      </p:sp>
      <p:sp>
        <p:nvSpPr>
          <p:cNvPr id="3" name="Content Placeholder 2">
            <a:extLst>
              <a:ext uri="{FF2B5EF4-FFF2-40B4-BE49-F238E27FC236}">
                <a16:creationId xmlns:a16="http://schemas.microsoft.com/office/drawing/2014/main" id="{40057106-988B-4E7E-9CDF-EDC95A037953}"/>
              </a:ext>
            </a:extLst>
          </p:cNvPr>
          <p:cNvSpPr>
            <a:spLocks noGrp="1"/>
          </p:cNvSpPr>
          <p:nvPr>
            <p:ph idx="1"/>
          </p:nvPr>
        </p:nvSpPr>
        <p:spPr>
          <a:xfrm>
            <a:off x="4582886" y="772998"/>
            <a:ext cx="6492240" cy="4779390"/>
          </a:xfrm>
        </p:spPr>
        <p:txBody>
          <a:bodyPr vert="horz" lIns="0" tIns="45720" rIns="0" bIns="45720" rtlCol="0" anchor="t">
            <a:noAutofit/>
          </a:bodyPr>
          <a:lstStyle/>
          <a:p>
            <a:pPr marL="200660" lvl="1" indent="0">
              <a:lnSpc>
                <a:spcPct val="100000"/>
              </a:lnSpc>
              <a:spcBef>
                <a:spcPts val="500"/>
              </a:spcBef>
              <a:spcAft>
                <a:spcPts val="500"/>
              </a:spcAft>
              <a:buNone/>
            </a:pPr>
            <a:r>
              <a:rPr lang="en-US" sz="2400" dirty="0">
                <a:ea typeface="+mj-lt"/>
                <a:cs typeface="+mj-lt"/>
              </a:rPr>
              <a:t>Bills by topic:</a:t>
            </a:r>
            <a:br>
              <a:rPr lang="en-US" sz="2400" dirty="0">
                <a:ea typeface="+mj-lt"/>
                <a:cs typeface="+mj-lt"/>
              </a:rPr>
            </a:br>
            <a:endParaRPr lang="en-US" sz="2400" dirty="0">
              <a:cs typeface="Calibri Light"/>
            </a:endParaRPr>
          </a:p>
          <a:p>
            <a:pPr marL="1046480" lvl="2" indent="-571500">
              <a:lnSpc>
                <a:spcPct val="100000"/>
              </a:lnSpc>
              <a:spcBef>
                <a:spcPts val="500"/>
              </a:spcBef>
              <a:spcAft>
                <a:spcPts val="500"/>
              </a:spcAft>
              <a:buFont typeface="Wingdings" pitchFamily="34" charset="0"/>
              <a:buChar char="§"/>
            </a:pPr>
            <a:r>
              <a:rPr lang="en-US" sz="2400" dirty="0">
                <a:ea typeface="+mj-lt"/>
                <a:cs typeface="+mj-lt"/>
              </a:rPr>
              <a:t>Unemployment Insurance </a:t>
            </a:r>
            <a:br>
              <a:rPr lang="en-US" sz="2400" dirty="0">
                <a:ea typeface="+mj-lt"/>
                <a:cs typeface="+mj-lt"/>
              </a:rPr>
            </a:br>
            <a:endParaRPr lang="en-US" sz="2400" dirty="0">
              <a:cs typeface="Calibri Light" panose="020F0302020204030204"/>
            </a:endParaRPr>
          </a:p>
          <a:p>
            <a:pPr marL="1046480" lvl="2" indent="-571500">
              <a:lnSpc>
                <a:spcPct val="100000"/>
              </a:lnSpc>
              <a:spcBef>
                <a:spcPts val="500"/>
              </a:spcBef>
              <a:spcAft>
                <a:spcPts val="500"/>
              </a:spcAft>
              <a:buFont typeface="Wingdings" pitchFamily="34" charset="0"/>
              <a:buChar char="§"/>
            </a:pPr>
            <a:r>
              <a:rPr lang="en-US" sz="2400" dirty="0">
                <a:ea typeface="+mj-lt"/>
                <a:cs typeface="+mj-lt"/>
              </a:rPr>
              <a:t>Paid Family and Medical Leave </a:t>
            </a:r>
            <a:br>
              <a:rPr lang="en-US" sz="2400" dirty="0">
                <a:ea typeface="+mj-lt"/>
                <a:cs typeface="+mj-lt"/>
              </a:rPr>
            </a:br>
            <a:r>
              <a:rPr lang="en-US" sz="2400" dirty="0">
                <a:ea typeface="+mj-lt"/>
                <a:cs typeface="+mj-lt"/>
              </a:rPr>
              <a:t>and Long-Term Services and Supports</a:t>
            </a:r>
            <a:br>
              <a:rPr lang="en-US" sz="2400" dirty="0">
                <a:ea typeface="+mj-lt"/>
                <a:cs typeface="+mj-lt"/>
              </a:rPr>
            </a:br>
            <a:endParaRPr lang="en-US" sz="2400" dirty="0">
              <a:ea typeface="+mj-lt"/>
              <a:cs typeface="+mj-lt"/>
            </a:endParaRPr>
          </a:p>
          <a:p>
            <a:pPr marL="1046480" lvl="2" indent="-571500">
              <a:lnSpc>
                <a:spcPct val="100000"/>
              </a:lnSpc>
              <a:spcBef>
                <a:spcPts val="500"/>
              </a:spcBef>
              <a:spcAft>
                <a:spcPts val="500"/>
              </a:spcAft>
              <a:buFont typeface="Wingdings" pitchFamily="34" charset="0"/>
              <a:buChar char="§"/>
            </a:pPr>
            <a:r>
              <a:rPr lang="en-US" sz="2400" dirty="0">
                <a:ea typeface="+mj-lt"/>
                <a:cs typeface="+mj-lt"/>
              </a:rPr>
              <a:t>Miscellaneous</a:t>
            </a:r>
            <a:endParaRPr lang="en-US" sz="2400" dirty="0">
              <a:cs typeface="Calibri Light" panose="020F0302020204030204"/>
            </a:endParaRPr>
          </a:p>
        </p:txBody>
      </p:sp>
      <p:sp>
        <p:nvSpPr>
          <p:cNvPr id="5" name="Footer Placeholder 4">
            <a:extLst>
              <a:ext uri="{FF2B5EF4-FFF2-40B4-BE49-F238E27FC236}">
                <a16:creationId xmlns:a16="http://schemas.microsoft.com/office/drawing/2014/main" id="{E96DE7BB-64A5-4B7D-9205-1940487AB2C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262626"/>
                </a:solidFill>
                <a:effectLst/>
                <a:uLnTx/>
                <a:uFillTx/>
                <a:latin typeface="Calibri" panose="020F0502020204030204"/>
                <a:ea typeface="+mn-ea"/>
                <a:cs typeface="+mn-cs"/>
              </a:rPr>
              <a:t>Employment Security Department</a:t>
            </a:r>
          </a:p>
        </p:txBody>
      </p:sp>
      <p:sp>
        <p:nvSpPr>
          <p:cNvPr id="6" name="Slide Number Placeholder 5">
            <a:extLst>
              <a:ext uri="{FF2B5EF4-FFF2-40B4-BE49-F238E27FC236}">
                <a16:creationId xmlns:a16="http://schemas.microsoft.com/office/drawing/2014/main" id="{1B9B33A1-A5BD-4A93-AB86-048922124C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398D6D-D9AA-4681-B6AB-89DF810FE404}" type="slidenum">
              <a:rPr kumimoji="0" lang="en-US" sz="1050" b="0" i="0" u="none" strike="noStrike" kern="1200" cap="none" spc="0" normalizeH="0" baseline="0" noProof="0" smtClean="0">
                <a:ln>
                  <a:noFill/>
                </a:ln>
                <a:solidFill>
                  <a:srgbClr val="262626"/>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262626"/>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0948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3922C-8EDC-4065-B297-9DF8AF058CE0}"/>
              </a:ext>
            </a:extLst>
          </p:cNvPr>
          <p:cNvSpPr>
            <a:spLocks noGrp="1"/>
          </p:cNvSpPr>
          <p:nvPr>
            <p:ph type="title"/>
          </p:nvPr>
        </p:nvSpPr>
        <p:spPr/>
        <p:txBody>
          <a:bodyPr>
            <a:normAutofit fontScale="90000"/>
          </a:bodyPr>
          <a:lstStyle/>
          <a:p>
            <a:r>
              <a:rPr lang="en-US" sz="4800"/>
              <a:t>SHB 1455 – Social Security Numbers</a:t>
            </a:r>
          </a:p>
        </p:txBody>
      </p:sp>
      <p:sp>
        <p:nvSpPr>
          <p:cNvPr id="3" name="Content Placeholder 2">
            <a:extLst>
              <a:ext uri="{FF2B5EF4-FFF2-40B4-BE49-F238E27FC236}">
                <a16:creationId xmlns:a16="http://schemas.microsoft.com/office/drawing/2014/main" id="{40057106-988B-4E7E-9CDF-EDC95A037953}"/>
              </a:ext>
            </a:extLst>
          </p:cNvPr>
          <p:cNvSpPr>
            <a:spLocks noGrp="1"/>
          </p:cNvSpPr>
          <p:nvPr>
            <p:ph idx="1"/>
          </p:nvPr>
        </p:nvSpPr>
        <p:spPr>
          <a:xfrm>
            <a:off x="4582886" y="594360"/>
            <a:ext cx="6492240" cy="5353954"/>
          </a:xfrm>
        </p:spPr>
        <p:txBody>
          <a:bodyPr vert="horz" lIns="0" tIns="45720" rIns="0" bIns="45720" rtlCol="0" anchor="t">
            <a:normAutofit/>
          </a:bodyPr>
          <a:lstStyle/>
          <a:p>
            <a:pPr marL="0" indent="0">
              <a:buNone/>
            </a:pPr>
            <a:r>
              <a:rPr lang="en-US" sz="3200"/>
              <a:t>ESD will:</a:t>
            </a:r>
            <a:br>
              <a:rPr lang="en-US" sz="3200"/>
            </a:br>
            <a:endParaRPr lang="en-US" sz="3200"/>
          </a:p>
          <a:p>
            <a:pPr marL="383540" lvl="1">
              <a:buFont typeface="Wingdings" panose="05000000000000000000" pitchFamily="2" charset="2"/>
              <a:buChar char="§"/>
            </a:pPr>
            <a:r>
              <a:rPr lang="en-US" sz="2300"/>
              <a:t>Examine communications with third-party nongovernmental entities that contain full </a:t>
            </a:r>
            <a:br>
              <a:rPr lang="en-US" sz="2300"/>
            </a:br>
            <a:r>
              <a:rPr lang="en-US" sz="2300"/>
              <a:t>Social Security numbers (SSNs) </a:t>
            </a:r>
            <a:br>
              <a:rPr lang="en-US" sz="2300"/>
            </a:br>
            <a:endParaRPr lang="en-US" sz="2300">
              <a:cs typeface="Calibri Light" panose="020F0302020204030204"/>
            </a:endParaRPr>
          </a:p>
          <a:p>
            <a:pPr marL="383540" lvl="1">
              <a:buFont typeface="Wingdings" panose="05000000000000000000" pitchFamily="2" charset="2"/>
              <a:buChar char="§"/>
            </a:pPr>
            <a:r>
              <a:rPr lang="en-US" sz="2300"/>
              <a:t>Identify communications for which the federal government does </a:t>
            </a:r>
            <a:r>
              <a:rPr lang="en-US" sz="2300" u="sng"/>
              <a:t>not</a:t>
            </a:r>
            <a:r>
              <a:rPr lang="en-US" sz="2300"/>
              <a:t> require the use of SSNs</a:t>
            </a:r>
            <a:br>
              <a:rPr lang="en-US" sz="2300"/>
            </a:br>
            <a:endParaRPr lang="en-US" sz="2300">
              <a:cs typeface="Calibri Light" panose="020F0302020204030204"/>
            </a:endParaRPr>
          </a:p>
          <a:p>
            <a:pPr marL="383540" lvl="1">
              <a:buFont typeface="Wingdings" panose="05000000000000000000" pitchFamily="2" charset="2"/>
              <a:buChar char="§"/>
            </a:pPr>
            <a:r>
              <a:rPr lang="en-US" sz="2300"/>
              <a:t>For those communications, replace the use of </a:t>
            </a:r>
            <a:br>
              <a:rPr lang="en-US" sz="2300"/>
            </a:br>
            <a:r>
              <a:rPr lang="en-US" sz="2300"/>
              <a:t>full SSNs with other forms of personal identifiers</a:t>
            </a:r>
            <a:endParaRPr lang="en-US" sz="2300">
              <a:cs typeface="Calibri Light"/>
            </a:endParaRPr>
          </a:p>
        </p:txBody>
      </p:sp>
      <p:sp>
        <p:nvSpPr>
          <p:cNvPr id="5" name="Footer Placeholder 4">
            <a:extLst>
              <a:ext uri="{FF2B5EF4-FFF2-40B4-BE49-F238E27FC236}">
                <a16:creationId xmlns:a16="http://schemas.microsoft.com/office/drawing/2014/main" id="{E96DE7BB-64A5-4B7D-9205-1940487AB2C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262626"/>
                </a:solidFill>
                <a:effectLst/>
                <a:uLnTx/>
                <a:uFillTx/>
                <a:latin typeface="Calibri" panose="020F0502020204030204"/>
                <a:ea typeface="+mn-ea"/>
                <a:cs typeface="+mn-cs"/>
              </a:rPr>
              <a:t>Employment Security Department</a:t>
            </a:r>
          </a:p>
        </p:txBody>
      </p:sp>
      <p:sp>
        <p:nvSpPr>
          <p:cNvPr id="6" name="Slide Number Placeholder 5">
            <a:extLst>
              <a:ext uri="{FF2B5EF4-FFF2-40B4-BE49-F238E27FC236}">
                <a16:creationId xmlns:a16="http://schemas.microsoft.com/office/drawing/2014/main" id="{1B9B33A1-A5BD-4A93-AB86-048922124C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398D6D-D9AA-4681-B6AB-89DF810FE404}" type="slidenum">
              <a:rPr kumimoji="0" lang="en-US" sz="1050" b="0" i="0" u="none" strike="noStrike" kern="1200" cap="none" spc="0" normalizeH="0" baseline="0" noProof="0" smtClean="0">
                <a:ln>
                  <a:noFill/>
                </a:ln>
                <a:solidFill>
                  <a:srgbClr val="262626"/>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050" b="0" i="0" u="none" strike="noStrike" kern="1200" cap="none" spc="0" normalizeH="0" baseline="0" noProof="0">
              <a:ln>
                <a:noFill/>
              </a:ln>
              <a:solidFill>
                <a:srgbClr val="262626"/>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1827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A1479-3C82-4EE9-A84F-B3AB862AC24B}"/>
              </a:ext>
            </a:extLst>
          </p:cNvPr>
          <p:cNvSpPr>
            <a:spLocks noGrp="1"/>
          </p:cNvSpPr>
          <p:nvPr>
            <p:ph type="title"/>
          </p:nvPr>
        </p:nvSpPr>
        <p:spPr/>
        <p:txBody>
          <a:bodyPr/>
          <a:lstStyle/>
          <a:p>
            <a:r>
              <a:rPr lang="en-US"/>
              <a:t>Questions?</a:t>
            </a:r>
          </a:p>
        </p:txBody>
      </p:sp>
      <p:sp>
        <p:nvSpPr>
          <p:cNvPr id="4" name="Footer Placeholder 3">
            <a:extLst>
              <a:ext uri="{FF2B5EF4-FFF2-40B4-BE49-F238E27FC236}">
                <a16:creationId xmlns:a16="http://schemas.microsoft.com/office/drawing/2014/main" id="{6708E2A9-E718-4C02-A616-B77FC17D212B}"/>
              </a:ext>
            </a:extLst>
          </p:cNvPr>
          <p:cNvSpPr>
            <a:spLocks noGrp="1"/>
          </p:cNvSpPr>
          <p:nvPr>
            <p:ph type="ftr" sz="quarter" idx="11"/>
          </p:nvPr>
        </p:nvSpPr>
        <p:spPr/>
        <p:txBody>
          <a:bodyPr/>
          <a:lstStyle/>
          <a:p>
            <a:r>
              <a:rPr lang="en-US"/>
              <a:t>Employment Security Department</a:t>
            </a:r>
          </a:p>
        </p:txBody>
      </p:sp>
      <p:sp>
        <p:nvSpPr>
          <p:cNvPr id="5" name="Slide Number Placeholder 4">
            <a:extLst>
              <a:ext uri="{FF2B5EF4-FFF2-40B4-BE49-F238E27FC236}">
                <a16:creationId xmlns:a16="http://schemas.microsoft.com/office/drawing/2014/main" id="{B6837E11-4554-4599-BB3E-0EE8204ACE54}"/>
              </a:ext>
            </a:extLst>
          </p:cNvPr>
          <p:cNvSpPr>
            <a:spLocks noGrp="1"/>
          </p:cNvSpPr>
          <p:nvPr>
            <p:ph type="sldNum" sz="quarter" idx="12"/>
          </p:nvPr>
        </p:nvSpPr>
        <p:spPr/>
        <p:txBody>
          <a:bodyPr/>
          <a:lstStyle/>
          <a:p>
            <a:fld id="{8A398D6D-D9AA-4681-B6AB-89DF810FE404}" type="slidenum">
              <a:rPr lang="en-US" dirty="0" smtClean="0"/>
              <a:t>21</a:t>
            </a:fld>
            <a:endParaRPr lang="en-US"/>
          </a:p>
        </p:txBody>
      </p:sp>
    </p:spTree>
    <p:extLst>
      <p:ext uri="{BB962C8B-B14F-4D97-AF65-F5344CB8AC3E}">
        <p14:creationId xmlns:p14="http://schemas.microsoft.com/office/powerpoint/2010/main" val="2087416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EF38E-7009-447F-B921-8C549C3C211F}"/>
              </a:ext>
            </a:extLst>
          </p:cNvPr>
          <p:cNvSpPr>
            <a:spLocks noGrp="1"/>
          </p:cNvSpPr>
          <p:nvPr>
            <p:ph type="title"/>
          </p:nvPr>
        </p:nvSpPr>
        <p:spPr/>
        <p:txBody>
          <a:bodyPr>
            <a:normAutofit/>
          </a:bodyPr>
          <a:lstStyle/>
          <a:p>
            <a:r>
              <a:rPr lang="en-US" sz="6000"/>
              <a:t>Unemployment Insurance Bills</a:t>
            </a:r>
          </a:p>
        </p:txBody>
      </p:sp>
      <p:sp>
        <p:nvSpPr>
          <p:cNvPr id="4" name="Footer Placeholder 3">
            <a:extLst>
              <a:ext uri="{FF2B5EF4-FFF2-40B4-BE49-F238E27FC236}">
                <a16:creationId xmlns:a16="http://schemas.microsoft.com/office/drawing/2014/main" id="{8F25C70F-95B3-4787-BACB-1F3478CB0F91}"/>
              </a:ext>
            </a:extLst>
          </p:cNvPr>
          <p:cNvSpPr>
            <a:spLocks noGrp="1"/>
          </p:cNvSpPr>
          <p:nvPr>
            <p:ph type="ftr" sz="quarter" idx="11"/>
          </p:nvPr>
        </p:nvSpPr>
        <p:spPr/>
        <p:txBody>
          <a:bodyPr/>
          <a:lstStyle/>
          <a:p>
            <a:r>
              <a:rPr lang="en-US"/>
              <a:t>Employment Security Department</a:t>
            </a:r>
          </a:p>
        </p:txBody>
      </p:sp>
      <p:sp>
        <p:nvSpPr>
          <p:cNvPr id="5" name="Slide Number Placeholder 4">
            <a:extLst>
              <a:ext uri="{FF2B5EF4-FFF2-40B4-BE49-F238E27FC236}">
                <a16:creationId xmlns:a16="http://schemas.microsoft.com/office/drawing/2014/main" id="{22A3F36F-1C63-467E-AF83-B87F5E6FD2C4}"/>
              </a:ext>
            </a:extLst>
          </p:cNvPr>
          <p:cNvSpPr>
            <a:spLocks noGrp="1"/>
          </p:cNvSpPr>
          <p:nvPr>
            <p:ph type="sldNum" sz="quarter" idx="12"/>
          </p:nvPr>
        </p:nvSpPr>
        <p:spPr/>
        <p:txBody>
          <a:bodyPr/>
          <a:lstStyle/>
          <a:p>
            <a:fld id="{8A398D6D-D9AA-4681-B6AB-89DF810FE404}" type="slidenum">
              <a:rPr lang="en-US" smtClean="0"/>
              <a:t>3</a:t>
            </a:fld>
            <a:endParaRPr lang="en-US"/>
          </a:p>
        </p:txBody>
      </p:sp>
    </p:spTree>
    <p:extLst>
      <p:ext uri="{BB962C8B-B14F-4D97-AF65-F5344CB8AC3E}">
        <p14:creationId xmlns:p14="http://schemas.microsoft.com/office/powerpoint/2010/main" val="295517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0F1E3-528D-46CC-9DE5-C1927D4A7A99}"/>
              </a:ext>
            </a:extLst>
          </p:cNvPr>
          <p:cNvSpPr>
            <a:spLocks noGrp="1"/>
          </p:cNvSpPr>
          <p:nvPr>
            <p:ph type="title"/>
          </p:nvPr>
        </p:nvSpPr>
        <p:spPr>
          <a:xfrm>
            <a:off x="1097280" y="286603"/>
            <a:ext cx="10058400" cy="1223033"/>
          </a:xfrm>
        </p:spPr>
        <p:txBody>
          <a:bodyPr>
            <a:normAutofit/>
          </a:bodyPr>
          <a:lstStyle/>
          <a:p>
            <a:r>
              <a:rPr lang="en-US" sz="3600" dirty="0">
                <a:cs typeface="Calibri Light"/>
              </a:rPr>
              <a:t>Several large unemployment insurance-related bills; most in direct response to the pandemic:</a:t>
            </a:r>
          </a:p>
        </p:txBody>
      </p:sp>
      <p:sp>
        <p:nvSpPr>
          <p:cNvPr id="3" name="Content Placeholder 2">
            <a:extLst>
              <a:ext uri="{FF2B5EF4-FFF2-40B4-BE49-F238E27FC236}">
                <a16:creationId xmlns:a16="http://schemas.microsoft.com/office/drawing/2014/main" id="{BBF7E2FD-0656-46F1-8914-8DFDF599C5A6}"/>
              </a:ext>
            </a:extLst>
          </p:cNvPr>
          <p:cNvSpPr>
            <a:spLocks noGrp="1"/>
          </p:cNvSpPr>
          <p:nvPr>
            <p:ph idx="1"/>
          </p:nvPr>
        </p:nvSpPr>
        <p:spPr>
          <a:xfrm>
            <a:off x="1097280" y="2064699"/>
            <a:ext cx="10058400" cy="3994895"/>
          </a:xfrm>
        </p:spPr>
        <p:txBody>
          <a:bodyPr vert="horz" lIns="0" tIns="45720" rIns="0" bIns="45720" rtlCol="0" anchor="t">
            <a:noAutofit/>
          </a:bodyPr>
          <a:lstStyle/>
          <a:p>
            <a:pPr marL="383540" lvl="1">
              <a:buFont typeface="Wingdings" panose="020F0502020204030204" pitchFamily="34" charset="0"/>
              <a:buChar char="§"/>
            </a:pPr>
            <a:r>
              <a:rPr lang="en-US" sz="2400">
                <a:cs typeface="Calibri Light" panose="020F0302020204030204"/>
              </a:rPr>
              <a:t>ESSB 5190 – Health Care Worker Benefits</a:t>
            </a:r>
          </a:p>
          <a:p>
            <a:pPr marL="383540" lvl="1">
              <a:buFont typeface="Wingdings" panose="020F0502020204030204" pitchFamily="34" charset="0"/>
              <a:buChar char="§"/>
            </a:pPr>
            <a:r>
              <a:rPr lang="en-US" sz="2400">
                <a:cs typeface="Calibri Light" panose="020F0302020204030204"/>
              </a:rPr>
              <a:t>ESSB 5193 – Adjudicators / Unemployment Insurance System Enhancements </a:t>
            </a:r>
          </a:p>
          <a:p>
            <a:pPr marL="383540" lvl="1">
              <a:buFont typeface="Wingdings" panose="020F0502020204030204" pitchFamily="34" charset="0"/>
              <a:buChar char="§"/>
            </a:pPr>
            <a:r>
              <a:rPr lang="en-US" sz="2400">
                <a:cs typeface="Calibri Light" panose="020F0302020204030204"/>
              </a:rPr>
              <a:t>ESSB 5061 – Governor's Unemployment Insurance Bill</a:t>
            </a:r>
          </a:p>
          <a:p>
            <a:pPr marL="383540" lvl="1">
              <a:buFont typeface="Wingdings" panose="020F0502020204030204" pitchFamily="34" charset="0"/>
              <a:buChar char="§"/>
            </a:pPr>
            <a:r>
              <a:rPr lang="en-US" sz="2400">
                <a:cs typeface="Calibri Light" panose="020F0302020204030204"/>
              </a:rPr>
              <a:t>ESSB 5478 – Unemployment Insurance Employer Relief Account</a:t>
            </a:r>
          </a:p>
          <a:p>
            <a:pPr marL="383540" lvl="1">
              <a:buFont typeface="Wingdings" panose="020F0502020204030204" pitchFamily="34" charset="0"/>
              <a:buChar char="§"/>
            </a:pPr>
            <a:r>
              <a:rPr lang="en-US" sz="2400">
                <a:cs typeface="Calibri Light" panose="020F0302020204030204"/>
              </a:rPr>
              <a:t>SHB 1483 – Job Search Monitoring </a:t>
            </a:r>
          </a:p>
          <a:p>
            <a:pPr marL="383540" lvl="1">
              <a:buFont typeface="Wingdings" panose="020F0502020204030204" pitchFamily="34" charset="0"/>
              <a:buChar char="§"/>
            </a:pPr>
            <a:r>
              <a:rPr lang="en-US" sz="2400">
                <a:cs typeface="Calibri Light" panose="020F0302020204030204"/>
              </a:rPr>
              <a:t>SSB 5425 – Unemployment Extended Benefits</a:t>
            </a:r>
          </a:p>
          <a:p>
            <a:pPr marL="383540" lvl="1">
              <a:buFont typeface="Wingdings" panose="020F0502020204030204" pitchFamily="34" charset="0"/>
              <a:buChar char="§"/>
            </a:pPr>
            <a:r>
              <a:rPr lang="en-US" sz="2400">
                <a:cs typeface="Calibri Light" panose="020F0302020204030204"/>
              </a:rPr>
              <a:t>ESSB 5092 Sec. 225(11)  </a:t>
            </a:r>
            <a:r>
              <a:rPr lang="en-US" sz="2400">
                <a:ea typeface="+mj-lt"/>
                <a:cs typeface="+mj-lt"/>
              </a:rPr>
              <a:t>–</a:t>
            </a:r>
            <a:r>
              <a:rPr lang="en-US" sz="2400">
                <a:cs typeface="Calibri Light"/>
              </a:rPr>
              <a:t> Report on Unemployment Insurance / </a:t>
            </a:r>
            <a:br>
              <a:rPr lang="en-US" sz="2400">
                <a:cs typeface="Calibri Light"/>
              </a:rPr>
            </a:br>
            <a:r>
              <a:rPr lang="en-US" sz="2400">
                <a:cs typeface="Calibri Light"/>
              </a:rPr>
              <a:t>Immigration Status</a:t>
            </a:r>
          </a:p>
        </p:txBody>
      </p:sp>
      <p:sp>
        <p:nvSpPr>
          <p:cNvPr id="4" name="Footer Placeholder 3">
            <a:extLst>
              <a:ext uri="{FF2B5EF4-FFF2-40B4-BE49-F238E27FC236}">
                <a16:creationId xmlns:a16="http://schemas.microsoft.com/office/drawing/2014/main" id="{90DADA3C-01BC-447D-B17C-A3168A59C901}"/>
              </a:ext>
            </a:extLst>
          </p:cNvPr>
          <p:cNvSpPr>
            <a:spLocks noGrp="1"/>
          </p:cNvSpPr>
          <p:nvPr>
            <p:ph type="ftr" sz="quarter" idx="11"/>
          </p:nvPr>
        </p:nvSpPr>
        <p:spPr/>
        <p:txBody>
          <a:bodyPr/>
          <a:lstStyle/>
          <a:p>
            <a:r>
              <a:rPr lang="en-US"/>
              <a:t>Employment Security Department</a:t>
            </a:r>
          </a:p>
        </p:txBody>
      </p:sp>
      <p:sp>
        <p:nvSpPr>
          <p:cNvPr id="5" name="Slide Number Placeholder 4">
            <a:extLst>
              <a:ext uri="{FF2B5EF4-FFF2-40B4-BE49-F238E27FC236}">
                <a16:creationId xmlns:a16="http://schemas.microsoft.com/office/drawing/2014/main" id="{6DFDFA60-139F-48F4-895E-7C43DD8F1059}"/>
              </a:ext>
            </a:extLst>
          </p:cNvPr>
          <p:cNvSpPr>
            <a:spLocks noGrp="1"/>
          </p:cNvSpPr>
          <p:nvPr>
            <p:ph type="sldNum" sz="quarter" idx="12"/>
          </p:nvPr>
        </p:nvSpPr>
        <p:spPr/>
        <p:txBody>
          <a:bodyPr/>
          <a:lstStyle/>
          <a:p>
            <a:fld id="{8A398D6D-D9AA-4681-B6AB-89DF810FE404}" type="slidenum">
              <a:rPr lang="en-US" smtClean="0"/>
              <a:t>4</a:t>
            </a:fld>
            <a:endParaRPr lang="en-US"/>
          </a:p>
        </p:txBody>
      </p:sp>
    </p:spTree>
    <p:extLst>
      <p:ext uri="{BB962C8B-B14F-4D97-AF65-F5344CB8AC3E}">
        <p14:creationId xmlns:p14="http://schemas.microsoft.com/office/powerpoint/2010/main" val="1925901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3922C-8EDC-4065-B297-9DF8AF058CE0}"/>
              </a:ext>
            </a:extLst>
          </p:cNvPr>
          <p:cNvSpPr>
            <a:spLocks noGrp="1"/>
          </p:cNvSpPr>
          <p:nvPr>
            <p:ph type="title"/>
          </p:nvPr>
        </p:nvSpPr>
        <p:spPr>
          <a:xfrm>
            <a:off x="457200" y="594359"/>
            <a:ext cx="3200400" cy="2476500"/>
          </a:xfrm>
        </p:spPr>
        <p:txBody>
          <a:bodyPr>
            <a:normAutofit fontScale="90000"/>
          </a:bodyPr>
          <a:lstStyle/>
          <a:p>
            <a:r>
              <a:rPr lang="en-US" sz="4800"/>
              <a:t>ESSB 5190 – Health care workers benefits</a:t>
            </a:r>
          </a:p>
        </p:txBody>
      </p:sp>
      <p:sp>
        <p:nvSpPr>
          <p:cNvPr id="3" name="Content Placeholder 2">
            <a:extLst>
              <a:ext uri="{FF2B5EF4-FFF2-40B4-BE49-F238E27FC236}">
                <a16:creationId xmlns:a16="http://schemas.microsoft.com/office/drawing/2014/main" id="{40057106-988B-4E7E-9CDF-EDC95A037953}"/>
              </a:ext>
            </a:extLst>
          </p:cNvPr>
          <p:cNvSpPr>
            <a:spLocks noGrp="1"/>
          </p:cNvSpPr>
          <p:nvPr>
            <p:ph idx="1"/>
          </p:nvPr>
        </p:nvSpPr>
        <p:spPr>
          <a:xfrm>
            <a:off x="4582886" y="772998"/>
            <a:ext cx="6492240" cy="4779390"/>
          </a:xfrm>
        </p:spPr>
        <p:txBody>
          <a:bodyPr vert="horz" lIns="0" tIns="45720" rIns="0" bIns="45720" rtlCol="0" anchor="t">
            <a:noAutofit/>
          </a:bodyPr>
          <a:lstStyle/>
          <a:p>
            <a:pPr marL="383540" lvl="1">
              <a:buFont typeface="Wingdings" panose="05000000000000000000" pitchFamily="2" charset="2"/>
              <a:buChar char="§"/>
            </a:pPr>
            <a:r>
              <a:rPr lang="en-US" sz="2200" dirty="0">
                <a:ea typeface="+mj-lt"/>
                <a:cs typeface="+mj-lt"/>
              </a:rPr>
              <a:t>Makes health care employees who left work to quarantine during a public health emergency eligible for unemployment insurance benefits</a:t>
            </a:r>
            <a:br>
              <a:rPr lang="en-US" sz="2200" dirty="0">
                <a:ea typeface="+mj-lt"/>
                <a:cs typeface="+mj-lt"/>
              </a:rPr>
            </a:br>
            <a:endParaRPr lang="en-US" sz="2200" dirty="0">
              <a:ea typeface="+mj-lt"/>
              <a:cs typeface="+mj-lt"/>
            </a:endParaRPr>
          </a:p>
          <a:p>
            <a:pPr marL="383540" lvl="1">
              <a:buFont typeface="Wingdings" panose="05000000000000000000" pitchFamily="2" charset="2"/>
              <a:buChar char="§"/>
            </a:pPr>
            <a:r>
              <a:rPr lang="en-US" sz="2200" dirty="0">
                <a:ea typeface="+mj-lt"/>
                <a:cs typeface="+mj-lt"/>
              </a:rPr>
              <a:t>Provides presumptive workers' compensation coverage for health care employees who are in quarantine or contract the disease that is the subject of a public health emergency</a:t>
            </a:r>
            <a:br>
              <a:rPr lang="en-US" sz="2200" dirty="0">
                <a:ea typeface="+mj-lt"/>
                <a:cs typeface="+mj-lt"/>
              </a:rPr>
            </a:br>
            <a:endParaRPr lang="en-US" sz="2200" dirty="0"/>
          </a:p>
          <a:p>
            <a:pPr marL="383540" lvl="1">
              <a:buFont typeface="Wingdings" panose="05000000000000000000" pitchFamily="2" charset="2"/>
              <a:buChar char="§"/>
            </a:pPr>
            <a:r>
              <a:rPr lang="en-US" sz="2200" dirty="0"/>
              <a:t>For health care facility employers who terminate health care workers who provide direct patient care for entering quarantine, ESD will now charge them 100% of the benefit charges of the claim</a:t>
            </a:r>
            <a:br>
              <a:rPr lang="en-US" sz="2200" dirty="0"/>
            </a:br>
            <a:endParaRPr lang="en-US" sz="2200" dirty="0">
              <a:cs typeface="Calibri Light" panose="020F0302020204030204"/>
            </a:endParaRPr>
          </a:p>
          <a:p>
            <a:pPr marL="200660" lvl="1" indent="0">
              <a:buNone/>
            </a:pPr>
            <a:r>
              <a:rPr lang="en-US" sz="2200" dirty="0"/>
              <a:t>*Applies to claims on or after 7/4/21</a:t>
            </a:r>
            <a:endParaRPr lang="en-US" sz="2200" dirty="0">
              <a:cs typeface="Calibri Light" panose="020F0302020204030204"/>
            </a:endParaRPr>
          </a:p>
        </p:txBody>
      </p:sp>
      <p:sp>
        <p:nvSpPr>
          <p:cNvPr id="5" name="Footer Placeholder 4">
            <a:extLst>
              <a:ext uri="{FF2B5EF4-FFF2-40B4-BE49-F238E27FC236}">
                <a16:creationId xmlns:a16="http://schemas.microsoft.com/office/drawing/2014/main" id="{E96DE7BB-64A5-4B7D-9205-1940487AB2C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262626"/>
                </a:solidFill>
                <a:effectLst/>
                <a:uLnTx/>
                <a:uFillTx/>
                <a:latin typeface="Calibri" panose="020F0502020204030204"/>
                <a:ea typeface="+mn-ea"/>
                <a:cs typeface="+mn-cs"/>
              </a:rPr>
              <a:t>Employment Security Department</a:t>
            </a:r>
          </a:p>
        </p:txBody>
      </p:sp>
      <p:sp>
        <p:nvSpPr>
          <p:cNvPr id="6" name="Slide Number Placeholder 5">
            <a:extLst>
              <a:ext uri="{FF2B5EF4-FFF2-40B4-BE49-F238E27FC236}">
                <a16:creationId xmlns:a16="http://schemas.microsoft.com/office/drawing/2014/main" id="{1B9B33A1-A5BD-4A93-AB86-048922124C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398D6D-D9AA-4681-B6AB-89DF810FE404}" type="slidenum">
              <a:rPr kumimoji="0" lang="en-US" sz="1050" b="0" i="0" u="none" strike="noStrike" kern="1200" cap="none" spc="0" normalizeH="0" baseline="0" noProof="0" dirty="0" smtClean="0">
                <a:ln>
                  <a:noFill/>
                </a:ln>
                <a:solidFill>
                  <a:srgbClr val="262626"/>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262626"/>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1479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3922C-8EDC-4065-B297-9DF8AF058CE0}"/>
              </a:ext>
            </a:extLst>
          </p:cNvPr>
          <p:cNvSpPr>
            <a:spLocks noGrp="1"/>
          </p:cNvSpPr>
          <p:nvPr>
            <p:ph type="title"/>
          </p:nvPr>
        </p:nvSpPr>
        <p:spPr>
          <a:xfrm>
            <a:off x="457200" y="594359"/>
            <a:ext cx="3200400" cy="2881586"/>
          </a:xfrm>
        </p:spPr>
        <p:txBody>
          <a:bodyPr vert="horz" lIns="91440" tIns="45720" rIns="91440" bIns="45720" rtlCol="0" anchor="b">
            <a:noAutofit/>
          </a:bodyPr>
          <a:lstStyle/>
          <a:p>
            <a:r>
              <a:rPr lang="en-US"/>
              <a:t>ESSB 5193 </a:t>
            </a:r>
            <a:r>
              <a:rPr lang="en-US">
                <a:ea typeface="+mj-lt"/>
                <a:cs typeface="+mj-lt"/>
              </a:rPr>
              <a:t>–</a:t>
            </a:r>
            <a:br>
              <a:rPr lang="en-US"/>
            </a:br>
            <a:r>
              <a:rPr lang="en-US">
                <a:cs typeface="Calibri Light"/>
              </a:rPr>
              <a:t>Adjudicators / </a:t>
            </a:r>
            <a:br>
              <a:rPr lang="en-US">
                <a:cs typeface="Calibri Light"/>
              </a:rPr>
            </a:br>
            <a:r>
              <a:rPr lang="en-US">
                <a:cs typeface="Calibri Light"/>
              </a:rPr>
              <a:t>Unemployment Insurance System Enhancements </a:t>
            </a:r>
          </a:p>
        </p:txBody>
      </p:sp>
      <p:sp>
        <p:nvSpPr>
          <p:cNvPr id="3" name="Content Placeholder 2">
            <a:extLst>
              <a:ext uri="{FF2B5EF4-FFF2-40B4-BE49-F238E27FC236}">
                <a16:creationId xmlns:a16="http://schemas.microsoft.com/office/drawing/2014/main" id="{40057106-988B-4E7E-9CDF-EDC95A037953}"/>
              </a:ext>
            </a:extLst>
          </p:cNvPr>
          <p:cNvSpPr>
            <a:spLocks noGrp="1"/>
          </p:cNvSpPr>
          <p:nvPr>
            <p:ph idx="1"/>
          </p:nvPr>
        </p:nvSpPr>
        <p:spPr>
          <a:xfrm>
            <a:off x="4582886" y="772998"/>
            <a:ext cx="6492240" cy="4779390"/>
          </a:xfrm>
        </p:spPr>
        <p:txBody>
          <a:bodyPr vert="horz" lIns="0" tIns="45720" rIns="0" bIns="45720" rtlCol="0" anchor="t">
            <a:noAutofit/>
          </a:bodyPr>
          <a:lstStyle/>
          <a:p>
            <a:pPr marL="200660" lvl="1" indent="0">
              <a:buNone/>
            </a:pPr>
            <a:r>
              <a:rPr lang="en-US" sz="2200" dirty="0">
                <a:cs typeface="Calibri Light"/>
              </a:rPr>
              <a:t>ESD will:</a:t>
            </a:r>
            <a:br>
              <a:rPr lang="en-US" sz="2200" dirty="0">
                <a:cs typeface="Calibri Light"/>
              </a:rPr>
            </a:br>
            <a:endParaRPr lang="en-US" sz="2200" dirty="0">
              <a:cs typeface="Calibri Light"/>
            </a:endParaRPr>
          </a:p>
          <a:p>
            <a:pPr marL="383540" lvl="1">
              <a:buFont typeface="Wingdings" pitchFamily="34" charset="0"/>
              <a:buChar char="§"/>
            </a:pPr>
            <a:r>
              <a:rPr lang="en-US" sz="2200" dirty="0">
                <a:ea typeface="+mj-lt"/>
                <a:cs typeface="+mj-lt"/>
              </a:rPr>
              <a:t>Plain talk correspondence and create online data dashboard</a:t>
            </a:r>
          </a:p>
          <a:p>
            <a:pPr marL="383540" lvl="1">
              <a:buFont typeface="Wingdings" pitchFamily="34" charset="0"/>
              <a:buChar char="§"/>
            </a:pPr>
            <a:endParaRPr lang="en-US" sz="2200" dirty="0">
              <a:ea typeface="+mj-lt"/>
              <a:cs typeface="+mj-lt"/>
            </a:endParaRPr>
          </a:p>
          <a:p>
            <a:pPr marL="383540" lvl="1">
              <a:buFont typeface="Wingdings" pitchFamily="34" charset="0"/>
              <a:buChar char="§"/>
            </a:pPr>
            <a:r>
              <a:rPr lang="en-US" sz="2200" dirty="0">
                <a:ea typeface="+mj-lt"/>
                <a:cs typeface="+mj-lt"/>
              </a:rPr>
              <a:t>Create and implement unemployment insurance adjudicator training program</a:t>
            </a:r>
          </a:p>
          <a:p>
            <a:pPr marL="200660" lvl="1" indent="0">
              <a:buNone/>
            </a:pPr>
            <a:endParaRPr lang="en-US" sz="2200" dirty="0">
              <a:ea typeface="+mj-lt"/>
              <a:cs typeface="+mj-lt"/>
            </a:endParaRPr>
          </a:p>
          <a:p>
            <a:pPr marL="383540" lvl="1">
              <a:buFont typeface="Wingdings" pitchFamily="34" charset="0"/>
              <a:buChar char="§"/>
            </a:pPr>
            <a:r>
              <a:rPr lang="en-US" sz="2200" dirty="0">
                <a:ea typeface="+mj-lt"/>
                <a:cs typeface="+mj-lt"/>
              </a:rPr>
              <a:t>Have advisory committee explore:</a:t>
            </a:r>
            <a:br>
              <a:rPr lang="en-US" sz="2200" dirty="0">
                <a:ea typeface="+mj-lt"/>
                <a:cs typeface="+mj-lt"/>
              </a:rPr>
            </a:br>
            <a:endParaRPr lang="en-US" sz="2200" dirty="0">
              <a:cs typeface="Calibri Light"/>
            </a:endParaRPr>
          </a:p>
          <a:p>
            <a:pPr marL="566420" lvl="2">
              <a:buFont typeface="Courier New" pitchFamily="34" charset="0"/>
              <a:buChar char="o"/>
            </a:pPr>
            <a:r>
              <a:rPr lang="en-US" sz="2200" dirty="0">
                <a:ea typeface="+mj-lt"/>
                <a:cs typeface="+mj-lt"/>
              </a:rPr>
              <a:t>Thresholds for triggers to adjust staff</a:t>
            </a:r>
            <a:br>
              <a:rPr lang="en-US" sz="2200" dirty="0">
                <a:ea typeface="+mj-lt"/>
                <a:cs typeface="+mj-lt"/>
              </a:rPr>
            </a:br>
            <a:endParaRPr lang="en-US" sz="2200" dirty="0">
              <a:ea typeface="+mj-lt"/>
              <a:cs typeface="+mj-lt"/>
            </a:endParaRPr>
          </a:p>
          <a:p>
            <a:pPr marL="566420" lvl="2">
              <a:buFont typeface="Courier New" pitchFamily="34" charset="0"/>
              <a:buChar char="o"/>
            </a:pPr>
            <a:r>
              <a:rPr lang="en-US" sz="2200" dirty="0">
                <a:ea typeface="+mj-lt"/>
                <a:cs typeface="+mj-lt"/>
              </a:rPr>
              <a:t>Creating a pilot for caseworkers to assist claimants</a:t>
            </a:r>
          </a:p>
          <a:p>
            <a:pPr marL="566420" lvl="2">
              <a:buFont typeface="Courier New" pitchFamily="34" charset="0"/>
              <a:buChar char="o"/>
            </a:pPr>
            <a:endParaRPr lang="en-US" sz="1600" dirty="0">
              <a:ea typeface="+mj-lt"/>
              <a:cs typeface="+mj-lt"/>
            </a:endParaRPr>
          </a:p>
          <a:p>
            <a:pPr marL="383540" lvl="1"/>
            <a:endParaRPr lang="en-US" sz="1600" dirty="0">
              <a:cs typeface="Calibri Light"/>
            </a:endParaRPr>
          </a:p>
          <a:p>
            <a:pPr marL="383540" lvl="1">
              <a:buFont typeface="Wingdings" pitchFamily="34" charset="0"/>
              <a:buChar char="§"/>
            </a:pPr>
            <a:endParaRPr lang="en-US" sz="1600" dirty="0">
              <a:cs typeface="Calibri Light"/>
            </a:endParaRPr>
          </a:p>
          <a:p>
            <a:pPr marL="200660" lvl="1" indent="0">
              <a:buNone/>
            </a:pPr>
            <a:endParaRPr lang="en-US" sz="1600" dirty="0">
              <a:cs typeface="Calibri Light"/>
            </a:endParaRPr>
          </a:p>
        </p:txBody>
      </p:sp>
      <p:sp>
        <p:nvSpPr>
          <p:cNvPr id="5" name="Footer Placeholder 4">
            <a:extLst>
              <a:ext uri="{FF2B5EF4-FFF2-40B4-BE49-F238E27FC236}">
                <a16:creationId xmlns:a16="http://schemas.microsoft.com/office/drawing/2014/main" id="{E96DE7BB-64A5-4B7D-9205-1940487AB2C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262626"/>
                </a:solidFill>
                <a:effectLst/>
                <a:uLnTx/>
                <a:uFillTx/>
                <a:latin typeface="Calibri" panose="020F0502020204030204"/>
                <a:ea typeface="+mn-ea"/>
                <a:cs typeface="+mn-cs"/>
              </a:rPr>
              <a:t>Employment Security Department</a:t>
            </a:r>
          </a:p>
        </p:txBody>
      </p:sp>
      <p:sp>
        <p:nvSpPr>
          <p:cNvPr id="6" name="Slide Number Placeholder 5">
            <a:extLst>
              <a:ext uri="{FF2B5EF4-FFF2-40B4-BE49-F238E27FC236}">
                <a16:creationId xmlns:a16="http://schemas.microsoft.com/office/drawing/2014/main" id="{1B9B33A1-A5BD-4A93-AB86-048922124C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398D6D-D9AA-4681-B6AB-89DF810FE404}" type="slidenum">
              <a:rPr kumimoji="0" lang="en-US" sz="1050" b="0" i="0" u="none" strike="noStrike" kern="1200" cap="none" spc="0" normalizeH="0" baseline="0" noProof="0" dirty="0" smtClean="0">
                <a:ln>
                  <a:noFill/>
                </a:ln>
                <a:solidFill>
                  <a:srgbClr val="262626"/>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50" b="0" i="0" u="none" strike="noStrike" kern="1200" cap="none" spc="0" normalizeH="0" baseline="0" noProof="0">
              <a:ln>
                <a:noFill/>
              </a:ln>
              <a:solidFill>
                <a:srgbClr val="262626"/>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7401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3922C-8EDC-4065-B297-9DF8AF058CE0}"/>
              </a:ext>
            </a:extLst>
          </p:cNvPr>
          <p:cNvSpPr>
            <a:spLocks noGrp="1"/>
          </p:cNvSpPr>
          <p:nvPr>
            <p:ph type="title"/>
          </p:nvPr>
        </p:nvSpPr>
        <p:spPr>
          <a:xfrm>
            <a:off x="457200" y="594359"/>
            <a:ext cx="3200400" cy="1830552"/>
          </a:xfrm>
        </p:spPr>
        <p:txBody>
          <a:bodyPr vert="horz" lIns="91440" tIns="45720" rIns="91440" bIns="45720" rtlCol="0" anchor="b">
            <a:noAutofit/>
          </a:bodyPr>
          <a:lstStyle/>
          <a:p>
            <a:r>
              <a:rPr lang="en-US" sz="3200"/>
              <a:t>ESSB 5061 – Governor's Unemployment Insurance Bill</a:t>
            </a:r>
            <a:endParaRPr lang="en-US" sz="3200">
              <a:cs typeface="Calibri Light"/>
            </a:endParaRPr>
          </a:p>
        </p:txBody>
      </p:sp>
      <p:sp>
        <p:nvSpPr>
          <p:cNvPr id="3" name="Content Placeholder 2">
            <a:extLst>
              <a:ext uri="{FF2B5EF4-FFF2-40B4-BE49-F238E27FC236}">
                <a16:creationId xmlns:a16="http://schemas.microsoft.com/office/drawing/2014/main" id="{40057106-988B-4E7E-9CDF-EDC95A037953}"/>
              </a:ext>
            </a:extLst>
          </p:cNvPr>
          <p:cNvSpPr>
            <a:spLocks noGrp="1"/>
          </p:cNvSpPr>
          <p:nvPr>
            <p:ph idx="1"/>
          </p:nvPr>
        </p:nvSpPr>
        <p:spPr>
          <a:xfrm>
            <a:off x="4582886" y="772998"/>
            <a:ext cx="6492240" cy="4779390"/>
          </a:xfrm>
        </p:spPr>
        <p:txBody>
          <a:bodyPr vert="horz" lIns="0" tIns="45720" rIns="0" bIns="45720" rtlCol="0" anchor="t">
            <a:noAutofit/>
          </a:bodyPr>
          <a:lstStyle/>
          <a:p>
            <a:pPr marL="383540" lvl="1">
              <a:buNone/>
            </a:pPr>
            <a:r>
              <a:rPr lang="en-US" sz="2400" dirty="0">
                <a:ea typeface="+mj-lt"/>
                <a:cs typeface="+mj-lt"/>
              </a:rPr>
              <a:t>Changes including but not limited to:</a:t>
            </a:r>
            <a:br>
              <a:rPr lang="en-US" sz="2400" dirty="0">
                <a:ea typeface="+mj-lt"/>
                <a:cs typeface="+mj-lt"/>
              </a:rPr>
            </a:br>
            <a:endParaRPr lang="en-US" sz="2400" dirty="0">
              <a:cs typeface="Calibri Light"/>
            </a:endParaRPr>
          </a:p>
          <a:p>
            <a:pPr marL="486410" lvl="1" indent="-285750">
              <a:buFont typeface="Wingdings" pitchFamily="34" charset="0"/>
              <a:buChar char="§"/>
            </a:pPr>
            <a:r>
              <a:rPr lang="en-US" sz="2400" dirty="0">
                <a:ea typeface="+mj-lt"/>
                <a:cs typeface="+mj-lt"/>
              </a:rPr>
              <a:t>Change regarding “able and available” for </a:t>
            </a:r>
            <a:br>
              <a:rPr lang="en-US" sz="2400" dirty="0">
                <a:ea typeface="+mj-lt"/>
                <a:cs typeface="+mj-lt"/>
              </a:rPr>
            </a:br>
            <a:r>
              <a:rPr lang="en-US" sz="2400" dirty="0">
                <a:ea typeface="+mj-lt"/>
                <a:cs typeface="+mj-lt"/>
              </a:rPr>
              <a:t>high-risk workers</a:t>
            </a:r>
            <a:br>
              <a:rPr lang="en-US" sz="2400" dirty="0">
                <a:ea typeface="+mj-lt"/>
                <a:cs typeface="+mj-lt"/>
              </a:rPr>
            </a:br>
            <a:endParaRPr lang="en-US" sz="2400" dirty="0">
              <a:cs typeface="Calibri Light" panose="020F0302020204030204"/>
            </a:endParaRPr>
          </a:p>
          <a:p>
            <a:pPr marL="486410" lvl="1" indent="-285750">
              <a:buFont typeface="Wingdings" pitchFamily="34" charset="0"/>
              <a:buChar char="§"/>
            </a:pPr>
            <a:r>
              <a:rPr lang="en-US" sz="2400" dirty="0">
                <a:ea typeface="+mj-lt"/>
                <a:cs typeface="+mj-lt"/>
              </a:rPr>
              <a:t>Adding a basis for voluntary quits for claimants who are – or live with someone who is – </a:t>
            </a:r>
            <a:br>
              <a:rPr lang="en-US" sz="2400" dirty="0">
                <a:ea typeface="+mj-lt"/>
                <a:cs typeface="+mj-lt"/>
              </a:rPr>
            </a:br>
            <a:r>
              <a:rPr lang="en-US" sz="2400" dirty="0">
                <a:ea typeface="+mj-lt"/>
                <a:cs typeface="+mj-lt"/>
              </a:rPr>
              <a:t>high-risk</a:t>
            </a:r>
            <a:br>
              <a:rPr lang="en-US" sz="2400" dirty="0">
                <a:ea typeface="+mj-lt"/>
                <a:cs typeface="+mj-lt"/>
              </a:rPr>
            </a:br>
            <a:endParaRPr lang="en-US" sz="2400" dirty="0">
              <a:cs typeface="Calibri Light" panose="020F0302020204030204"/>
            </a:endParaRPr>
          </a:p>
          <a:p>
            <a:pPr marL="486410" lvl="1" indent="-285750">
              <a:buFont typeface="Wingdings" pitchFamily="34" charset="0"/>
              <a:buChar char="§"/>
            </a:pPr>
            <a:r>
              <a:rPr lang="en-US" sz="2400" dirty="0">
                <a:ea typeface="+mj-lt"/>
                <a:cs typeface="+mj-lt"/>
              </a:rPr>
              <a:t>Preparing an annual report to the Legislature on the impacts of adjusting the taxable wage base and the minimum weekly benefit amount</a:t>
            </a:r>
            <a:br>
              <a:rPr lang="en-US" sz="1600" dirty="0">
                <a:ea typeface="+mj-lt"/>
                <a:cs typeface="+mj-lt"/>
              </a:rPr>
            </a:br>
            <a:endParaRPr lang="en-US" sz="1600" dirty="0">
              <a:ea typeface="+mj-lt"/>
              <a:cs typeface="+mj-lt"/>
            </a:endParaRPr>
          </a:p>
          <a:p>
            <a:pPr marL="383540" lvl="1"/>
            <a:endParaRPr lang="en-US" sz="1600" dirty="0">
              <a:cs typeface="Calibri Light"/>
            </a:endParaRPr>
          </a:p>
          <a:p>
            <a:pPr marL="383540" lvl="1"/>
            <a:endParaRPr lang="en-US" sz="1600" dirty="0">
              <a:cs typeface="Calibri Light"/>
            </a:endParaRPr>
          </a:p>
          <a:p>
            <a:pPr marL="383540" lvl="1">
              <a:buFont typeface="Wingdings" pitchFamily="34" charset="0"/>
              <a:buChar char="§"/>
            </a:pPr>
            <a:endParaRPr lang="en-US" sz="1600" dirty="0">
              <a:cs typeface="Calibri Light"/>
            </a:endParaRPr>
          </a:p>
          <a:p>
            <a:pPr marL="200660" lvl="1" indent="0">
              <a:buNone/>
            </a:pPr>
            <a:endParaRPr lang="en-US" sz="1600" dirty="0">
              <a:cs typeface="Calibri Light"/>
            </a:endParaRPr>
          </a:p>
        </p:txBody>
      </p:sp>
      <p:sp>
        <p:nvSpPr>
          <p:cNvPr id="5" name="Footer Placeholder 4">
            <a:extLst>
              <a:ext uri="{FF2B5EF4-FFF2-40B4-BE49-F238E27FC236}">
                <a16:creationId xmlns:a16="http://schemas.microsoft.com/office/drawing/2014/main" id="{E96DE7BB-64A5-4B7D-9205-1940487AB2C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262626"/>
                </a:solidFill>
                <a:effectLst/>
                <a:uLnTx/>
                <a:uFillTx/>
                <a:latin typeface="Calibri" panose="020F0502020204030204"/>
                <a:ea typeface="+mn-ea"/>
                <a:cs typeface="+mn-cs"/>
              </a:rPr>
              <a:t>Employment Security Department</a:t>
            </a:r>
          </a:p>
        </p:txBody>
      </p:sp>
      <p:sp>
        <p:nvSpPr>
          <p:cNvPr id="6" name="Slide Number Placeholder 5">
            <a:extLst>
              <a:ext uri="{FF2B5EF4-FFF2-40B4-BE49-F238E27FC236}">
                <a16:creationId xmlns:a16="http://schemas.microsoft.com/office/drawing/2014/main" id="{1B9B33A1-A5BD-4A93-AB86-048922124C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398D6D-D9AA-4681-B6AB-89DF810FE404}" type="slidenum">
              <a:rPr kumimoji="0" lang="en-US" sz="1050" b="0" i="0" u="none" strike="noStrike" kern="1200" cap="none" spc="0" normalizeH="0" baseline="0" noProof="0" dirty="0" smtClean="0">
                <a:ln>
                  <a:noFill/>
                </a:ln>
                <a:solidFill>
                  <a:srgbClr val="262626"/>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50" b="0" i="0" u="none" strike="noStrike" kern="1200" cap="none" spc="0" normalizeH="0" baseline="0" noProof="0">
              <a:ln>
                <a:noFill/>
              </a:ln>
              <a:solidFill>
                <a:srgbClr val="262626"/>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1638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3922C-8EDC-4065-B297-9DF8AF058CE0}"/>
              </a:ext>
            </a:extLst>
          </p:cNvPr>
          <p:cNvSpPr>
            <a:spLocks noGrp="1"/>
          </p:cNvSpPr>
          <p:nvPr>
            <p:ph type="title"/>
          </p:nvPr>
        </p:nvSpPr>
        <p:spPr/>
        <p:txBody>
          <a:bodyPr vert="horz" lIns="91440" tIns="45720" rIns="91440" bIns="45720" rtlCol="0" anchor="b">
            <a:noAutofit/>
          </a:bodyPr>
          <a:lstStyle/>
          <a:p>
            <a:r>
              <a:rPr lang="en-US" sz="3200">
                <a:cs typeface="Calibri Light"/>
              </a:rPr>
              <a:t>ESSB 5478</a:t>
            </a:r>
            <a:r>
              <a:rPr lang="en-US" sz="3200">
                <a:ea typeface="+mj-lt"/>
                <a:cs typeface="+mj-lt"/>
              </a:rPr>
              <a:t> –</a:t>
            </a:r>
            <a:r>
              <a:rPr lang="en-US" sz="3200">
                <a:cs typeface="Calibri Light"/>
              </a:rPr>
              <a:t>Unemployment Insurance Employer Relief Account</a:t>
            </a:r>
          </a:p>
        </p:txBody>
      </p:sp>
      <p:sp>
        <p:nvSpPr>
          <p:cNvPr id="3" name="Content Placeholder 2">
            <a:extLst>
              <a:ext uri="{FF2B5EF4-FFF2-40B4-BE49-F238E27FC236}">
                <a16:creationId xmlns:a16="http://schemas.microsoft.com/office/drawing/2014/main" id="{40057106-988B-4E7E-9CDF-EDC95A037953}"/>
              </a:ext>
            </a:extLst>
          </p:cNvPr>
          <p:cNvSpPr>
            <a:spLocks noGrp="1"/>
          </p:cNvSpPr>
          <p:nvPr>
            <p:ph idx="1"/>
          </p:nvPr>
        </p:nvSpPr>
        <p:spPr>
          <a:xfrm>
            <a:off x="4582886" y="772998"/>
            <a:ext cx="6492240" cy="4779390"/>
          </a:xfrm>
        </p:spPr>
        <p:txBody>
          <a:bodyPr vert="horz" lIns="0" tIns="45720" rIns="0" bIns="45720" rtlCol="0" anchor="t">
            <a:noAutofit/>
          </a:bodyPr>
          <a:lstStyle/>
          <a:p>
            <a:pPr marL="383540" lvl="1">
              <a:buFont typeface="Wingdings" pitchFamily="34" charset="0"/>
              <a:buChar char="§"/>
            </a:pPr>
            <a:r>
              <a:rPr lang="en-US" sz="2400" dirty="0">
                <a:ea typeface="+mj-lt"/>
                <a:cs typeface="+mj-lt"/>
              </a:rPr>
              <a:t>Creates an unemployment insurance relief account </a:t>
            </a:r>
            <a:br>
              <a:rPr lang="en-US" sz="2400" dirty="0">
                <a:ea typeface="+mj-lt"/>
                <a:cs typeface="+mj-lt"/>
              </a:rPr>
            </a:br>
            <a:endParaRPr lang="en-US" sz="2400" dirty="0">
              <a:cs typeface="Calibri Light" panose="020F0302020204030204"/>
            </a:endParaRPr>
          </a:p>
          <a:p>
            <a:pPr marL="383540" lvl="1">
              <a:buFont typeface="Wingdings" pitchFamily="34" charset="0"/>
              <a:buChar char="§"/>
            </a:pPr>
            <a:r>
              <a:rPr lang="en-US" sz="2400" dirty="0">
                <a:ea typeface="+mj-lt"/>
                <a:cs typeface="+mj-lt"/>
              </a:rPr>
              <a:t>Purpose: To buy down unemployment benefit charges for employers whose experience tax </a:t>
            </a:r>
            <a:br>
              <a:rPr lang="en-US" sz="2400" dirty="0">
                <a:ea typeface="+mj-lt"/>
                <a:cs typeface="+mj-lt"/>
              </a:rPr>
            </a:br>
            <a:r>
              <a:rPr lang="en-US" sz="2400" dirty="0">
                <a:ea typeface="+mj-lt"/>
                <a:cs typeface="+mj-lt"/>
              </a:rPr>
              <a:t>rates will increase in 2022</a:t>
            </a:r>
            <a:endParaRPr lang="en-US" dirty="0">
              <a:cs typeface="Calibri Light" panose="020F0302020204030204"/>
            </a:endParaRPr>
          </a:p>
          <a:p>
            <a:pPr marL="383540" lvl="1">
              <a:buNone/>
            </a:pPr>
            <a:br>
              <a:rPr lang="en-US" sz="1600" dirty="0">
                <a:ea typeface="+mj-lt"/>
                <a:cs typeface="+mj-lt"/>
              </a:rPr>
            </a:br>
            <a:endParaRPr lang="en-US" sz="1600" dirty="0">
              <a:ea typeface="+mj-lt"/>
              <a:cs typeface="+mj-lt"/>
            </a:endParaRPr>
          </a:p>
          <a:p>
            <a:pPr marL="383540" lvl="1"/>
            <a:endParaRPr lang="en-US" sz="1600" dirty="0">
              <a:cs typeface="Calibri Light"/>
            </a:endParaRPr>
          </a:p>
          <a:p>
            <a:pPr marL="383540" lvl="1"/>
            <a:endParaRPr lang="en-US" sz="1600" dirty="0">
              <a:cs typeface="Calibri Light"/>
            </a:endParaRPr>
          </a:p>
          <a:p>
            <a:pPr marL="383540" lvl="1">
              <a:buFont typeface="Wingdings" pitchFamily="34" charset="0"/>
              <a:buChar char="§"/>
            </a:pPr>
            <a:endParaRPr lang="en-US" sz="1600" dirty="0">
              <a:cs typeface="Calibri Light"/>
            </a:endParaRPr>
          </a:p>
          <a:p>
            <a:pPr marL="200660" lvl="1" indent="0">
              <a:buNone/>
            </a:pPr>
            <a:endParaRPr lang="en-US" sz="1600" dirty="0">
              <a:cs typeface="Calibri Light"/>
            </a:endParaRPr>
          </a:p>
        </p:txBody>
      </p:sp>
      <p:sp>
        <p:nvSpPr>
          <p:cNvPr id="5" name="Footer Placeholder 4">
            <a:extLst>
              <a:ext uri="{FF2B5EF4-FFF2-40B4-BE49-F238E27FC236}">
                <a16:creationId xmlns:a16="http://schemas.microsoft.com/office/drawing/2014/main" id="{E96DE7BB-64A5-4B7D-9205-1940487AB2C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262626"/>
                </a:solidFill>
                <a:effectLst/>
                <a:uLnTx/>
                <a:uFillTx/>
                <a:latin typeface="Calibri" panose="020F0502020204030204"/>
                <a:ea typeface="+mn-ea"/>
                <a:cs typeface="+mn-cs"/>
              </a:rPr>
              <a:t>Employment Security Department</a:t>
            </a:r>
          </a:p>
        </p:txBody>
      </p:sp>
      <p:sp>
        <p:nvSpPr>
          <p:cNvPr id="6" name="Slide Number Placeholder 5">
            <a:extLst>
              <a:ext uri="{FF2B5EF4-FFF2-40B4-BE49-F238E27FC236}">
                <a16:creationId xmlns:a16="http://schemas.microsoft.com/office/drawing/2014/main" id="{1B9B33A1-A5BD-4A93-AB86-048922124C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398D6D-D9AA-4681-B6AB-89DF810FE404}" type="slidenum">
              <a:rPr kumimoji="0" lang="en-US" sz="1050" b="0" i="0" u="none" strike="noStrike" kern="1200" cap="none" spc="0" normalizeH="0" baseline="0" noProof="0" dirty="0" smtClean="0">
                <a:ln>
                  <a:noFill/>
                </a:ln>
                <a:solidFill>
                  <a:srgbClr val="262626"/>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50" b="0" i="0" u="none" strike="noStrike" kern="1200" cap="none" spc="0" normalizeH="0" baseline="0" noProof="0">
              <a:ln>
                <a:noFill/>
              </a:ln>
              <a:solidFill>
                <a:srgbClr val="262626"/>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9854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3922C-8EDC-4065-B297-9DF8AF058CE0}"/>
              </a:ext>
            </a:extLst>
          </p:cNvPr>
          <p:cNvSpPr>
            <a:spLocks noGrp="1"/>
          </p:cNvSpPr>
          <p:nvPr>
            <p:ph type="title"/>
          </p:nvPr>
        </p:nvSpPr>
        <p:spPr>
          <a:xfrm>
            <a:off x="457200" y="594359"/>
            <a:ext cx="3200400" cy="1418898"/>
          </a:xfrm>
        </p:spPr>
        <p:txBody>
          <a:bodyPr vert="horz" lIns="91440" tIns="45720" rIns="91440" bIns="45720" rtlCol="0" anchor="b">
            <a:noAutofit/>
          </a:bodyPr>
          <a:lstStyle/>
          <a:p>
            <a:r>
              <a:rPr lang="en-US" sz="3200">
                <a:cs typeface="Calibri Light"/>
              </a:rPr>
              <a:t>SHB 1483 – </a:t>
            </a:r>
            <a:br>
              <a:rPr lang="en-US" sz="3200">
                <a:cs typeface="Calibri Light"/>
              </a:rPr>
            </a:br>
            <a:r>
              <a:rPr lang="en-US" sz="3200">
                <a:cs typeface="Calibri Light"/>
              </a:rPr>
              <a:t>Job Search Monitoring</a:t>
            </a:r>
          </a:p>
        </p:txBody>
      </p:sp>
      <p:sp>
        <p:nvSpPr>
          <p:cNvPr id="3" name="Content Placeholder 2">
            <a:extLst>
              <a:ext uri="{FF2B5EF4-FFF2-40B4-BE49-F238E27FC236}">
                <a16:creationId xmlns:a16="http://schemas.microsoft.com/office/drawing/2014/main" id="{40057106-988B-4E7E-9CDF-EDC95A037953}"/>
              </a:ext>
            </a:extLst>
          </p:cNvPr>
          <p:cNvSpPr>
            <a:spLocks noGrp="1"/>
          </p:cNvSpPr>
          <p:nvPr>
            <p:ph idx="1"/>
          </p:nvPr>
        </p:nvSpPr>
        <p:spPr>
          <a:xfrm>
            <a:off x="4582886" y="772998"/>
            <a:ext cx="6492240" cy="4779390"/>
          </a:xfrm>
        </p:spPr>
        <p:txBody>
          <a:bodyPr vert="horz" lIns="0" tIns="45720" rIns="0" bIns="45720" rtlCol="0" anchor="t">
            <a:noAutofit/>
          </a:bodyPr>
          <a:lstStyle/>
          <a:p>
            <a:pPr marL="383540" lvl="1">
              <a:buFont typeface="Wingdings" pitchFamily="34" charset="0"/>
              <a:buChar char="§"/>
            </a:pPr>
            <a:r>
              <a:rPr lang="en-US" sz="2400">
                <a:ea typeface="+mj-lt"/>
                <a:cs typeface="+mj-lt"/>
              </a:rPr>
              <a:t>Provides authority to gradually phase work search requirements back into effect</a:t>
            </a:r>
            <a:endParaRPr lang="en-US">
              <a:cs typeface="Calibri Light" panose="020F0302020204030204"/>
            </a:endParaRPr>
          </a:p>
          <a:p>
            <a:pPr marL="383540" lvl="1">
              <a:buNone/>
            </a:pPr>
            <a:br>
              <a:rPr lang="en-US" sz="1600">
                <a:ea typeface="+mj-lt"/>
                <a:cs typeface="+mj-lt"/>
              </a:rPr>
            </a:br>
            <a:endParaRPr lang="en-US" sz="1600">
              <a:ea typeface="+mj-lt"/>
              <a:cs typeface="+mj-lt"/>
            </a:endParaRPr>
          </a:p>
          <a:p>
            <a:pPr marL="383540" lvl="1"/>
            <a:endParaRPr lang="en-US" sz="1600">
              <a:cs typeface="Calibri Light"/>
            </a:endParaRPr>
          </a:p>
          <a:p>
            <a:pPr marL="383540" lvl="1"/>
            <a:endParaRPr lang="en-US" sz="1600">
              <a:cs typeface="Calibri Light"/>
            </a:endParaRPr>
          </a:p>
          <a:p>
            <a:pPr marL="383540" lvl="1">
              <a:buFont typeface="Wingdings" pitchFamily="34" charset="0"/>
              <a:buChar char="§"/>
            </a:pPr>
            <a:endParaRPr lang="en-US" sz="1600">
              <a:cs typeface="Calibri Light"/>
            </a:endParaRPr>
          </a:p>
          <a:p>
            <a:pPr marL="200660" lvl="1" indent="0">
              <a:buNone/>
            </a:pPr>
            <a:endParaRPr lang="en-US" sz="1600">
              <a:cs typeface="Calibri Light"/>
            </a:endParaRPr>
          </a:p>
        </p:txBody>
      </p:sp>
      <p:sp>
        <p:nvSpPr>
          <p:cNvPr id="5" name="Footer Placeholder 4">
            <a:extLst>
              <a:ext uri="{FF2B5EF4-FFF2-40B4-BE49-F238E27FC236}">
                <a16:creationId xmlns:a16="http://schemas.microsoft.com/office/drawing/2014/main" id="{E96DE7BB-64A5-4B7D-9205-1940487AB2C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262626"/>
                </a:solidFill>
                <a:effectLst/>
                <a:uLnTx/>
                <a:uFillTx/>
                <a:latin typeface="Calibri" panose="020F0502020204030204"/>
                <a:ea typeface="+mn-ea"/>
                <a:cs typeface="+mn-cs"/>
              </a:rPr>
              <a:t>Employment Security Department</a:t>
            </a:r>
          </a:p>
        </p:txBody>
      </p:sp>
      <p:sp>
        <p:nvSpPr>
          <p:cNvPr id="6" name="Slide Number Placeholder 5">
            <a:extLst>
              <a:ext uri="{FF2B5EF4-FFF2-40B4-BE49-F238E27FC236}">
                <a16:creationId xmlns:a16="http://schemas.microsoft.com/office/drawing/2014/main" id="{1B9B33A1-A5BD-4A93-AB86-048922124C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398D6D-D9AA-4681-B6AB-89DF810FE404}" type="slidenum">
              <a:rPr kumimoji="0" lang="en-US" sz="1050" b="0" i="0" u="none" strike="noStrike" kern="1200" cap="none" spc="0" normalizeH="0" baseline="0" noProof="0" dirty="0" smtClean="0">
                <a:ln>
                  <a:noFill/>
                </a:ln>
                <a:solidFill>
                  <a:srgbClr val="262626"/>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50" b="0" i="0" u="none" strike="noStrike" kern="1200" cap="none" spc="0" normalizeH="0" baseline="0" noProof="0">
              <a:ln>
                <a:noFill/>
              </a:ln>
              <a:solidFill>
                <a:srgbClr val="262626"/>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3053143"/>
      </p:ext>
    </p:extLst>
  </p:cSld>
  <p:clrMapOvr>
    <a:masterClrMapping/>
  </p:clrMapOvr>
</p:sld>
</file>

<file path=ppt/theme/theme1.xml><?xml version="1.0" encoding="utf-8"?>
<a:theme xmlns:a="http://schemas.openxmlformats.org/drawingml/2006/main" name="Retrospect">
  <a:themeElements>
    <a:clrScheme name="ESD Color Palette">
      <a:dk1>
        <a:srgbClr val="1D1D1D"/>
      </a:dk1>
      <a:lt1>
        <a:sysClr val="window" lastClr="FFFFFF"/>
      </a:lt1>
      <a:dk2>
        <a:srgbClr val="262626"/>
      </a:dk2>
      <a:lt2>
        <a:srgbClr val="E1E2E1"/>
      </a:lt2>
      <a:accent1>
        <a:srgbClr val="CB6728"/>
      </a:accent1>
      <a:accent2>
        <a:srgbClr val="004B6E"/>
      </a:accent2>
      <a:accent3>
        <a:srgbClr val="34A3D2"/>
      </a:accent3>
      <a:accent4>
        <a:srgbClr val="006173"/>
      </a:accent4>
      <a:accent5>
        <a:srgbClr val="E96953"/>
      </a:accent5>
      <a:accent6>
        <a:srgbClr val="FBF8D3"/>
      </a:accent6>
      <a:hlink>
        <a:srgbClr val="34A3D2"/>
      </a:hlink>
      <a:folHlink>
        <a:srgbClr val="004B6E"/>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667C5F8F6DE94D991BA4652403F126" ma:contentTypeVersion="9" ma:contentTypeDescription="Create a new document." ma:contentTypeScope="" ma:versionID="2700074426b342a1273565f8cfeebcca">
  <xsd:schema xmlns:xsd="http://www.w3.org/2001/XMLSchema" xmlns:xs="http://www.w3.org/2001/XMLSchema" xmlns:p="http://schemas.microsoft.com/office/2006/metadata/properties" xmlns:ns1="http://schemas.microsoft.com/sharepoint/v3" xmlns:ns2="be008f1b-96b5-42b5-b3e1-d465ac5c2ab7" xmlns:ns3="06adfb77-e426-406b-856e-b60c5774dfd1" targetNamespace="http://schemas.microsoft.com/office/2006/metadata/properties" ma:root="true" ma:fieldsID="03769228de354228572fc6673bc3d8df" ns1:_="" ns2:_="" ns3:_="">
    <xsd:import namespace="http://schemas.microsoft.com/sharepoint/v3"/>
    <xsd:import namespace="be008f1b-96b5-42b5-b3e1-d465ac5c2ab7"/>
    <xsd:import namespace="06adfb77-e426-406b-856e-b60c5774dfd1"/>
    <xsd:element name="properties">
      <xsd:complexType>
        <xsd:sequence>
          <xsd:element name="documentManagement">
            <xsd:complexType>
              <xsd:all>
                <xsd:element ref="ns2:MediaServiceMetadata" minOccurs="0"/>
                <xsd:element ref="ns2:MediaServiceFastMetadata" minOccurs="0"/>
                <xsd:element ref="ns1:_ip_UnifiedCompliancePolicyProperties" minOccurs="0"/>
                <xsd:element ref="ns1:_ip_UnifiedCompliancePolicyUIAction" minOccurs="0"/>
                <xsd:element ref="ns3:SharedWithUsers" minOccurs="0"/>
                <xsd:element ref="ns3:SharedWithDetails"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e008f1b-96b5-42b5-b3e1-d465ac5c2a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adfb77-e426-406b-856e-b60c5774dfd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D1FF1C66-2F75-4240-B3C8-CD40B5AC4979}">
  <ds:schemaRefs>
    <ds:schemaRef ds:uri="06adfb77-e426-406b-856e-b60c5774dfd1"/>
    <ds:schemaRef ds:uri="be008f1b-96b5-42b5-b3e1-d465ac5c2a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BF30023-92FD-49A4-A511-6101471E48FF}">
  <ds:schemaRefs>
    <ds:schemaRef ds:uri="http://schemas.microsoft.com/sharepoint/v3/contenttype/forms"/>
  </ds:schemaRefs>
</ds:datastoreItem>
</file>

<file path=customXml/itemProps3.xml><?xml version="1.0" encoding="utf-8"?>
<ds:datastoreItem xmlns:ds="http://schemas.openxmlformats.org/officeDocument/2006/customXml" ds:itemID="{8565C687-B27F-4614-85DB-0EC9CBF9B372}">
  <ds:schemaRefs>
    <ds:schemaRef ds:uri="06adfb77-e426-406b-856e-b60c5774dfd1"/>
    <ds:schemaRef ds:uri="be008f1b-96b5-42b5-b3e1-d465ac5c2ab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TotalTime>
  <Words>1190</Words>
  <Application>Microsoft Office PowerPoint</Application>
  <PresentationFormat>Widescreen</PresentationFormat>
  <Paragraphs>173</Paragraphs>
  <Slides>21</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Courier New</vt:lpstr>
      <vt:lpstr>Courier New,monospace</vt:lpstr>
      <vt:lpstr>Wingdings</vt:lpstr>
      <vt:lpstr>Wingdings,Sans-Serif</vt:lpstr>
      <vt:lpstr>Retrospect</vt:lpstr>
      <vt:lpstr> 2021 Legislative Session –  Bills that Passed that Affect ESD</vt:lpstr>
      <vt:lpstr>Agenda</vt:lpstr>
      <vt:lpstr>Unemployment Insurance Bills</vt:lpstr>
      <vt:lpstr>Several large unemployment insurance-related bills; most in direct response to the pandemic:</vt:lpstr>
      <vt:lpstr>ESSB 5190 – Health care workers benefits</vt:lpstr>
      <vt:lpstr>ESSB 5193 – Adjudicators /  Unemployment Insurance System Enhancements </vt:lpstr>
      <vt:lpstr>ESSB 5061 – Governor's Unemployment Insurance Bill</vt:lpstr>
      <vt:lpstr>ESSB 5478 –Unemployment Insurance Employer Relief Account</vt:lpstr>
      <vt:lpstr>SHB 1483 –  Job Search Monitoring</vt:lpstr>
      <vt:lpstr> SSB 5425 – Unemployment Extended Benefits</vt:lpstr>
      <vt:lpstr>ESSB 5092 Section 225(11) [Budget Proviso] –  Report on Unemployment Insurance / Immigration Status </vt:lpstr>
      <vt:lpstr>Paid Family and Medical Leave  and Long-Term Services and Supports Bills</vt:lpstr>
      <vt:lpstr>Several large bills affecting Paid Family and Medical Leave and Long-Term Services and Supports [Leave and Care Division]:</vt:lpstr>
      <vt:lpstr>E2SHSB 1073 – Paid Leave Coverage: Expansion of Qualifying Period</vt:lpstr>
      <vt:lpstr>ESSB 5097- Paid Leave Coverage:  Definition of Family Member</vt:lpstr>
      <vt:lpstr>ESSB 5092 Section 225(5) [Budget  Proviso] –  PFML Outreach</vt:lpstr>
      <vt:lpstr>SHB 1323 – Long-Term Services Trust</vt:lpstr>
      <vt:lpstr>Miscellaneous </vt:lpstr>
      <vt:lpstr>Last but not least: a bill that affects both unemployment insurance and Leave and Care work</vt:lpstr>
      <vt:lpstr>SHB 1455 – Social Security Numbers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ESD Update</dc:title>
  <dc:creator>Demerice, Nick (ESD)</dc:creator>
  <cp:lastModifiedBy>Stoner, Bianca (ESD)</cp:lastModifiedBy>
  <cp:revision>8</cp:revision>
  <dcterms:created xsi:type="dcterms:W3CDTF">2021-03-02T23:05:26Z</dcterms:created>
  <dcterms:modified xsi:type="dcterms:W3CDTF">2021-05-21T23:06:21Z</dcterms:modified>
</cp:coreProperties>
</file>