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68"/>
  </p:notesMasterIdLst>
  <p:sldIdLst>
    <p:sldId id="256" r:id="rId2"/>
    <p:sldId id="261" r:id="rId3"/>
    <p:sldId id="358" r:id="rId4"/>
    <p:sldId id="581" r:id="rId5"/>
    <p:sldId id="584" r:id="rId6"/>
    <p:sldId id="578" r:id="rId7"/>
    <p:sldId id="338" r:id="rId8"/>
    <p:sldId id="339" r:id="rId9"/>
    <p:sldId id="272" r:id="rId10"/>
    <p:sldId id="593" r:id="rId11"/>
    <p:sldId id="594" r:id="rId12"/>
    <p:sldId id="411" r:id="rId13"/>
    <p:sldId id="412" r:id="rId14"/>
    <p:sldId id="365" r:id="rId15"/>
    <p:sldId id="404" r:id="rId16"/>
    <p:sldId id="296" r:id="rId17"/>
    <p:sldId id="295" r:id="rId18"/>
    <p:sldId id="294" r:id="rId19"/>
    <p:sldId id="293" r:id="rId20"/>
    <p:sldId id="292" r:id="rId21"/>
    <p:sldId id="291" r:id="rId22"/>
    <p:sldId id="538" r:id="rId23"/>
    <p:sldId id="288" r:id="rId24"/>
    <p:sldId id="573" r:id="rId25"/>
    <p:sldId id="309" r:id="rId26"/>
    <p:sldId id="308" r:id="rId27"/>
    <p:sldId id="307" r:id="rId28"/>
    <p:sldId id="305" r:id="rId29"/>
    <p:sldId id="304" r:id="rId30"/>
    <p:sldId id="312" r:id="rId31"/>
    <p:sldId id="311" r:id="rId32"/>
    <p:sldId id="310" r:id="rId33"/>
    <p:sldId id="317" r:id="rId34"/>
    <p:sldId id="316" r:id="rId35"/>
    <p:sldId id="367" r:id="rId36"/>
    <p:sldId id="368" r:id="rId37"/>
    <p:sldId id="369" r:id="rId38"/>
    <p:sldId id="315" r:id="rId39"/>
    <p:sldId id="540" r:id="rId40"/>
    <p:sldId id="370" r:id="rId41"/>
    <p:sldId id="314" r:id="rId42"/>
    <p:sldId id="323" r:id="rId43"/>
    <p:sldId id="322" r:id="rId44"/>
    <p:sldId id="549" r:id="rId45"/>
    <p:sldId id="328" r:id="rId46"/>
    <p:sldId id="327" r:id="rId47"/>
    <p:sldId id="326" r:id="rId48"/>
    <p:sldId id="325" r:id="rId49"/>
    <p:sldId id="324" r:id="rId50"/>
    <p:sldId id="330" r:id="rId51"/>
    <p:sldId id="332" r:id="rId52"/>
    <p:sldId id="331" r:id="rId53"/>
    <p:sldId id="329" r:id="rId54"/>
    <p:sldId id="335" r:id="rId55"/>
    <p:sldId id="302" r:id="rId56"/>
    <p:sldId id="487" r:id="rId57"/>
    <p:sldId id="334" r:id="rId58"/>
    <p:sldId id="592" r:id="rId59"/>
    <p:sldId id="587" r:id="rId60"/>
    <p:sldId id="542" r:id="rId61"/>
    <p:sldId id="491" r:id="rId62"/>
    <p:sldId id="588" r:id="rId63"/>
    <p:sldId id="579" r:id="rId64"/>
    <p:sldId id="590" r:id="rId65"/>
    <p:sldId id="595" r:id="rId66"/>
    <p:sldId id="591" r:id="rId6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9" autoAdjust="0"/>
    <p:restoredTop sz="95535" autoAdjust="0"/>
  </p:normalViewPr>
  <p:slideViewPr>
    <p:cSldViewPr snapToGrid="0">
      <p:cViewPr varScale="1">
        <p:scale>
          <a:sx n="114" d="100"/>
          <a:sy n="114" d="100"/>
        </p:scale>
        <p:origin x="228" y="96"/>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A6D49A-B104-4B37-AFAA-42F1C2BEBD3F}" type="datetimeFigureOut">
              <a:rPr lang="en-US" smtClean="0"/>
              <a:t>2/19/2021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54C9B-B635-4C68-A0CA-093A49503A58}" type="slidenum">
              <a:rPr lang="en-US" smtClean="0"/>
              <a:t>‹#›</a:t>
            </a:fld>
            <a:endParaRPr lang="en-US"/>
          </a:p>
        </p:txBody>
      </p:sp>
    </p:spTree>
    <p:extLst>
      <p:ext uri="{BB962C8B-B14F-4D97-AF65-F5344CB8AC3E}">
        <p14:creationId xmlns:p14="http://schemas.microsoft.com/office/powerpoint/2010/main" val="1074055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1</a:t>
            </a:fld>
            <a:endParaRPr lang="en-US"/>
          </a:p>
        </p:txBody>
      </p:sp>
    </p:spTree>
    <p:extLst>
      <p:ext uri="{BB962C8B-B14F-4D97-AF65-F5344CB8AC3E}">
        <p14:creationId xmlns:p14="http://schemas.microsoft.com/office/powerpoint/2010/main" val="131765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61</a:t>
            </a:fld>
            <a:endParaRPr lang="en-US"/>
          </a:p>
        </p:txBody>
      </p:sp>
    </p:spTree>
    <p:extLst>
      <p:ext uri="{BB962C8B-B14F-4D97-AF65-F5344CB8AC3E}">
        <p14:creationId xmlns:p14="http://schemas.microsoft.com/office/powerpoint/2010/main" val="399533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62</a:t>
            </a:fld>
            <a:endParaRPr lang="en-US"/>
          </a:p>
        </p:txBody>
      </p:sp>
    </p:spTree>
    <p:extLst>
      <p:ext uri="{BB962C8B-B14F-4D97-AF65-F5344CB8AC3E}">
        <p14:creationId xmlns:p14="http://schemas.microsoft.com/office/powerpoint/2010/main" val="257520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63</a:t>
            </a:fld>
            <a:endParaRPr lang="en-US"/>
          </a:p>
        </p:txBody>
      </p:sp>
    </p:spTree>
    <p:extLst>
      <p:ext uri="{BB962C8B-B14F-4D97-AF65-F5344CB8AC3E}">
        <p14:creationId xmlns:p14="http://schemas.microsoft.com/office/powerpoint/2010/main" val="2575200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64</a:t>
            </a:fld>
            <a:endParaRPr lang="en-US"/>
          </a:p>
        </p:txBody>
      </p:sp>
    </p:spTree>
    <p:extLst>
      <p:ext uri="{BB962C8B-B14F-4D97-AF65-F5344CB8AC3E}">
        <p14:creationId xmlns:p14="http://schemas.microsoft.com/office/powerpoint/2010/main" val="1538920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66</a:t>
            </a:fld>
            <a:endParaRPr lang="en-US"/>
          </a:p>
        </p:txBody>
      </p:sp>
    </p:spTree>
    <p:extLst>
      <p:ext uri="{BB962C8B-B14F-4D97-AF65-F5344CB8AC3E}">
        <p14:creationId xmlns:p14="http://schemas.microsoft.com/office/powerpoint/2010/main" val="1587360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4</a:t>
            </a:fld>
            <a:endParaRPr lang="en-US"/>
          </a:p>
        </p:txBody>
      </p:sp>
    </p:spTree>
    <p:extLst>
      <p:ext uri="{BB962C8B-B14F-4D97-AF65-F5344CB8AC3E}">
        <p14:creationId xmlns:p14="http://schemas.microsoft.com/office/powerpoint/2010/main" val="390215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5</a:t>
            </a:fld>
            <a:endParaRPr lang="en-US"/>
          </a:p>
        </p:txBody>
      </p:sp>
    </p:spTree>
    <p:extLst>
      <p:ext uri="{BB962C8B-B14F-4D97-AF65-F5344CB8AC3E}">
        <p14:creationId xmlns:p14="http://schemas.microsoft.com/office/powerpoint/2010/main" val="714136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a:t>
            </a:fld>
            <a:endParaRPr lang="en-US"/>
          </a:p>
        </p:txBody>
      </p:sp>
    </p:spTree>
    <p:extLst>
      <p:ext uri="{BB962C8B-B14F-4D97-AF65-F5344CB8AC3E}">
        <p14:creationId xmlns:p14="http://schemas.microsoft.com/office/powerpoint/2010/main" val="2306918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7</a:t>
            </a:fld>
            <a:endParaRPr lang="en-US"/>
          </a:p>
        </p:txBody>
      </p:sp>
    </p:spTree>
    <p:extLst>
      <p:ext uri="{BB962C8B-B14F-4D97-AF65-F5344CB8AC3E}">
        <p14:creationId xmlns:p14="http://schemas.microsoft.com/office/powerpoint/2010/main" val="3188819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8</a:t>
            </a:fld>
            <a:endParaRPr lang="en-US"/>
          </a:p>
        </p:txBody>
      </p:sp>
    </p:spTree>
    <p:extLst>
      <p:ext uri="{BB962C8B-B14F-4D97-AF65-F5344CB8AC3E}">
        <p14:creationId xmlns:p14="http://schemas.microsoft.com/office/powerpoint/2010/main" val="3445432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54C9B-B635-4C68-A0CA-093A49503A58}" type="slidenum">
              <a:rPr lang="en-US" smtClean="0"/>
              <a:t>9</a:t>
            </a:fld>
            <a:endParaRPr lang="en-US"/>
          </a:p>
        </p:txBody>
      </p:sp>
    </p:spTree>
    <p:extLst>
      <p:ext uri="{BB962C8B-B14F-4D97-AF65-F5344CB8AC3E}">
        <p14:creationId xmlns:p14="http://schemas.microsoft.com/office/powerpoint/2010/main" val="852156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59</a:t>
            </a:fld>
            <a:endParaRPr lang="en-US"/>
          </a:p>
        </p:txBody>
      </p:sp>
    </p:spTree>
    <p:extLst>
      <p:ext uri="{BB962C8B-B14F-4D97-AF65-F5344CB8AC3E}">
        <p14:creationId xmlns:p14="http://schemas.microsoft.com/office/powerpoint/2010/main" val="35338952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754C9B-B635-4C68-A0CA-093A49503A58}" type="slidenum">
              <a:rPr lang="en-US" smtClean="0"/>
              <a:t>60</a:t>
            </a:fld>
            <a:endParaRPr lang="en-US"/>
          </a:p>
        </p:txBody>
      </p:sp>
    </p:spTree>
    <p:extLst>
      <p:ext uri="{BB962C8B-B14F-4D97-AF65-F5344CB8AC3E}">
        <p14:creationId xmlns:p14="http://schemas.microsoft.com/office/powerpoint/2010/main" val="7135273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hasCustomPrompt="1"/>
          </p:nvPr>
        </p:nvSpPr>
        <p:spPr>
          <a:xfrm>
            <a:off x="680322" y="2733709"/>
            <a:ext cx="8144134" cy="1373070"/>
          </a:xfrm>
        </p:spPr>
        <p:txBody>
          <a:bodyPr anchor="b">
            <a:noAutofit/>
          </a:bodyPr>
          <a:lstStyle>
            <a:lvl1pPr algn="r">
              <a:defRPr sz="5400">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A88B6750-BB0A-48D4-8B3A-FB01707E0334}" type="datetime1">
              <a:rPr lang="en-US" smtClean="0"/>
              <a:t>2/19/2021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370854" y="2945759"/>
            <a:ext cx="2541746" cy="931974"/>
          </a:xfrm>
          <a:prstGeom prst="rect">
            <a:avLst/>
          </a:prstGeom>
        </p:spPr>
      </p:pic>
    </p:spTree>
    <p:extLst>
      <p:ext uri="{BB962C8B-B14F-4D97-AF65-F5344CB8AC3E}">
        <p14:creationId xmlns:p14="http://schemas.microsoft.com/office/powerpoint/2010/main" val="591692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7879A4EA-BD89-47A4-91D3-3C0BB1C77C3A}"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37332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solidFill>
                  <a:schemeClr val="bg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bg2"/>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bg2"/>
                </a:solidFill>
                <a:effectLst/>
              </a:rPr>
              <a:t>”</a:t>
            </a:r>
          </a:p>
        </p:txBody>
      </p:sp>
      <p:pic>
        <p:nvPicPr>
          <p:cNvPr id="18" name="Picture 17"/>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
        <p:nvSpPr>
          <p:cNvPr id="19" name="Date Placeholder 3"/>
          <p:cNvSpPr>
            <a:spLocks noGrp="1"/>
          </p:cNvSpPr>
          <p:nvPr>
            <p:ph type="dt" sz="half" idx="10"/>
          </p:nvPr>
        </p:nvSpPr>
        <p:spPr>
          <a:xfrm>
            <a:off x="8199927" y="5936187"/>
            <a:ext cx="2743200" cy="365125"/>
          </a:xfrm>
          <a:prstGeom prst="rect">
            <a:avLst/>
          </a:prstGeom>
        </p:spPr>
        <p:txBody>
          <a:bodyPr/>
          <a:lstStyle/>
          <a:p>
            <a:fld id="{83B61125-71B8-4DF1-B5BF-A006AF7DDB80}" type="datetime1">
              <a:rPr lang="en-US" smtClean="0"/>
              <a:t>2/19/2021</a:t>
            </a:fld>
            <a:endParaRPr lang="en-US" dirty="0"/>
          </a:p>
        </p:txBody>
      </p:sp>
      <p:sp>
        <p:nvSpPr>
          <p:cNvPr id="20"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57129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28177"/>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4711615"/>
            <a:ext cx="9613862" cy="588535"/>
          </a:xfrm>
        </p:spPr>
        <p:txBody>
          <a:bodyPr anchor="b"/>
          <a:lstStyle>
            <a:lvl1pPr>
              <a:defRPr sz="3200"/>
            </a:lvl1pPr>
          </a:lstStyle>
          <a:p>
            <a:r>
              <a:rPr lang="en-US" dirty="0"/>
              <a:t>CLICK TO EDIT MASTER TITLE STYLE</a:t>
            </a:r>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solidFill>
                  <a:schemeClr val="tx1">
                    <a:lumMod val="8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3" name="Date Placeholder 3"/>
          <p:cNvSpPr>
            <a:spLocks noGrp="1"/>
          </p:cNvSpPr>
          <p:nvPr>
            <p:ph type="dt" sz="half" idx="10"/>
          </p:nvPr>
        </p:nvSpPr>
        <p:spPr>
          <a:xfrm>
            <a:off x="8199927" y="5936187"/>
            <a:ext cx="2743200" cy="365125"/>
          </a:xfrm>
          <a:prstGeom prst="rect">
            <a:avLst/>
          </a:prstGeom>
        </p:spPr>
        <p:txBody>
          <a:bodyPr/>
          <a:lstStyle/>
          <a:p>
            <a:fld id="{D4DDE015-48FF-42BF-AACC-FB50DAE32B4D}" type="datetime1">
              <a:rPr lang="en-US" smtClean="0"/>
              <a:t>2/19/2021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3171715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hasCustomPrompt="1"/>
          </p:nvPr>
        </p:nvSpPr>
        <p:spPr>
          <a:xfrm>
            <a:off x="669222" y="753228"/>
            <a:ext cx="9624960" cy="1080938"/>
          </a:xfrm>
        </p:spPr>
        <p:txBody>
          <a:bodyPr/>
          <a:lstStyle/>
          <a:p>
            <a:r>
              <a:rPr lang="en-US" dirty="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Date Placeholder 3"/>
          <p:cNvSpPr>
            <a:spLocks noGrp="1"/>
          </p:cNvSpPr>
          <p:nvPr>
            <p:ph type="dt" sz="half" idx="10"/>
          </p:nvPr>
        </p:nvSpPr>
        <p:spPr>
          <a:xfrm>
            <a:off x="8199927" y="5936187"/>
            <a:ext cx="2743200" cy="365125"/>
          </a:xfrm>
          <a:prstGeom prst="rect">
            <a:avLst/>
          </a:prstGeom>
        </p:spPr>
        <p:txBody>
          <a:bodyPr/>
          <a:lstStyle/>
          <a:p>
            <a:fld id="{DFA88063-B97A-4872-882D-B7EAC791A587}" type="datetime1">
              <a:rPr lang="en-US" smtClean="0"/>
              <a:t>2/19/2021</a:t>
            </a:fld>
            <a:endParaRPr lang="en-US" dirty="0"/>
          </a:p>
        </p:txBody>
      </p:sp>
      <p:sp>
        <p:nvSpPr>
          <p:cNvPr id="1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2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21" name="Picture 20"/>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859941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hasCustomPrompt="1"/>
          </p:nvPr>
        </p:nvSpPr>
        <p:spPr>
          <a:xfrm>
            <a:off x="680322" y="753228"/>
            <a:ext cx="9613860" cy="1080938"/>
          </a:xfrm>
        </p:spPr>
        <p:txBody>
          <a:bodyPr/>
          <a:lstStyle/>
          <a:p>
            <a:r>
              <a:rPr lang="en-US" dirty="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8" name="Date Placeholder 3"/>
          <p:cNvSpPr>
            <a:spLocks noGrp="1"/>
          </p:cNvSpPr>
          <p:nvPr>
            <p:ph type="dt" sz="half" idx="10"/>
          </p:nvPr>
        </p:nvSpPr>
        <p:spPr>
          <a:xfrm>
            <a:off x="8199927" y="5936187"/>
            <a:ext cx="2743200" cy="365125"/>
          </a:xfrm>
          <a:prstGeom prst="rect">
            <a:avLst/>
          </a:prstGeom>
        </p:spPr>
        <p:txBody>
          <a:bodyPr/>
          <a:lstStyle/>
          <a:p>
            <a:fld id="{D0BE7806-BCAF-477F-849E-47CB8E1B5DD6}" type="datetime1">
              <a:rPr lang="en-US" smtClean="0"/>
              <a:t>2/19/2021</a:t>
            </a:fld>
            <a:endParaRPr lang="en-US" dirty="0"/>
          </a:p>
        </p:txBody>
      </p:sp>
      <p:sp>
        <p:nvSpPr>
          <p:cNvPr id="2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31"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32" name="Picture 3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4270989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0322" y="2869895"/>
            <a:ext cx="9613860" cy="1090788"/>
          </a:xfrm>
        </p:spPr>
        <p:txBody>
          <a:bodyPr anchor="ctr">
            <a:normAutofit/>
          </a:bodyPr>
          <a:lstStyle>
            <a:lvl1pPr algn="r">
              <a:defRPr sz="3600">
                <a:solidFill>
                  <a:schemeClr val="bg2"/>
                </a:solidFill>
              </a:defRPr>
            </a:lvl1pPr>
          </a:lstStyle>
          <a:p>
            <a:r>
              <a:rPr lang="en-US" dirty="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8199927" y="5936187"/>
            <a:ext cx="2743200" cy="365125"/>
          </a:xfrm>
          <a:prstGeom prst="rect">
            <a:avLst/>
          </a:prstGeom>
        </p:spPr>
        <p:txBody>
          <a:bodyPr/>
          <a:lstStyle/>
          <a:p>
            <a:fld id="{FC688739-4518-4CE3-9221-D0CED74930B2}" type="datetime1">
              <a:rPr lang="en-US" smtClean="0"/>
              <a:t>2/19/2021</a:t>
            </a:fld>
            <a:endParaRPr lang="en-US" dirty="0"/>
          </a:p>
        </p:txBody>
      </p:sp>
      <p:sp>
        <p:nvSpPr>
          <p:cNvPr id="5"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657152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rotWithShape="1">
          <a:gsLst>
            <a:gs pos="16814">
              <a:schemeClr val="tx1">
                <a:lumMod val="95000"/>
              </a:schemeClr>
            </a:gs>
            <a:gs pos="100000">
              <a:schemeClr val="tx1">
                <a:lumMod val="74000"/>
              </a:schemeClr>
            </a:gs>
          </a:gsLst>
          <a:lin ang="2520000" scaled="0"/>
        </a:gradFill>
        <a:effectLst/>
      </p:bgPr>
    </p:bg>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228600" indent="-228600">
              <a:buFont typeface="Wingdings" panose="05000000000000000000" pitchFamily="2" charset="2"/>
              <a:buChar char="§"/>
              <a:defRPr>
                <a:solidFill>
                  <a:schemeClr val="bg2"/>
                </a:solidFill>
              </a:defRPr>
            </a:lvl1pPr>
            <a:lvl2pPr marL="685800" indent="-228600">
              <a:buFont typeface="Wingdings" panose="05000000000000000000" pitchFamily="2" charset="2"/>
              <a:buChar char="§"/>
              <a:defRPr>
                <a:solidFill>
                  <a:schemeClr val="bg2"/>
                </a:solidFill>
              </a:defRPr>
            </a:lvl2pPr>
            <a:lvl3pPr marL="1143000" indent="-228600">
              <a:buFont typeface="Wingdings" panose="05000000000000000000" pitchFamily="2" charset="2"/>
              <a:buChar char="§"/>
              <a:defRPr>
                <a:solidFill>
                  <a:schemeClr val="bg2"/>
                </a:solidFill>
              </a:defRPr>
            </a:lvl3pPr>
            <a:lvl4pPr marL="1600200" indent="-228600">
              <a:buFont typeface="Wingdings" panose="05000000000000000000" pitchFamily="2" charset="2"/>
              <a:buChar char="§"/>
              <a:defRPr>
                <a:solidFill>
                  <a:schemeClr val="bg2"/>
                </a:solidFill>
              </a:defRPr>
            </a:lvl4pPr>
            <a:lvl5pPr marL="2057400" indent="-228600">
              <a:buFont typeface="Wingdings" panose="05000000000000000000" pitchFamily="2" charset="2"/>
              <a:buChar cha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897946" y="947119"/>
            <a:ext cx="1057834" cy="917091"/>
          </a:xfrm>
          <a:prstGeom prst="rect">
            <a:avLst/>
          </a:prstGeom>
        </p:spPr>
      </p:pic>
      <p:sp>
        <p:nvSpPr>
          <p:cNvPr id="12" name="Date Placeholder 3"/>
          <p:cNvSpPr>
            <a:spLocks noGrp="1"/>
          </p:cNvSpPr>
          <p:nvPr>
            <p:ph type="dt" sz="half" idx="10"/>
          </p:nvPr>
        </p:nvSpPr>
        <p:spPr>
          <a:xfrm>
            <a:off x="8199927" y="5936187"/>
            <a:ext cx="2743200" cy="365125"/>
          </a:xfrm>
          <a:prstGeom prst="rect">
            <a:avLst/>
          </a:prstGeom>
        </p:spPr>
        <p:txBody>
          <a:bodyPr/>
          <a:lstStyle/>
          <a:p>
            <a:fld id="{531053DE-FBCA-47BB-A358-65A7A7DB66BF}"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31474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3" name="Date Placeholder 3"/>
          <p:cNvSpPr>
            <a:spLocks noGrp="1"/>
          </p:cNvSpPr>
          <p:nvPr>
            <p:ph type="dt" sz="half" idx="10"/>
          </p:nvPr>
        </p:nvSpPr>
        <p:spPr>
          <a:xfrm>
            <a:off x="8199927" y="5936187"/>
            <a:ext cx="2743200" cy="365125"/>
          </a:xfrm>
          <a:prstGeom prst="rect">
            <a:avLst/>
          </a:prstGeom>
        </p:spPr>
        <p:txBody>
          <a:bodyPr/>
          <a:lstStyle/>
          <a:p>
            <a:fld id="{5D111C2B-024C-4DFD-8F6B-DBAF70976832}" type="datetime1">
              <a:rPr lang="en-US" smtClean="0"/>
              <a:t>2/19/2021</a:t>
            </a:fld>
            <a:endParaRPr lang="en-US" dirty="0"/>
          </a:p>
        </p:txBody>
      </p:sp>
      <p:sp>
        <p:nvSpPr>
          <p:cNvPr id="14"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5"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25706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19" y="753229"/>
            <a:ext cx="9613863" cy="1080937"/>
          </a:xfrm>
        </p:spPr>
        <p:txBody>
          <a:bodyPr/>
          <a:lstStyle>
            <a:lvl1pPr>
              <a:defRPr>
                <a:latin typeface="Century Gothic" panose="020B0502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594122" y="2336873"/>
            <a:ext cx="4700060"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5" name="Date Placeholder 3"/>
          <p:cNvSpPr>
            <a:spLocks noGrp="1"/>
          </p:cNvSpPr>
          <p:nvPr>
            <p:ph type="dt" sz="half" idx="10"/>
          </p:nvPr>
        </p:nvSpPr>
        <p:spPr>
          <a:xfrm>
            <a:off x="8199927" y="5936187"/>
            <a:ext cx="2743200" cy="365125"/>
          </a:xfrm>
          <a:prstGeom prst="rect">
            <a:avLst/>
          </a:prstGeom>
        </p:spPr>
        <p:txBody>
          <a:bodyPr/>
          <a:lstStyle/>
          <a:p>
            <a:fld id="{7AD1BD8F-A2EB-491A-9FA4-47E40D2165AD}" type="datetime1">
              <a:rPr lang="en-US" smtClean="0"/>
              <a:t>2/19/2021</a:t>
            </a:fld>
            <a:endParaRPr lang="en-US" dirty="0"/>
          </a:p>
        </p:txBody>
      </p:sp>
      <p:sp>
        <p:nvSpPr>
          <p:cNvPr id="16"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7"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57585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p:txBody>
          <a:bodyPr/>
          <a:lstStyle>
            <a:lvl1pPr>
              <a:defRPr>
                <a:latin typeface="Century Gothic" panose="020B0502020202020204" pitchFamily="34" charset="0"/>
              </a:defRPr>
            </a:lvl1pPr>
          </a:lstStyle>
          <a:p>
            <a:r>
              <a:rPr lang="en-US" dirty="0"/>
              <a:t>CLICK TO EDIT MASTER TITLE STYLE</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11" name="Date Placeholder 3"/>
          <p:cNvSpPr>
            <a:spLocks noGrp="1"/>
          </p:cNvSpPr>
          <p:nvPr>
            <p:ph type="dt" sz="half" idx="10"/>
          </p:nvPr>
        </p:nvSpPr>
        <p:spPr>
          <a:xfrm>
            <a:off x="8199927" y="5936187"/>
            <a:ext cx="2743200" cy="365125"/>
          </a:xfrm>
          <a:prstGeom prst="rect">
            <a:avLst/>
          </a:prstGeom>
        </p:spPr>
        <p:txBody>
          <a:bodyPr/>
          <a:lstStyle/>
          <a:p>
            <a:fld id="{E636CA4F-A13E-4500-9578-0F5801B5A0C2}" type="datetime1">
              <a:rPr lang="en-US" smtClean="0"/>
              <a:t>2/19/2021</a:t>
            </a:fld>
            <a:endParaRPr lang="en-US" dirty="0"/>
          </a:p>
        </p:txBody>
      </p:sp>
      <p:sp>
        <p:nvSpPr>
          <p:cNvPr id="12"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3"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4586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
        <p:nvSpPr>
          <p:cNvPr id="8" name="Date Placeholder 3"/>
          <p:cNvSpPr>
            <a:spLocks noGrp="1"/>
          </p:cNvSpPr>
          <p:nvPr>
            <p:ph type="dt" sz="half" idx="10"/>
          </p:nvPr>
        </p:nvSpPr>
        <p:spPr>
          <a:xfrm>
            <a:off x="8199927" y="5936187"/>
            <a:ext cx="2743200" cy="365125"/>
          </a:xfrm>
          <a:prstGeom prst="rect">
            <a:avLst/>
          </a:prstGeom>
        </p:spPr>
        <p:txBody>
          <a:bodyPr/>
          <a:lstStyle/>
          <a:p>
            <a:fld id="{93B376FB-1E3A-4530-BA3E-4AD285340DE2}" type="datetime1">
              <a:rPr lang="en-US" smtClean="0"/>
              <a:t>2/19/2021</a:t>
            </a:fld>
            <a:endParaRPr lang="en-US" dirty="0"/>
          </a:p>
        </p:txBody>
      </p:sp>
      <p:sp>
        <p:nvSpPr>
          <p:cNvPr id="9"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0"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21198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1" y="753227"/>
            <a:ext cx="9613859" cy="1080940"/>
          </a:xfrm>
        </p:spPr>
        <p:txBody>
          <a:bodyPr anchor="ctr">
            <a:normAutofit/>
          </a:bodyPr>
          <a:lstStyle>
            <a:lvl1pPr>
              <a:defRPr sz="3600"/>
            </a:lvl1pPr>
          </a:lstStyle>
          <a:p>
            <a:r>
              <a:rPr lang="en-US" dirty="0"/>
              <a:t>CLICK TO EDIT MASTER TITLE STYLE</a:t>
            </a:r>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F76FBF05-63B4-4B7D-BD09-9CEBC91007B8}"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txBox="1">
            <a:spLocks/>
          </p:cNvSpPr>
          <p:nvPr userDrawn="1"/>
        </p:nvSpPr>
        <p:spPr>
          <a:xfrm>
            <a:off x="680321" y="5936186"/>
            <a:ext cx="648946" cy="373137"/>
          </a:xfrm>
          <a:prstGeom prst="rect">
            <a:avLst/>
          </a:prstGeom>
        </p:spPr>
        <p:txBody>
          <a:bodyPr vert="horz" lIns="91440" tIns="45720" rIns="91440" bIns="45720" rtlCol="0" anchor="ctr"/>
          <a:lstStyle>
            <a:defPPr>
              <a:defRPr lang="en-US"/>
            </a:defPPr>
            <a:lvl1pPr marL="0" algn="l" defTabSz="457200" rtl="0" eaLnBrk="1" latinLnBrk="0" hangingPunct="1">
              <a:defRPr sz="1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1532964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3" y="753228"/>
            <a:ext cx="9613857" cy="1080938"/>
          </a:xfrm>
        </p:spPr>
        <p:txBody>
          <a:bodyPr anchor="ctr">
            <a:normAutofit/>
          </a:bodyPr>
          <a:lstStyle>
            <a:lvl1pPr>
              <a:defRPr sz="3600"/>
            </a:lvl1pPr>
          </a:lstStyle>
          <a:p>
            <a:r>
              <a:rPr lang="en-US" dirty="0"/>
              <a:t>CLICK TO EDIT MASTER TITLE STYLE</a:t>
            </a:r>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p:cNvSpPr>
            <a:spLocks noGrp="1"/>
          </p:cNvSpPr>
          <p:nvPr>
            <p:ph type="dt" sz="half" idx="10"/>
          </p:nvPr>
        </p:nvSpPr>
        <p:spPr>
          <a:xfrm>
            <a:off x="8199927" y="5936187"/>
            <a:ext cx="2743200" cy="365125"/>
          </a:xfrm>
          <a:prstGeom prst="rect">
            <a:avLst/>
          </a:prstGeom>
        </p:spPr>
        <p:txBody>
          <a:bodyPr/>
          <a:lstStyle/>
          <a:p>
            <a:fld id="{0F43CEA0-F4A5-409F-9582-88102A60ACC6}" type="datetime1">
              <a:rPr lang="en-US" smtClean="0"/>
              <a:t>2/19/2021</a:t>
            </a:fld>
            <a:endParaRPr lang="en-US" dirty="0"/>
          </a:p>
        </p:txBody>
      </p:sp>
      <p:sp>
        <p:nvSpPr>
          <p:cNvPr id="13" name="Footer Placeholder 4"/>
          <p:cNvSpPr>
            <a:spLocks noGrp="1"/>
          </p:cNvSpPr>
          <p:nvPr>
            <p:ph type="ftr" sz="quarter" idx="11"/>
          </p:nvPr>
        </p:nvSpPr>
        <p:spPr>
          <a:xfrm>
            <a:off x="1329267" y="5936188"/>
            <a:ext cx="6870660" cy="365125"/>
          </a:xfrm>
          <a:prstGeom prst="rect">
            <a:avLst/>
          </a:prstGeom>
        </p:spPr>
        <p:txBody>
          <a:bodyPr/>
          <a:lstStyle/>
          <a:p>
            <a:endParaRPr lang="en-US" dirty="0"/>
          </a:p>
        </p:txBody>
      </p:sp>
      <p:sp>
        <p:nvSpPr>
          <p:cNvPr id="14" name="Slide Number Placeholder 5"/>
          <p:cNvSpPr>
            <a:spLocks noGrp="1"/>
          </p:cNvSpPr>
          <p:nvPr>
            <p:ph type="sldNum" sz="quarter" idx="12"/>
          </p:nvPr>
        </p:nvSpPr>
        <p:spPr>
          <a:xfrm>
            <a:off x="680321" y="5936186"/>
            <a:ext cx="648946" cy="373137"/>
          </a:xfrm>
          <a:prstGeom prst="rect">
            <a:avLst/>
          </a:prstGeom>
        </p:spPr>
        <p:txBody>
          <a:bodyPr/>
          <a:lstStyle>
            <a:lvl1pPr>
              <a:defRPr sz="1800"/>
            </a:lvl1pPr>
          </a:lstStyle>
          <a:p>
            <a:fld id="{6D22F896-40B5-4ADD-8801-0D06FADFA095}" type="slidenum">
              <a:rPr lang="en-US" smtClean="0"/>
              <a:pPr/>
              <a:t>‹#›</a:t>
            </a:fld>
            <a:endParaRPr lang="en-US" dirty="0"/>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947119"/>
            <a:ext cx="1057834" cy="917091"/>
          </a:xfrm>
          <a:prstGeom prst="rect">
            <a:avLst/>
          </a:prstGeom>
        </p:spPr>
      </p:pic>
    </p:spTree>
    <p:extLst>
      <p:ext uri="{BB962C8B-B14F-4D97-AF65-F5344CB8AC3E}">
        <p14:creationId xmlns:p14="http://schemas.microsoft.com/office/powerpoint/2010/main" val="322724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680322" y="4711616"/>
            <a:ext cx="9613859" cy="453051"/>
          </a:xfrm>
        </p:spPr>
        <p:txBody>
          <a:bodyPr anchor="b">
            <a:normAutofit/>
          </a:bodyPr>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550981" y="5936187"/>
            <a:ext cx="2743200" cy="365125"/>
          </a:xfrm>
          <a:prstGeom prst="rect">
            <a:avLst/>
          </a:prstGeom>
        </p:spPr>
        <p:txBody>
          <a:bodyPr/>
          <a:lstStyle/>
          <a:p>
            <a:fld id="{18ED78A9-62ED-4CAD-9E11-2285B135D254}" type="datetime1">
              <a:rPr lang="en-US" smtClean="0"/>
              <a:t>2/19/2021</a:t>
            </a:fld>
            <a:endParaRPr lang="en-US" dirty="0"/>
          </a:p>
        </p:txBody>
      </p:sp>
      <p:sp>
        <p:nvSpPr>
          <p:cNvPr id="6" name="Footer Placeholder 5"/>
          <p:cNvSpPr>
            <a:spLocks noGrp="1"/>
          </p:cNvSpPr>
          <p:nvPr>
            <p:ph type="ftr" sz="quarter" idx="11"/>
          </p:nvPr>
        </p:nvSpPr>
        <p:spPr>
          <a:xfrm>
            <a:off x="680321" y="5936188"/>
            <a:ext cx="6870660" cy="365125"/>
          </a:xfrm>
          <a:prstGeom prst="rect">
            <a:avLst/>
          </a:prstGeom>
        </p:spPr>
        <p:txBody>
          <a:bodyPr/>
          <a:lstStyle/>
          <a:p>
            <a:endParaRPr lang="en-US" dirty="0"/>
          </a:p>
        </p:txBody>
      </p:sp>
      <p:pic>
        <p:nvPicPr>
          <p:cNvPr id="12" name="Picture 11"/>
          <p:cNvPicPr>
            <a:picLocks noChangeAspect="1"/>
          </p:cNvPicPr>
          <p:nvPr userDrawn="1"/>
        </p:nvPicPr>
        <p:blipFill rotWithShape="1">
          <a:blip r:embed="rId4">
            <a:extLst>
              <a:ext uri="{28A0092B-C50C-407E-A947-70E740481C1C}">
                <a14:useLocalDpi xmlns:a14="http://schemas.microsoft.com/office/drawing/2010/main" val="0"/>
              </a:ext>
            </a:extLst>
          </a:blip>
          <a:srcRect r="57706"/>
          <a:stretch/>
        </p:blipFill>
        <p:spPr>
          <a:xfrm>
            <a:off x="10897946" y="4874825"/>
            <a:ext cx="1057834" cy="917091"/>
          </a:xfrm>
          <a:prstGeom prst="rect">
            <a:avLst/>
          </a:prstGeom>
        </p:spPr>
      </p:pic>
    </p:spTree>
    <p:extLst>
      <p:ext uri="{BB962C8B-B14F-4D97-AF65-F5344CB8AC3E}">
        <p14:creationId xmlns:p14="http://schemas.microsoft.com/office/powerpoint/2010/main" val="1987279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tx1">
                <a:lumMod val="100000"/>
              </a:schemeClr>
            </a:gs>
            <a:gs pos="100000">
              <a:schemeClr val="tx1">
                <a:lumMod val="75000"/>
              </a:schemeClr>
            </a:gs>
          </a:gsLst>
          <a:lin ang="2520000" scaled="0"/>
        </a:gradFill>
        <a:effectLst/>
      </p:bgPr>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7">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a:xfrm>
            <a:off x="8199927" y="5936187"/>
            <a:ext cx="2743200" cy="365125"/>
          </a:xfrm>
          <a:prstGeom prst="rect">
            <a:avLst/>
          </a:prstGeom>
        </p:spPr>
        <p:txBody>
          <a:bodyPr/>
          <a:lstStyle>
            <a:lvl1pPr>
              <a:defRPr>
                <a:solidFill>
                  <a:schemeClr val="bg2"/>
                </a:solidFill>
              </a:defRPr>
            </a:lvl1pPr>
          </a:lstStyle>
          <a:p>
            <a:fld id="{531053DE-FBCA-47BB-A358-65A7A7DB66BF}" type="datetime1">
              <a:rPr lang="en-US" smtClean="0"/>
              <a:pPr/>
              <a:t>2/19/2021</a:t>
            </a:fld>
            <a:endParaRPr lang="en-US" dirty="0"/>
          </a:p>
        </p:txBody>
      </p:sp>
      <p:sp>
        <p:nvSpPr>
          <p:cNvPr id="10" name="Footer Placeholder 4"/>
          <p:cNvSpPr>
            <a:spLocks noGrp="1"/>
          </p:cNvSpPr>
          <p:nvPr>
            <p:ph type="ftr" sz="quarter" idx="3"/>
          </p:nvPr>
        </p:nvSpPr>
        <p:spPr>
          <a:xfrm>
            <a:off x="1329267" y="5936187"/>
            <a:ext cx="6870660" cy="365125"/>
          </a:xfrm>
          <a:prstGeom prst="rect">
            <a:avLst/>
          </a:prstGeom>
        </p:spPr>
        <p:txBody>
          <a:bodyPr/>
          <a:lstStyle>
            <a:lvl1pPr>
              <a:defRPr>
                <a:solidFill>
                  <a:schemeClr val="bg2"/>
                </a:solidFill>
              </a:defRPr>
            </a:lvl1pPr>
          </a:lstStyle>
          <a:p>
            <a:endParaRPr lang="en-US" dirty="0"/>
          </a:p>
        </p:txBody>
      </p:sp>
      <p:sp>
        <p:nvSpPr>
          <p:cNvPr id="11" name="Slide Number Placeholder 5"/>
          <p:cNvSpPr>
            <a:spLocks noGrp="1"/>
          </p:cNvSpPr>
          <p:nvPr>
            <p:ph type="sldNum" sz="quarter" idx="4"/>
          </p:nvPr>
        </p:nvSpPr>
        <p:spPr>
          <a:xfrm>
            <a:off x="680321" y="5936185"/>
            <a:ext cx="648946" cy="373137"/>
          </a:xfrm>
          <a:prstGeom prst="rect">
            <a:avLst/>
          </a:prstGeom>
        </p:spPr>
        <p:txBody>
          <a:bodyPr/>
          <a:lstStyle>
            <a:lvl1pPr>
              <a:defRPr sz="1800">
                <a:solidFill>
                  <a:schemeClr val="bg2"/>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308358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80" r:id="rId3"/>
    <p:sldLayoutId id="2147483681" r:id="rId4"/>
    <p:sldLayoutId id="2147483682"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400" kern="1200">
          <a:solidFill>
            <a:schemeClr val="bg2">
              <a:lumMod val="75000"/>
            </a:schemeClr>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75000"/>
            </a:schemeClr>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600" kern="1200">
          <a:solidFill>
            <a:schemeClr val="bg2">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sd.wa.gov/uiwebinar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agilebacon.com/how-can-scrum-masters-help-their-teams-to-self-organize/" TargetMode="External"/><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hyperlink" Target="http://www.esd.wa.gov/" TargetMode="External"/><Relationship Id="rId1" Type="http://schemas.openxmlformats.org/officeDocument/2006/relationships/slideLayout" Target="../slideLayouts/slideLayout2.xml"/><Relationship Id="rId4" Type="http://schemas.openxmlformats.org/officeDocument/2006/relationships/hyperlink" Target="http://www.freestockphotos.biz/stockphoto/9307"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hyperlink" Target="https://esd.wa.gov/unemployment/calculate-your-benefit"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3" Type="http://schemas.openxmlformats.org/officeDocument/2006/relationships/hyperlink" Target="https://esdorchardstorage.blob.core.windows.net/esdwa/Default/ESDWAGOV/Unemployment/COVID-19-PUA-Applications-CheckList.pdf"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ajeya.wordpress.com/2013/11/01/plans-can-fail-you-cannot" TargetMode="External"/><Relationship Id="rId4" Type="http://schemas.openxmlformats.org/officeDocument/2006/relationships/image" Target="../media/image69.jpg"/></Relationships>
</file>

<file path=ppt/slides/_rels/slide6.xml.rels><?xml version="1.0" encoding="UTF-8" standalone="yes"?>
<Relationships xmlns="http://schemas.openxmlformats.org/package/2006/relationships"><Relationship Id="rId3" Type="http://schemas.openxmlformats.org/officeDocument/2006/relationships/hyperlink" Target="http://www.esd.wa.gov/"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s://pixabay.com/en/looking-for-a-job-work-silhouettes-68958/" TargetMode="External"/><Relationship Id="rId4" Type="http://schemas.openxmlformats.org/officeDocument/2006/relationships/image" Target="../media/image10.jpg"/></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esd.wa.gov"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erikaforpresident.com/2016/04/02/when-will-i-learn-to-quit-looking-for-clarity-sigh/" TargetMode="External"/><Relationship Id="rId4" Type="http://schemas.openxmlformats.org/officeDocument/2006/relationships/image" Target="../media/image70.jp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8" Type="http://schemas.openxmlformats.org/officeDocument/2006/relationships/hyperlink" Target="http://barbarousguideb51.wikidot.com/" TargetMode="External"/><Relationship Id="rId3" Type="http://schemas.openxmlformats.org/officeDocument/2006/relationships/hyperlink" Target="http://www.esd.wa.gov/" TargetMode="External"/><Relationship Id="rId7" Type="http://schemas.openxmlformats.org/officeDocument/2006/relationships/image" Target="../media/image72.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worksourcewa.com/" TargetMode="External"/><Relationship Id="rId5" Type="http://schemas.openxmlformats.org/officeDocument/2006/relationships/hyperlink" Target="https://esd.wa.gov/unemployment/unemployment-benefits-fraud" TargetMode="External"/><Relationship Id="rId4" Type="http://schemas.openxmlformats.org/officeDocument/2006/relationships/hyperlink" Target="https://esd.wa.gov/uiwebina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onlineinternetmarketinghelp.com/what-is-the-proper-attire-during-job-interview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b="1" dirty="0"/>
              <a:t>Unemployment Insurance</a:t>
            </a:r>
          </a:p>
        </p:txBody>
      </p:sp>
      <p:sp>
        <p:nvSpPr>
          <p:cNvPr id="4" name="Slide Number Placeholder 3"/>
          <p:cNvSpPr>
            <a:spLocks noGrp="1"/>
          </p:cNvSpPr>
          <p:nvPr>
            <p:ph type="sldNum" sz="quarter" idx="12"/>
          </p:nvPr>
        </p:nvSpPr>
        <p:spPr/>
        <p:txBody>
          <a:bodyPr/>
          <a:lstStyle/>
          <a:p>
            <a:fld id="{6D22F896-40B5-4ADD-8801-0D06FADFA095}" type="slidenum">
              <a:rPr lang="en-US" smtClean="0"/>
              <a:pPr/>
              <a:t>1</a:t>
            </a:fld>
            <a:endParaRPr lang="en-US" dirty="0"/>
          </a:p>
        </p:txBody>
      </p:sp>
      <p:sp>
        <p:nvSpPr>
          <p:cNvPr id="3" name="Rectangle 2">
            <a:extLst>
              <a:ext uri="{FF2B5EF4-FFF2-40B4-BE49-F238E27FC236}">
                <a16:creationId xmlns:a16="http://schemas.microsoft.com/office/drawing/2014/main" id="{2EEE1BE7-4174-4748-9A94-94C494B42C60}"/>
              </a:ext>
            </a:extLst>
          </p:cNvPr>
          <p:cNvSpPr/>
          <p:nvPr/>
        </p:nvSpPr>
        <p:spPr>
          <a:xfrm>
            <a:off x="3936022" y="4928019"/>
            <a:ext cx="6096000" cy="923330"/>
          </a:xfrm>
          <a:prstGeom prst="rect">
            <a:avLst/>
          </a:prstGeom>
        </p:spPr>
        <p:txBody>
          <a:bodyPr>
            <a:spAutoFit/>
          </a:bodyPr>
          <a:lstStyle/>
          <a:p>
            <a:r>
              <a:rPr lang="en-US" dirty="0">
                <a:solidFill>
                  <a:schemeClr val="accent1">
                    <a:lumMod val="50000"/>
                  </a:schemeClr>
                </a:solidFill>
              </a:rPr>
              <a:t>Access this PowerPoint presentation online at </a:t>
            </a:r>
            <a:r>
              <a:rPr lang="en-US" dirty="0">
                <a:solidFill>
                  <a:schemeClr val="accent1">
                    <a:lumMod val="50000"/>
                  </a:schemeClr>
                </a:solidFill>
                <a:hlinkClick r:id="rId3"/>
              </a:rPr>
              <a:t>https://esd.wa.gov/uiwebinars</a:t>
            </a:r>
            <a:endParaRPr lang="en-US" dirty="0">
              <a:solidFill>
                <a:schemeClr val="accent1">
                  <a:lumMod val="50000"/>
                </a:schemeClr>
              </a:solidFill>
              <a:highlight>
                <a:srgbClr val="FFFF00"/>
              </a:highlight>
            </a:endParaRPr>
          </a:p>
          <a:p>
            <a:endParaRPr lang="en-US" dirty="0">
              <a:solidFill>
                <a:schemeClr val="accent1">
                  <a:lumMod val="50000"/>
                </a:schemeClr>
              </a:solidFill>
            </a:endParaRPr>
          </a:p>
        </p:txBody>
      </p:sp>
    </p:spTree>
    <p:extLst>
      <p:ext uri="{BB962C8B-B14F-4D97-AF65-F5344CB8AC3E}">
        <p14:creationId xmlns:p14="http://schemas.microsoft.com/office/powerpoint/2010/main" val="314779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4D38170-7085-4FAD-92CD-C33AD29A90C2}"/>
              </a:ext>
            </a:extLst>
          </p:cNvPr>
          <p:cNvGrpSpPr/>
          <p:nvPr/>
        </p:nvGrpSpPr>
        <p:grpSpPr>
          <a:xfrm>
            <a:off x="1679331" y="164629"/>
            <a:ext cx="9590576" cy="6412018"/>
            <a:chOff x="1679331" y="164628"/>
            <a:chExt cx="9590576" cy="6693371"/>
          </a:xfrm>
        </p:grpSpPr>
        <p:pic>
          <p:nvPicPr>
            <p:cNvPr id="2" name="Picture 1">
              <a:extLst>
                <a:ext uri="{FF2B5EF4-FFF2-40B4-BE49-F238E27FC236}">
                  <a16:creationId xmlns:a16="http://schemas.microsoft.com/office/drawing/2014/main" id="{6FE91989-9376-4E5B-9991-DD2AFC588965}"/>
                </a:ext>
              </a:extLst>
            </p:cNvPr>
            <p:cNvPicPr>
              <a:picLocks noChangeAspect="1"/>
            </p:cNvPicPr>
            <p:nvPr/>
          </p:nvPicPr>
          <p:blipFill>
            <a:blip r:embed="rId2"/>
            <a:stretch>
              <a:fillRect/>
            </a:stretch>
          </p:blipFill>
          <p:spPr>
            <a:xfrm>
              <a:off x="1679331" y="896814"/>
              <a:ext cx="9590576" cy="5961185"/>
            </a:xfrm>
            <a:prstGeom prst="rect">
              <a:avLst/>
            </a:prstGeom>
          </p:spPr>
        </p:pic>
        <p:sp>
          <p:nvSpPr>
            <p:cNvPr id="9" name="TextBox 8">
              <a:extLst>
                <a:ext uri="{FF2B5EF4-FFF2-40B4-BE49-F238E27FC236}">
                  <a16:creationId xmlns:a16="http://schemas.microsoft.com/office/drawing/2014/main" id="{E2FC7764-B6F7-42F0-8599-36970C8C902C}"/>
                </a:ext>
              </a:extLst>
            </p:cNvPr>
            <p:cNvSpPr txBox="1"/>
            <p:nvPr/>
          </p:nvSpPr>
          <p:spPr>
            <a:xfrm>
              <a:off x="5108522" y="164628"/>
              <a:ext cx="1851864" cy="460671"/>
            </a:xfrm>
            <a:prstGeom prst="rect">
              <a:avLst/>
            </a:prstGeom>
            <a:solidFill>
              <a:srgbClr val="FFFF00"/>
            </a:solidFill>
          </p:spPr>
          <p:txBody>
            <a:bodyPr wrap="square" rtlCol="0">
              <a:spAutoFit/>
            </a:bodyPr>
            <a:lstStyle/>
            <a:p>
              <a:r>
                <a:rPr lang="en-US" sz="2400" b="1" dirty="0">
                  <a:solidFill>
                    <a:schemeClr val="bg1"/>
                  </a:solidFill>
                </a:rPr>
                <a:t>ESD.WA.GOV</a:t>
              </a:r>
            </a:p>
          </p:txBody>
        </p:sp>
        <p:sp>
          <p:nvSpPr>
            <p:cNvPr id="10" name="Arrow: Right 9">
              <a:extLst>
                <a:ext uri="{FF2B5EF4-FFF2-40B4-BE49-F238E27FC236}">
                  <a16:creationId xmlns:a16="http://schemas.microsoft.com/office/drawing/2014/main" id="{A36F7165-C6DC-4E56-B193-21FDDC385BB7}"/>
                </a:ext>
              </a:extLst>
            </p:cNvPr>
            <p:cNvSpPr/>
            <p:nvPr/>
          </p:nvSpPr>
          <p:spPr>
            <a:xfrm rot="11565652">
              <a:off x="3577003" y="3538594"/>
              <a:ext cx="1046285" cy="4825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10</a:t>
            </a:fld>
            <a:endParaRPr lang="en-US" dirty="0"/>
          </a:p>
        </p:txBody>
      </p:sp>
    </p:spTree>
    <p:extLst>
      <p:ext uri="{BB962C8B-B14F-4D97-AF65-F5344CB8AC3E}">
        <p14:creationId xmlns:p14="http://schemas.microsoft.com/office/powerpoint/2010/main" val="2045533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21C89E-0C59-45EE-9D31-6C63577B02B5}"/>
              </a:ext>
            </a:extLst>
          </p:cNvPr>
          <p:cNvPicPr>
            <a:picLocks noChangeAspect="1"/>
          </p:cNvPicPr>
          <p:nvPr/>
        </p:nvPicPr>
        <p:blipFill>
          <a:blip r:embed="rId2"/>
          <a:stretch>
            <a:fillRect/>
          </a:stretch>
        </p:blipFill>
        <p:spPr>
          <a:xfrm>
            <a:off x="1890346" y="232916"/>
            <a:ext cx="9592793" cy="5332615"/>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11</a:t>
            </a:fld>
            <a:endParaRPr lang="en-US" dirty="0"/>
          </a:p>
        </p:txBody>
      </p:sp>
      <p:sp>
        <p:nvSpPr>
          <p:cNvPr id="8" name="TextBox 7">
            <a:extLst>
              <a:ext uri="{FF2B5EF4-FFF2-40B4-BE49-F238E27FC236}">
                <a16:creationId xmlns:a16="http://schemas.microsoft.com/office/drawing/2014/main" id="{F39FDBF0-33A9-4D2C-B54E-3BC52BF24A60}"/>
              </a:ext>
            </a:extLst>
          </p:cNvPr>
          <p:cNvSpPr txBox="1"/>
          <p:nvPr/>
        </p:nvSpPr>
        <p:spPr>
          <a:xfrm>
            <a:off x="2239598" y="5799588"/>
            <a:ext cx="8319963" cy="646331"/>
          </a:xfrm>
          <a:prstGeom prst="rect">
            <a:avLst/>
          </a:prstGeom>
          <a:noFill/>
          <a:ln w="38100">
            <a:solidFill>
              <a:srgbClr val="FF0000"/>
            </a:solidFill>
          </a:ln>
        </p:spPr>
        <p:txBody>
          <a:bodyPr wrap="square" rtlCol="0">
            <a:spAutoFit/>
          </a:bodyPr>
          <a:lstStyle/>
          <a:p>
            <a:r>
              <a:rPr lang="en-US" dirty="0">
                <a:solidFill>
                  <a:schemeClr val="bg1"/>
                </a:solidFill>
              </a:rPr>
              <a:t>Scroll down on this page to find out how to apply.  Click on the link </a:t>
            </a:r>
            <a:r>
              <a:rPr lang="en-US" b="1" dirty="0">
                <a:solidFill>
                  <a:schemeClr val="bg1"/>
                </a:solidFill>
              </a:rPr>
              <a:t>“Apply online now” </a:t>
            </a:r>
            <a:r>
              <a:rPr lang="en-US" dirty="0">
                <a:solidFill>
                  <a:schemeClr val="bg1"/>
                </a:solidFill>
              </a:rPr>
              <a:t>to get to the sign in page.</a:t>
            </a:r>
          </a:p>
        </p:txBody>
      </p:sp>
    </p:spTree>
    <p:extLst>
      <p:ext uri="{BB962C8B-B14F-4D97-AF65-F5344CB8AC3E}">
        <p14:creationId xmlns:p14="http://schemas.microsoft.com/office/powerpoint/2010/main" val="1325265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12</a:t>
            </a:fld>
            <a:endParaRPr lang="en-US" dirty="0"/>
          </a:p>
        </p:txBody>
      </p:sp>
      <p:grpSp>
        <p:nvGrpSpPr>
          <p:cNvPr id="9" name="Group 8">
            <a:extLst>
              <a:ext uri="{FF2B5EF4-FFF2-40B4-BE49-F238E27FC236}">
                <a16:creationId xmlns:a16="http://schemas.microsoft.com/office/drawing/2014/main" id="{2EE3CB0A-F5A4-4173-9F01-1390ABB81F72}"/>
              </a:ext>
            </a:extLst>
          </p:cNvPr>
          <p:cNvGrpSpPr/>
          <p:nvPr/>
        </p:nvGrpSpPr>
        <p:grpSpPr>
          <a:xfrm>
            <a:off x="942762" y="206619"/>
            <a:ext cx="10122062" cy="6444761"/>
            <a:chOff x="424016" y="206619"/>
            <a:chExt cx="10122062" cy="6444761"/>
          </a:xfrm>
        </p:grpSpPr>
        <p:pic>
          <p:nvPicPr>
            <p:cNvPr id="12" name="Picture 11">
              <a:extLst>
                <a:ext uri="{FF2B5EF4-FFF2-40B4-BE49-F238E27FC236}">
                  <a16:creationId xmlns:a16="http://schemas.microsoft.com/office/drawing/2014/main" id="{FF438D96-AE7C-4A71-8013-758F8CD31B72}"/>
                </a:ext>
              </a:extLst>
            </p:cNvPr>
            <p:cNvPicPr>
              <a:picLocks noChangeAspect="1"/>
            </p:cNvPicPr>
            <p:nvPr/>
          </p:nvPicPr>
          <p:blipFill>
            <a:blip r:embed="rId2"/>
            <a:stretch>
              <a:fillRect/>
            </a:stretch>
          </p:blipFill>
          <p:spPr>
            <a:xfrm>
              <a:off x="1329267" y="206619"/>
              <a:ext cx="9216811" cy="6444761"/>
            </a:xfrm>
            <a:prstGeom prst="rect">
              <a:avLst/>
            </a:prstGeom>
          </p:spPr>
        </p:pic>
        <p:sp>
          <p:nvSpPr>
            <p:cNvPr id="14" name="Rectangle: Rounded Corners 13">
              <a:extLst>
                <a:ext uri="{FF2B5EF4-FFF2-40B4-BE49-F238E27FC236}">
                  <a16:creationId xmlns:a16="http://schemas.microsoft.com/office/drawing/2014/main" id="{6A0D1182-8DCA-46EB-977F-CF0A41AAF1BE}"/>
                </a:ext>
              </a:extLst>
            </p:cNvPr>
            <p:cNvSpPr/>
            <p:nvPr/>
          </p:nvSpPr>
          <p:spPr>
            <a:xfrm>
              <a:off x="1573823" y="729761"/>
              <a:ext cx="5873262" cy="65063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AC4E6EE-164F-459F-BE36-342F514D6164}"/>
                </a:ext>
              </a:extLst>
            </p:cNvPr>
            <p:cNvSpPr/>
            <p:nvPr/>
          </p:nvSpPr>
          <p:spPr>
            <a:xfrm>
              <a:off x="424016" y="817684"/>
              <a:ext cx="782973" cy="47478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20967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13</a:t>
            </a:fld>
            <a:endParaRPr lang="en-US" dirty="0"/>
          </a:p>
        </p:txBody>
      </p:sp>
      <p:pic>
        <p:nvPicPr>
          <p:cNvPr id="3" name="Picture 2">
            <a:extLst>
              <a:ext uri="{FF2B5EF4-FFF2-40B4-BE49-F238E27FC236}">
                <a16:creationId xmlns:a16="http://schemas.microsoft.com/office/drawing/2014/main" id="{54C3D4D6-C545-4851-9ACC-5D95C1685D81}"/>
              </a:ext>
            </a:extLst>
          </p:cNvPr>
          <p:cNvPicPr>
            <a:picLocks noChangeAspect="1"/>
          </p:cNvPicPr>
          <p:nvPr/>
        </p:nvPicPr>
        <p:blipFill>
          <a:blip r:embed="rId2"/>
          <a:stretch>
            <a:fillRect/>
          </a:stretch>
        </p:blipFill>
        <p:spPr>
          <a:xfrm>
            <a:off x="1675390" y="272562"/>
            <a:ext cx="9534802" cy="6312876"/>
          </a:xfrm>
          <a:prstGeom prst="rect">
            <a:avLst/>
          </a:prstGeom>
        </p:spPr>
      </p:pic>
    </p:spTree>
    <p:extLst>
      <p:ext uri="{BB962C8B-B14F-4D97-AF65-F5344CB8AC3E}">
        <p14:creationId xmlns:p14="http://schemas.microsoft.com/office/powerpoint/2010/main" val="356095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14</a:t>
            </a:fld>
            <a:endParaRPr lang="en-US" dirty="0"/>
          </a:p>
        </p:txBody>
      </p:sp>
      <p:grpSp>
        <p:nvGrpSpPr>
          <p:cNvPr id="8" name="Group 7">
            <a:extLst>
              <a:ext uri="{FF2B5EF4-FFF2-40B4-BE49-F238E27FC236}">
                <a16:creationId xmlns:a16="http://schemas.microsoft.com/office/drawing/2014/main" id="{215862DC-CF63-4AC7-A1D4-75CE5D3E510A}"/>
              </a:ext>
            </a:extLst>
          </p:cNvPr>
          <p:cNvGrpSpPr/>
          <p:nvPr/>
        </p:nvGrpSpPr>
        <p:grpSpPr>
          <a:xfrm>
            <a:off x="1905684" y="167054"/>
            <a:ext cx="9732631" cy="6444761"/>
            <a:chOff x="1905684" y="167054"/>
            <a:chExt cx="9732631" cy="6444761"/>
          </a:xfrm>
        </p:grpSpPr>
        <p:pic>
          <p:nvPicPr>
            <p:cNvPr id="6" name="Picture 5">
              <a:extLst>
                <a:ext uri="{FF2B5EF4-FFF2-40B4-BE49-F238E27FC236}">
                  <a16:creationId xmlns:a16="http://schemas.microsoft.com/office/drawing/2014/main" id="{736C46D8-FA4F-43BB-A06E-6873A23F05E5}"/>
                </a:ext>
              </a:extLst>
            </p:cNvPr>
            <p:cNvPicPr>
              <a:picLocks noChangeAspect="1"/>
            </p:cNvPicPr>
            <p:nvPr/>
          </p:nvPicPr>
          <p:blipFill>
            <a:blip r:embed="rId2"/>
            <a:stretch>
              <a:fillRect/>
            </a:stretch>
          </p:blipFill>
          <p:spPr>
            <a:xfrm>
              <a:off x="1923042" y="167054"/>
              <a:ext cx="9216811" cy="6444761"/>
            </a:xfrm>
            <a:prstGeom prst="rect">
              <a:avLst/>
            </a:prstGeom>
          </p:spPr>
        </p:pic>
        <p:sp>
          <p:nvSpPr>
            <p:cNvPr id="10" name="Rectangle: Rounded Corners 9">
              <a:extLst>
                <a:ext uri="{FF2B5EF4-FFF2-40B4-BE49-F238E27FC236}">
                  <a16:creationId xmlns:a16="http://schemas.microsoft.com/office/drawing/2014/main" id="{5345AA66-964C-4416-9D1C-F4C02D2D0CE6}"/>
                </a:ext>
              </a:extLst>
            </p:cNvPr>
            <p:cNvSpPr/>
            <p:nvPr/>
          </p:nvSpPr>
          <p:spPr>
            <a:xfrm>
              <a:off x="1905684" y="3279216"/>
              <a:ext cx="4575273" cy="33325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3D5AEEA-6597-47FB-A9B0-A283CC8F12E5}"/>
                </a:ext>
              </a:extLst>
            </p:cNvPr>
            <p:cNvSpPr/>
            <p:nvPr/>
          </p:nvSpPr>
          <p:spPr>
            <a:xfrm rot="10503287">
              <a:off x="6547518" y="4564575"/>
              <a:ext cx="1745882" cy="44823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7BEBFC6-B2BE-4DA3-A28F-0FD647F41F95}"/>
                </a:ext>
              </a:extLst>
            </p:cNvPr>
            <p:cNvSpPr txBox="1"/>
            <p:nvPr/>
          </p:nvSpPr>
          <p:spPr>
            <a:xfrm>
              <a:off x="6531447" y="5176463"/>
              <a:ext cx="5106868" cy="355600"/>
            </a:xfrm>
            <a:prstGeom prst="rect">
              <a:avLst/>
            </a:prstGeom>
            <a:noFill/>
          </p:spPr>
          <p:txBody>
            <a:bodyPr wrap="square" rtlCol="0">
              <a:spAutoFit/>
            </a:bodyPr>
            <a:lstStyle/>
            <a:p>
              <a:r>
                <a:rPr lang="en-US" dirty="0">
                  <a:solidFill>
                    <a:schemeClr val="bg1"/>
                  </a:solidFill>
                  <a:highlight>
                    <a:srgbClr val="FFFF00"/>
                  </a:highlight>
                </a:rPr>
                <a:t>Type your Username and Password and click Sign in</a:t>
              </a:r>
            </a:p>
          </p:txBody>
        </p:sp>
      </p:grpSp>
    </p:spTree>
    <p:extLst>
      <p:ext uri="{BB962C8B-B14F-4D97-AF65-F5344CB8AC3E}">
        <p14:creationId xmlns:p14="http://schemas.microsoft.com/office/powerpoint/2010/main" val="1239140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15</a:t>
            </a:fld>
            <a:endParaRPr lang="en-US" dirty="0"/>
          </a:p>
        </p:txBody>
      </p:sp>
      <p:grpSp>
        <p:nvGrpSpPr>
          <p:cNvPr id="8" name="Group 7">
            <a:extLst>
              <a:ext uri="{FF2B5EF4-FFF2-40B4-BE49-F238E27FC236}">
                <a16:creationId xmlns:a16="http://schemas.microsoft.com/office/drawing/2014/main" id="{850C3B3F-426B-48BD-B538-4E3DA84BBE7B}"/>
              </a:ext>
            </a:extLst>
          </p:cNvPr>
          <p:cNvGrpSpPr/>
          <p:nvPr/>
        </p:nvGrpSpPr>
        <p:grpSpPr>
          <a:xfrm>
            <a:off x="1591408" y="237392"/>
            <a:ext cx="9156016" cy="6330462"/>
            <a:chOff x="0" y="0"/>
            <a:chExt cx="9156016" cy="6858000"/>
          </a:xfrm>
        </p:grpSpPr>
        <p:pic>
          <p:nvPicPr>
            <p:cNvPr id="9" name="Picture 8">
              <a:extLst>
                <a:ext uri="{FF2B5EF4-FFF2-40B4-BE49-F238E27FC236}">
                  <a16:creationId xmlns:a16="http://schemas.microsoft.com/office/drawing/2014/main" id="{2561E992-C4FD-473C-8B31-35123FD56D00}"/>
                </a:ext>
              </a:extLst>
            </p:cNvPr>
            <p:cNvPicPr>
              <a:picLocks noChangeAspect="1"/>
            </p:cNvPicPr>
            <p:nvPr/>
          </p:nvPicPr>
          <p:blipFill>
            <a:blip r:embed="rId2"/>
            <a:stretch>
              <a:fillRect/>
            </a:stretch>
          </p:blipFill>
          <p:spPr>
            <a:xfrm>
              <a:off x="0" y="0"/>
              <a:ext cx="9156016" cy="6858000"/>
            </a:xfrm>
            <a:prstGeom prst="rect">
              <a:avLst/>
            </a:prstGeom>
          </p:spPr>
        </p:pic>
        <p:sp>
          <p:nvSpPr>
            <p:cNvPr id="10" name="Rectangle: Rounded Corners 9">
              <a:extLst>
                <a:ext uri="{FF2B5EF4-FFF2-40B4-BE49-F238E27FC236}">
                  <a16:creationId xmlns:a16="http://schemas.microsoft.com/office/drawing/2014/main" id="{303A78E6-5C59-4025-B19F-C45880DECE36}"/>
                </a:ext>
              </a:extLst>
            </p:cNvPr>
            <p:cNvSpPr/>
            <p:nvPr/>
          </p:nvSpPr>
          <p:spPr>
            <a:xfrm>
              <a:off x="257452" y="2450237"/>
              <a:ext cx="6835806" cy="43500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0ABECACC-2FA8-4795-8959-83001F375056}"/>
                </a:ext>
              </a:extLst>
            </p:cNvPr>
            <p:cNvSpPr/>
            <p:nvPr/>
          </p:nvSpPr>
          <p:spPr>
            <a:xfrm>
              <a:off x="7226423" y="2450237"/>
              <a:ext cx="798991" cy="43500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7387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16</a:t>
            </a:fld>
            <a:endParaRPr lang="en-US" dirty="0"/>
          </a:p>
        </p:txBody>
      </p:sp>
      <p:grpSp>
        <p:nvGrpSpPr>
          <p:cNvPr id="3" name="Group 2">
            <a:extLst>
              <a:ext uri="{FF2B5EF4-FFF2-40B4-BE49-F238E27FC236}">
                <a16:creationId xmlns:a16="http://schemas.microsoft.com/office/drawing/2014/main" id="{3F7DD1AA-C025-4EF5-878A-43213233CAEB}"/>
              </a:ext>
            </a:extLst>
          </p:cNvPr>
          <p:cNvGrpSpPr/>
          <p:nvPr/>
        </p:nvGrpSpPr>
        <p:grpSpPr>
          <a:xfrm>
            <a:off x="422628" y="200025"/>
            <a:ext cx="11477625" cy="6457950"/>
            <a:chOff x="62144" y="-62144"/>
            <a:chExt cx="11477625" cy="6457950"/>
          </a:xfrm>
        </p:grpSpPr>
        <p:pic>
          <p:nvPicPr>
            <p:cNvPr id="5" name="Picture 4">
              <a:extLst>
                <a:ext uri="{FF2B5EF4-FFF2-40B4-BE49-F238E27FC236}">
                  <a16:creationId xmlns:a16="http://schemas.microsoft.com/office/drawing/2014/main" id="{3622DFCD-B58F-44C1-B166-8A8234D97914}"/>
                </a:ext>
              </a:extLst>
            </p:cNvPr>
            <p:cNvPicPr>
              <a:picLocks noChangeAspect="1"/>
            </p:cNvPicPr>
            <p:nvPr/>
          </p:nvPicPr>
          <p:blipFill>
            <a:blip r:embed="rId2"/>
            <a:stretch>
              <a:fillRect/>
            </a:stretch>
          </p:blipFill>
          <p:spPr>
            <a:xfrm>
              <a:off x="62144" y="-62144"/>
              <a:ext cx="11477625" cy="6457950"/>
            </a:xfrm>
            <a:prstGeom prst="rect">
              <a:avLst/>
            </a:prstGeom>
          </p:spPr>
        </p:pic>
        <p:sp>
          <p:nvSpPr>
            <p:cNvPr id="6" name="Rectangle: Rounded Corners 5">
              <a:extLst>
                <a:ext uri="{FF2B5EF4-FFF2-40B4-BE49-F238E27FC236}">
                  <a16:creationId xmlns:a16="http://schemas.microsoft.com/office/drawing/2014/main" id="{45ECBE2A-6EDE-4A01-A46D-CBDF0B3AB721}"/>
                </a:ext>
              </a:extLst>
            </p:cNvPr>
            <p:cNvSpPr/>
            <p:nvPr/>
          </p:nvSpPr>
          <p:spPr>
            <a:xfrm>
              <a:off x="7688062" y="1127464"/>
              <a:ext cx="3789563" cy="1740023"/>
            </a:xfrm>
            <a:prstGeom prst="roundRect">
              <a:avLst/>
            </a:prstGeom>
            <a:noFill/>
            <a:ln w="762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7" name="Arrow: Left 6">
              <a:extLst>
                <a:ext uri="{FF2B5EF4-FFF2-40B4-BE49-F238E27FC236}">
                  <a16:creationId xmlns:a16="http://schemas.microsoft.com/office/drawing/2014/main" id="{FC404A4D-18E1-4165-B629-ACF4DBB0DBC8}"/>
                </a:ext>
              </a:extLst>
            </p:cNvPr>
            <p:cNvSpPr/>
            <p:nvPr/>
          </p:nvSpPr>
          <p:spPr>
            <a:xfrm>
              <a:off x="9618354" y="1571347"/>
              <a:ext cx="1096994" cy="426127"/>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3023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17</a:t>
            </a:fld>
            <a:endParaRPr lang="en-US" dirty="0"/>
          </a:p>
        </p:txBody>
      </p:sp>
      <p:grpSp>
        <p:nvGrpSpPr>
          <p:cNvPr id="2" name="Group 1">
            <a:extLst>
              <a:ext uri="{FF2B5EF4-FFF2-40B4-BE49-F238E27FC236}">
                <a16:creationId xmlns:a16="http://schemas.microsoft.com/office/drawing/2014/main" id="{94D290FC-0C48-4479-A44B-A6CA23F6C432}"/>
              </a:ext>
            </a:extLst>
          </p:cNvPr>
          <p:cNvGrpSpPr/>
          <p:nvPr/>
        </p:nvGrpSpPr>
        <p:grpSpPr>
          <a:xfrm>
            <a:off x="1853798" y="175847"/>
            <a:ext cx="8426645" cy="6435968"/>
            <a:chOff x="1853798" y="175847"/>
            <a:chExt cx="8426645" cy="6435968"/>
          </a:xfrm>
        </p:grpSpPr>
        <p:grpSp>
          <p:nvGrpSpPr>
            <p:cNvPr id="3" name="Group 2">
              <a:extLst>
                <a:ext uri="{FF2B5EF4-FFF2-40B4-BE49-F238E27FC236}">
                  <a16:creationId xmlns:a16="http://schemas.microsoft.com/office/drawing/2014/main" id="{84687F5B-7C2B-4F7C-A00F-5390D0A8DD54}"/>
                </a:ext>
              </a:extLst>
            </p:cNvPr>
            <p:cNvGrpSpPr/>
            <p:nvPr/>
          </p:nvGrpSpPr>
          <p:grpSpPr>
            <a:xfrm>
              <a:off x="1995854" y="175847"/>
              <a:ext cx="8284589" cy="6435968"/>
              <a:chOff x="2603168" y="480061"/>
              <a:chExt cx="7524485" cy="5897880"/>
            </a:xfrm>
          </p:grpSpPr>
          <p:pic>
            <p:nvPicPr>
              <p:cNvPr id="5" name="Picture 4">
                <a:extLst>
                  <a:ext uri="{FF2B5EF4-FFF2-40B4-BE49-F238E27FC236}">
                    <a16:creationId xmlns:a16="http://schemas.microsoft.com/office/drawing/2014/main" id="{137CDA7D-72DF-4FE4-B8BB-639F65D5E984}"/>
                  </a:ext>
                </a:extLst>
              </p:cNvPr>
              <p:cNvPicPr>
                <a:picLocks noChangeAspect="1"/>
              </p:cNvPicPr>
              <p:nvPr/>
            </p:nvPicPr>
            <p:blipFill>
              <a:blip r:embed="rId2"/>
              <a:stretch>
                <a:fillRect/>
              </a:stretch>
            </p:blipFill>
            <p:spPr>
              <a:xfrm>
                <a:off x="2603168" y="480061"/>
                <a:ext cx="7395462" cy="5897880"/>
              </a:xfrm>
              <a:prstGeom prst="rect">
                <a:avLst/>
              </a:prstGeom>
            </p:spPr>
          </p:pic>
          <p:sp>
            <p:nvSpPr>
              <p:cNvPr id="6" name="Rectangle: Rounded Corners 5">
                <a:extLst>
                  <a:ext uri="{FF2B5EF4-FFF2-40B4-BE49-F238E27FC236}">
                    <a16:creationId xmlns:a16="http://schemas.microsoft.com/office/drawing/2014/main" id="{708F9DA3-3BF4-49D2-B768-4349DBA5D1AC}"/>
                  </a:ext>
                </a:extLst>
              </p:cNvPr>
              <p:cNvSpPr/>
              <p:nvPr/>
            </p:nvSpPr>
            <p:spPr>
              <a:xfrm>
                <a:off x="8591816" y="5599257"/>
                <a:ext cx="1535837" cy="72796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73CD21B6-23CE-4A8A-BECA-63CA79FA504C}"/>
                </a:ext>
              </a:extLst>
            </p:cNvPr>
            <p:cNvSpPr/>
            <p:nvPr/>
          </p:nvSpPr>
          <p:spPr>
            <a:xfrm>
              <a:off x="1853798" y="5781051"/>
              <a:ext cx="1690983" cy="79438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Right 9">
              <a:extLst>
                <a:ext uri="{FF2B5EF4-FFF2-40B4-BE49-F238E27FC236}">
                  <a16:creationId xmlns:a16="http://schemas.microsoft.com/office/drawing/2014/main" id="{82088172-5CB5-4DBC-90CE-6ECEFE7C5DC5}"/>
                </a:ext>
              </a:extLst>
            </p:cNvPr>
            <p:cNvSpPr/>
            <p:nvPr/>
          </p:nvSpPr>
          <p:spPr>
            <a:xfrm>
              <a:off x="5298222" y="5928772"/>
              <a:ext cx="1480038" cy="543745"/>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78490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3" name="Picture 2">
            <a:extLst>
              <a:ext uri="{FF2B5EF4-FFF2-40B4-BE49-F238E27FC236}">
                <a16:creationId xmlns:a16="http://schemas.microsoft.com/office/drawing/2014/main" id="{7DBCF6D9-2E11-4BE1-B1A0-754790BA5954}"/>
              </a:ext>
            </a:extLst>
          </p:cNvPr>
          <p:cNvPicPr>
            <a:picLocks noChangeAspect="1"/>
          </p:cNvPicPr>
          <p:nvPr/>
        </p:nvPicPr>
        <p:blipFill>
          <a:blip r:embed="rId2"/>
          <a:stretch>
            <a:fillRect/>
          </a:stretch>
        </p:blipFill>
        <p:spPr>
          <a:xfrm>
            <a:off x="1815477" y="131885"/>
            <a:ext cx="9078192" cy="6699738"/>
          </a:xfrm>
          <a:prstGeom prst="rect">
            <a:avLst/>
          </a:prstGeom>
        </p:spPr>
      </p:pic>
    </p:spTree>
    <p:extLst>
      <p:ext uri="{BB962C8B-B14F-4D97-AF65-F5344CB8AC3E}">
        <p14:creationId xmlns:p14="http://schemas.microsoft.com/office/powerpoint/2010/main" val="4093476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3" name="Picture 2">
            <a:extLst>
              <a:ext uri="{FF2B5EF4-FFF2-40B4-BE49-F238E27FC236}">
                <a16:creationId xmlns:a16="http://schemas.microsoft.com/office/drawing/2014/main" id="{BDA96D80-4251-4E88-93EA-3FBF25693C56}"/>
              </a:ext>
            </a:extLst>
          </p:cNvPr>
          <p:cNvPicPr>
            <a:picLocks noChangeAspect="1"/>
          </p:cNvPicPr>
          <p:nvPr/>
        </p:nvPicPr>
        <p:blipFill>
          <a:blip r:embed="rId2"/>
          <a:stretch>
            <a:fillRect/>
          </a:stretch>
        </p:blipFill>
        <p:spPr>
          <a:xfrm>
            <a:off x="1667638" y="140676"/>
            <a:ext cx="9709607" cy="6594231"/>
          </a:xfrm>
          <a:prstGeom prst="rect">
            <a:avLst/>
          </a:prstGeom>
        </p:spPr>
      </p:pic>
    </p:spTree>
    <p:extLst>
      <p:ext uri="{BB962C8B-B14F-4D97-AF65-F5344CB8AC3E}">
        <p14:creationId xmlns:p14="http://schemas.microsoft.com/office/powerpoint/2010/main" val="1474463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we will cover</a:t>
            </a:r>
          </a:p>
        </p:txBody>
      </p:sp>
      <p:sp>
        <p:nvSpPr>
          <p:cNvPr id="3" name="Content Placeholder 2"/>
          <p:cNvSpPr>
            <a:spLocks noGrp="1"/>
          </p:cNvSpPr>
          <p:nvPr>
            <p:ph idx="1"/>
          </p:nvPr>
        </p:nvSpPr>
        <p:spPr>
          <a:xfrm>
            <a:off x="1169377" y="2336873"/>
            <a:ext cx="6303867" cy="3694650"/>
          </a:xfrm>
        </p:spPr>
        <p:txBody>
          <a:bodyPr>
            <a:normAutofit fontScale="92500" lnSpcReduction="20000"/>
          </a:bodyPr>
          <a:lstStyle/>
          <a:p>
            <a:r>
              <a:rPr lang="en-US" dirty="0">
                <a:solidFill>
                  <a:schemeClr val="accent1">
                    <a:lumMod val="50000"/>
                  </a:schemeClr>
                </a:solidFill>
              </a:rPr>
              <a:t>Reemployment Services that are available</a:t>
            </a:r>
          </a:p>
          <a:p>
            <a:r>
              <a:rPr lang="en-US" dirty="0">
                <a:solidFill>
                  <a:schemeClr val="accent1">
                    <a:lumMod val="50000"/>
                  </a:schemeClr>
                </a:solidFill>
              </a:rPr>
              <a:t>How to file an unemployment insurance initial claim</a:t>
            </a:r>
          </a:p>
          <a:p>
            <a:pPr lvl="1"/>
            <a:r>
              <a:rPr lang="en-US" dirty="0">
                <a:solidFill>
                  <a:schemeClr val="accent1">
                    <a:lumMod val="50000"/>
                  </a:schemeClr>
                </a:solidFill>
              </a:rPr>
              <a:t>For those that have worked for employers in Washington State </a:t>
            </a:r>
          </a:p>
          <a:p>
            <a:pPr lvl="1"/>
            <a:r>
              <a:rPr lang="en-US" dirty="0">
                <a:solidFill>
                  <a:schemeClr val="accent1">
                    <a:lumMod val="50000"/>
                  </a:schemeClr>
                </a:solidFill>
              </a:rPr>
              <a:t>For those that have worked in Washington plus –</a:t>
            </a:r>
          </a:p>
          <a:p>
            <a:pPr lvl="2"/>
            <a:r>
              <a:rPr lang="en-US" dirty="0">
                <a:solidFill>
                  <a:schemeClr val="accent1">
                    <a:lumMod val="50000"/>
                  </a:schemeClr>
                </a:solidFill>
              </a:rPr>
              <a:t>another state, </a:t>
            </a:r>
          </a:p>
          <a:p>
            <a:pPr lvl="2"/>
            <a:r>
              <a:rPr lang="en-US" dirty="0">
                <a:solidFill>
                  <a:schemeClr val="accent1">
                    <a:lumMod val="50000"/>
                  </a:schemeClr>
                </a:solidFill>
              </a:rPr>
              <a:t>for the military, or </a:t>
            </a:r>
          </a:p>
          <a:p>
            <a:pPr lvl="2"/>
            <a:r>
              <a:rPr lang="en-US" dirty="0">
                <a:solidFill>
                  <a:schemeClr val="accent1">
                    <a:lumMod val="50000"/>
                  </a:schemeClr>
                </a:solidFill>
              </a:rPr>
              <a:t>for the federal government</a:t>
            </a:r>
          </a:p>
          <a:p>
            <a:r>
              <a:rPr lang="en-US" dirty="0">
                <a:solidFill>
                  <a:schemeClr val="accent2">
                    <a:lumMod val="90000"/>
                    <a:lumOff val="10000"/>
                  </a:schemeClr>
                </a:solidFill>
              </a:rPr>
              <a:t>Our screens may change from time to time, but the concept will still apply.  Read the questions carefully</a:t>
            </a:r>
          </a:p>
          <a:p>
            <a:r>
              <a:rPr lang="en-US" dirty="0">
                <a:solidFill>
                  <a:schemeClr val="accent2">
                    <a:lumMod val="90000"/>
                    <a:lumOff val="10000"/>
                  </a:schemeClr>
                </a:solidFill>
              </a:rPr>
              <a:t>Always check esd.wa.gov for the most up to date information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2</a:t>
            </a:fld>
            <a:endParaRPr lang="en-US" dirty="0"/>
          </a:p>
        </p:txBody>
      </p:sp>
      <p:pic>
        <p:nvPicPr>
          <p:cNvPr id="5" name="Content Placeholder 4">
            <a:extLst>
              <a:ext uri="{FF2B5EF4-FFF2-40B4-BE49-F238E27FC236}">
                <a16:creationId xmlns:a16="http://schemas.microsoft.com/office/drawing/2014/main" id="{A3469A7D-7292-4EC7-BED9-FD2DDB494FCE}"/>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4269" r="12216" b="-1"/>
          <a:stretch/>
        </p:blipFill>
        <p:spPr>
          <a:xfrm>
            <a:off x="7880164" y="2336873"/>
            <a:ext cx="4149719" cy="3767899"/>
          </a:xfrm>
          <a:prstGeom prst="rect">
            <a:avLst/>
          </a:prstGeom>
          <a:effectLst/>
        </p:spPr>
      </p:pic>
    </p:spTree>
    <p:extLst>
      <p:ext uri="{BB962C8B-B14F-4D97-AF65-F5344CB8AC3E}">
        <p14:creationId xmlns:p14="http://schemas.microsoft.com/office/powerpoint/2010/main" val="3174248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20</a:t>
            </a:fld>
            <a:endParaRPr lang="en-US" dirty="0"/>
          </a:p>
        </p:txBody>
      </p:sp>
      <p:grpSp>
        <p:nvGrpSpPr>
          <p:cNvPr id="3" name="Group 2">
            <a:extLst>
              <a:ext uri="{FF2B5EF4-FFF2-40B4-BE49-F238E27FC236}">
                <a16:creationId xmlns:a16="http://schemas.microsoft.com/office/drawing/2014/main" id="{67421F8B-608D-47EC-B7EE-2970237E831F}"/>
              </a:ext>
            </a:extLst>
          </p:cNvPr>
          <p:cNvGrpSpPr/>
          <p:nvPr/>
        </p:nvGrpSpPr>
        <p:grpSpPr>
          <a:xfrm>
            <a:off x="1773010" y="149468"/>
            <a:ext cx="9525105" cy="6523893"/>
            <a:chOff x="1773010" y="0"/>
            <a:chExt cx="8645979" cy="6858000"/>
          </a:xfrm>
        </p:grpSpPr>
        <p:pic>
          <p:nvPicPr>
            <p:cNvPr id="5" name="Picture 4">
              <a:extLst>
                <a:ext uri="{FF2B5EF4-FFF2-40B4-BE49-F238E27FC236}">
                  <a16:creationId xmlns:a16="http://schemas.microsoft.com/office/drawing/2014/main" id="{09E6F6E5-8021-4D38-9947-1C1E838E35E5}"/>
                </a:ext>
              </a:extLst>
            </p:cNvPr>
            <p:cNvPicPr>
              <a:picLocks noChangeAspect="1"/>
            </p:cNvPicPr>
            <p:nvPr/>
          </p:nvPicPr>
          <p:blipFill>
            <a:blip r:embed="rId2"/>
            <a:stretch>
              <a:fillRect/>
            </a:stretch>
          </p:blipFill>
          <p:spPr>
            <a:xfrm>
              <a:off x="1773010" y="0"/>
              <a:ext cx="8645979" cy="6858000"/>
            </a:xfrm>
            <a:prstGeom prst="rect">
              <a:avLst/>
            </a:prstGeom>
          </p:spPr>
        </p:pic>
        <p:sp>
          <p:nvSpPr>
            <p:cNvPr id="6" name="Rectangle: Rounded Corners 5">
              <a:extLst>
                <a:ext uri="{FF2B5EF4-FFF2-40B4-BE49-F238E27FC236}">
                  <a16:creationId xmlns:a16="http://schemas.microsoft.com/office/drawing/2014/main" id="{74694BB2-D684-4F2A-B006-9564EB8A8CD0}"/>
                </a:ext>
              </a:extLst>
            </p:cNvPr>
            <p:cNvSpPr/>
            <p:nvPr/>
          </p:nvSpPr>
          <p:spPr>
            <a:xfrm>
              <a:off x="4935984" y="5246703"/>
              <a:ext cx="4021585" cy="612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3016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21</a:t>
            </a:fld>
            <a:endParaRPr lang="en-US" dirty="0"/>
          </a:p>
        </p:txBody>
      </p:sp>
      <p:grpSp>
        <p:nvGrpSpPr>
          <p:cNvPr id="3" name="Group 2">
            <a:extLst>
              <a:ext uri="{FF2B5EF4-FFF2-40B4-BE49-F238E27FC236}">
                <a16:creationId xmlns:a16="http://schemas.microsoft.com/office/drawing/2014/main" id="{EEA5C03E-D007-48F8-91E4-42598F4AA6DB}"/>
              </a:ext>
            </a:extLst>
          </p:cNvPr>
          <p:cNvGrpSpPr/>
          <p:nvPr/>
        </p:nvGrpSpPr>
        <p:grpSpPr>
          <a:xfrm>
            <a:off x="1726191" y="131884"/>
            <a:ext cx="9554340" cy="6550269"/>
            <a:chOff x="1726191" y="0"/>
            <a:chExt cx="8739617" cy="6858000"/>
          </a:xfrm>
        </p:grpSpPr>
        <p:pic>
          <p:nvPicPr>
            <p:cNvPr id="5" name="Picture 4">
              <a:extLst>
                <a:ext uri="{FF2B5EF4-FFF2-40B4-BE49-F238E27FC236}">
                  <a16:creationId xmlns:a16="http://schemas.microsoft.com/office/drawing/2014/main" id="{E141FE90-4287-4606-B2B0-22246C48E6FF}"/>
                </a:ext>
              </a:extLst>
            </p:cNvPr>
            <p:cNvPicPr>
              <a:picLocks noChangeAspect="1"/>
            </p:cNvPicPr>
            <p:nvPr/>
          </p:nvPicPr>
          <p:blipFill>
            <a:blip r:embed="rId2"/>
            <a:stretch>
              <a:fillRect/>
            </a:stretch>
          </p:blipFill>
          <p:spPr>
            <a:xfrm>
              <a:off x="1726191" y="0"/>
              <a:ext cx="8739617" cy="6858000"/>
            </a:xfrm>
            <a:prstGeom prst="rect">
              <a:avLst/>
            </a:prstGeom>
          </p:spPr>
        </p:pic>
        <p:sp>
          <p:nvSpPr>
            <p:cNvPr id="6" name="Rectangle: Rounded Corners 5">
              <a:extLst>
                <a:ext uri="{FF2B5EF4-FFF2-40B4-BE49-F238E27FC236}">
                  <a16:creationId xmlns:a16="http://schemas.microsoft.com/office/drawing/2014/main" id="{075E270D-35DF-4983-B9D2-918DD50D1416}"/>
                </a:ext>
              </a:extLst>
            </p:cNvPr>
            <p:cNvSpPr/>
            <p:nvPr/>
          </p:nvSpPr>
          <p:spPr>
            <a:xfrm>
              <a:off x="3417903" y="2565647"/>
              <a:ext cx="6932495" cy="253100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8E1D23C5-78C8-48DE-B744-68232F32B487}"/>
              </a:ext>
            </a:extLst>
          </p:cNvPr>
          <p:cNvGrpSpPr/>
          <p:nvPr/>
        </p:nvGrpSpPr>
        <p:grpSpPr>
          <a:xfrm>
            <a:off x="3202433" y="4638573"/>
            <a:ext cx="3466815" cy="1202423"/>
            <a:chOff x="3202433" y="4638573"/>
            <a:chExt cx="3466815" cy="1202423"/>
          </a:xfrm>
        </p:grpSpPr>
        <p:sp>
          <p:nvSpPr>
            <p:cNvPr id="7" name="TextBox 6">
              <a:extLst>
                <a:ext uri="{FF2B5EF4-FFF2-40B4-BE49-F238E27FC236}">
                  <a16:creationId xmlns:a16="http://schemas.microsoft.com/office/drawing/2014/main" id="{3FFB42D0-DCB9-4B69-9EC2-106A7B6BF9FB}"/>
                </a:ext>
              </a:extLst>
            </p:cNvPr>
            <p:cNvSpPr txBox="1"/>
            <p:nvPr/>
          </p:nvSpPr>
          <p:spPr>
            <a:xfrm>
              <a:off x="3739534" y="5471664"/>
              <a:ext cx="2929714" cy="369332"/>
            </a:xfrm>
            <a:prstGeom prst="rect">
              <a:avLst/>
            </a:prstGeom>
            <a:noFill/>
            <a:ln w="38100">
              <a:solidFill>
                <a:srgbClr val="FF0000"/>
              </a:solidFill>
            </a:ln>
          </p:spPr>
          <p:txBody>
            <a:bodyPr wrap="square" rtlCol="0">
              <a:spAutoFit/>
            </a:bodyPr>
            <a:lstStyle/>
            <a:p>
              <a:r>
                <a:rPr lang="en-US" b="1" dirty="0">
                  <a:solidFill>
                    <a:schemeClr val="bg1"/>
                  </a:solidFill>
                </a:rPr>
                <a:t>Read this question carefully</a:t>
              </a:r>
            </a:p>
          </p:txBody>
        </p:sp>
        <p:sp>
          <p:nvSpPr>
            <p:cNvPr id="2" name="Arrow: Curved Right 1">
              <a:extLst>
                <a:ext uri="{FF2B5EF4-FFF2-40B4-BE49-F238E27FC236}">
                  <a16:creationId xmlns:a16="http://schemas.microsoft.com/office/drawing/2014/main" id="{9719D213-487E-46D6-9220-CB6C9FAB9D27}"/>
                </a:ext>
              </a:extLst>
            </p:cNvPr>
            <p:cNvSpPr/>
            <p:nvPr/>
          </p:nvSpPr>
          <p:spPr>
            <a:xfrm rot="11096535" flipH="1">
              <a:off x="3202433" y="4638573"/>
              <a:ext cx="495020" cy="998289"/>
            </a:xfrm>
            <a:prstGeom prst="curv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24934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22</a:t>
            </a:fld>
            <a:endParaRPr lang="en-US" dirty="0"/>
          </a:p>
        </p:txBody>
      </p:sp>
      <p:grpSp>
        <p:nvGrpSpPr>
          <p:cNvPr id="17" name="Group 16">
            <a:extLst>
              <a:ext uri="{FF2B5EF4-FFF2-40B4-BE49-F238E27FC236}">
                <a16:creationId xmlns:a16="http://schemas.microsoft.com/office/drawing/2014/main" id="{6BA77CC9-534F-43E4-8202-52CF66FC68BC}"/>
              </a:ext>
            </a:extLst>
          </p:cNvPr>
          <p:cNvGrpSpPr/>
          <p:nvPr/>
        </p:nvGrpSpPr>
        <p:grpSpPr>
          <a:xfrm>
            <a:off x="1920162" y="171450"/>
            <a:ext cx="9515809" cy="6515100"/>
            <a:chOff x="1920162" y="171450"/>
            <a:chExt cx="9515809" cy="6515100"/>
          </a:xfrm>
        </p:grpSpPr>
        <p:pic>
          <p:nvPicPr>
            <p:cNvPr id="5" name="Picture 4">
              <a:extLst>
                <a:ext uri="{FF2B5EF4-FFF2-40B4-BE49-F238E27FC236}">
                  <a16:creationId xmlns:a16="http://schemas.microsoft.com/office/drawing/2014/main" id="{6846088C-FE49-4F71-B2B1-1CB21ABDDC03}"/>
                </a:ext>
              </a:extLst>
            </p:cNvPr>
            <p:cNvPicPr>
              <a:picLocks noChangeAspect="1"/>
            </p:cNvPicPr>
            <p:nvPr/>
          </p:nvPicPr>
          <p:blipFill>
            <a:blip r:embed="rId2"/>
            <a:stretch>
              <a:fillRect/>
            </a:stretch>
          </p:blipFill>
          <p:spPr>
            <a:xfrm>
              <a:off x="1920162" y="171450"/>
              <a:ext cx="9428838" cy="6515100"/>
            </a:xfrm>
            <a:prstGeom prst="rect">
              <a:avLst/>
            </a:prstGeom>
          </p:spPr>
        </p:pic>
        <p:pic>
          <p:nvPicPr>
            <p:cNvPr id="2" name="Picture 1">
              <a:extLst>
                <a:ext uri="{FF2B5EF4-FFF2-40B4-BE49-F238E27FC236}">
                  <a16:creationId xmlns:a16="http://schemas.microsoft.com/office/drawing/2014/main" id="{4EEAE7C3-B1CD-48CF-8DB5-7BEF758D972F}"/>
                </a:ext>
              </a:extLst>
            </p:cNvPr>
            <p:cNvPicPr>
              <a:picLocks noChangeAspect="1"/>
            </p:cNvPicPr>
            <p:nvPr/>
          </p:nvPicPr>
          <p:blipFill>
            <a:blip r:embed="rId3"/>
            <a:stretch>
              <a:fillRect/>
            </a:stretch>
          </p:blipFill>
          <p:spPr>
            <a:xfrm>
              <a:off x="3783998" y="2078069"/>
              <a:ext cx="7565002" cy="4041377"/>
            </a:xfrm>
            <a:prstGeom prst="rect">
              <a:avLst/>
            </a:prstGeom>
          </p:spPr>
        </p:pic>
        <p:sp>
          <p:nvSpPr>
            <p:cNvPr id="9" name="Rectangle: Rounded Corners 8">
              <a:extLst>
                <a:ext uri="{FF2B5EF4-FFF2-40B4-BE49-F238E27FC236}">
                  <a16:creationId xmlns:a16="http://schemas.microsoft.com/office/drawing/2014/main" id="{1ECA36D9-72EB-4BC9-81A1-778A39857D64}"/>
                </a:ext>
              </a:extLst>
            </p:cNvPr>
            <p:cNvSpPr/>
            <p:nvPr/>
          </p:nvSpPr>
          <p:spPr>
            <a:xfrm>
              <a:off x="9107705" y="2395134"/>
              <a:ext cx="2328266" cy="187792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13276C-75BA-4DA3-96FE-08254679C94A}"/>
                </a:ext>
              </a:extLst>
            </p:cNvPr>
            <p:cNvSpPr txBox="1"/>
            <p:nvPr/>
          </p:nvSpPr>
          <p:spPr>
            <a:xfrm>
              <a:off x="9255703" y="2695512"/>
              <a:ext cx="1973899" cy="150700"/>
            </a:xfrm>
            <a:prstGeom prst="rect">
              <a:avLst/>
            </a:prstGeom>
            <a:solidFill>
              <a:schemeClr val="bg2">
                <a:lumMod val="20000"/>
                <a:lumOff val="80000"/>
              </a:schemeClr>
            </a:solidFill>
          </p:spPr>
          <p:txBody>
            <a:bodyPr wrap="square" rtlCol="0">
              <a:spAutoFit/>
            </a:bodyPr>
            <a:lstStyle/>
            <a:p>
              <a:endParaRPr lang="en-US" sz="400" dirty="0"/>
            </a:p>
          </p:txBody>
        </p:sp>
        <p:sp>
          <p:nvSpPr>
            <p:cNvPr id="11" name="TextBox 10">
              <a:extLst>
                <a:ext uri="{FF2B5EF4-FFF2-40B4-BE49-F238E27FC236}">
                  <a16:creationId xmlns:a16="http://schemas.microsoft.com/office/drawing/2014/main" id="{8D17B2E8-5359-4A72-840D-5F640BAFF857}"/>
                </a:ext>
              </a:extLst>
            </p:cNvPr>
            <p:cNvSpPr txBox="1"/>
            <p:nvPr/>
          </p:nvSpPr>
          <p:spPr>
            <a:xfrm>
              <a:off x="9255704" y="2930630"/>
              <a:ext cx="1973899" cy="150700"/>
            </a:xfrm>
            <a:prstGeom prst="rect">
              <a:avLst/>
            </a:prstGeom>
            <a:solidFill>
              <a:schemeClr val="bg2">
                <a:lumMod val="20000"/>
                <a:lumOff val="80000"/>
              </a:schemeClr>
            </a:solidFill>
          </p:spPr>
          <p:txBody>
            <a:bodyPr wrap="square" rtlCol="0">
              <a:spAutoFit/>
            </a:bodyPr>
            <a:lstStyle/>
            <a:p>
              <a:endParaRPr lang="en-US" sz="400" dirty="0"/>
            </a:p>
          </p:txBody>
        </p:sp>
      </p:grpSp>
      <p:sp>
        <p:nvSpPr>
          <p:cNvPr id="12" name="TextBox 11">
            <a:extLst>
              <a:ext uri="{FF2B5EF4-FFF2-40B4-BE49-F238E27FC236}">
                <a16:creationId xmlns:a16="http://schemas.microsoft.com/office/drawing/2014/main" id="{F757CD10-F786-4A93-9E71-BB96EB013A20}"/>
              </a:ext>
            </a:extLst>
          </p:cNvPr>
          <p:cNvSpPr txBox="1"/>
          <p:nvPr/>
        </p:nvSpPr>
        <p:spPr>
          <a:xfrm>
            <a:off x="2019791" y="4350286"/>
            <a:ext cx="2929714" cy="1200329"/>
          </a:xfrm>
          <a:prstGeom prst="rect">
            <a:avLst/>
          </a:prstGeom>
          <a:noFill/>
          <a:ln w="38100">
            <a:solidFill>
              <a:srgbClr val="FF0000"/>
            </a:solidFill>
          </a:ln>
        </p:spPr>
        <p:txBody>
          <a:bodyPr wrap="square" rtlCol="0">
            <a:spAutoFit/>
          </a:bodyPr>
          <a:lstStyle/>
          <a:p>
            <a:r>
              <a:rPr lang="en-US" b="1" dirty="0">
                <a:solidFill>
                  <a:schemeClr val="bg1"/>
                </a:solidFill>
              </a:rPr>
              <a:t>It is not a requirement to have a </a:t>
            </a:r>
            <a:r>
              <a:rPr lang="en-US" b="1" dirty="0" err="1">
                <a:solidFill>
                  <a:schemeClr val="bg1"/>
                </a:solidFill>
              </a:rPr>
              <a:t>Wa</a:t>
            </a:r>
            <a:r>
              <a:rPr lang="en-US" b="1" dirty="0">
                <a:solidFill>
                  <a:schemeClr val="bg1"/>
                </a:solidFill>
              </a:rPr>
              <a:t> State drivers license.  But if you do, you must enter the information</a:t>
            </a:r>
          </a:p>
        </p:txBody>
      </p:sp>
    </p:spTree>
    <p:extLst>
      <p:ext uri="{BB962C8B-B14F-4D97-AF65-F5344CB8AC3E}">
        <p14:creationId xmlns:p14="http://schemas.microsoft.com/office/powerpoint/2010/main" val="828916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23</a:t>
            </a:fld>
            <a:endParaRPr lang="en-US" dirty="0"/>
          </a:p>
        </p:txBody>
      </p:sp>
      <p:grpSp>
        <p:nvGrpSpPr>
          <p:cNvPr id="6" name="Group 5">
            <a:extLst>
              <a:ext uri="{FF2B5EF4-FFF2-40B4-BE49-F238E27FC236}">
                <a16:creationId xmlns:a16="http://schemas.microsoft.com/office/drawing/2014/main" id="{3D8588AB-6CBC-41B5-8DD9-0AF050516D5F}"/>
              </a:ext>
            </a:extLst>
          </p:cNvPr>
          <p:cNvGrpSpPr/>
          <p:nvPr/>
        </p:nvGrpSpPr>
        <p:grpSpPr>
          <a:xfrm>
            <a:off x="202222" y="167054"/>
            <a:ext cx="11732603" cy="5710384"/>
            <a:chOff x="0" y="0"/>
            <a:chExt cx="11934826" cy="5962650"/>
          </a:xfrm>
        </p:grpSpPr>
        <p:pic>
          <p:nvPicPr>
            <p:cNvPr id="7" name="Picture 6">
              <a:extLst>
                <a:ext uri="{FF2B5EF4-FFF2-40B4-BE49-F238E27FC236}">
                  <a16:creationId xmlns:a16="http://schemas.microsoft.com/office/drawing/2014/main" id="{E6780021-4152-4170-BB08-4B70DEFF61B0}"/>
                </a:ext>
              </a:extLst>
            </p:cNvPr>
            <p:cNvPicPr>
              <a:picLocks noChangeAspect="1"/>
            </p:cNvPicPr>
            <p:nvPr/>
          </p:nvPicPr>
          <p:blipFill>
            <a:blip r:embed="rId2"/>
            <a:stretch>
              <a:fillRect/>
            </a:stretch>
          </p:blipFill>
          <p:spPr>
            <a:xfrm>
              <a:off x="1" y="809625"/>
              <a:ext cx="11915775" cy="1066800"/>
            </a:xfrm>
            <a:prstGeom prst="rect">
              <a:avLst/>
            </a:prstGeom>
          </p:spPr>
        </p:pic>
        <p:pic>
          <p:nvPicPr>
            <p:cNvPr id="8" name="Picture 7">
              <a:extLst>
                <a:ext uri="{FF2B5EF4-FFF2-40B4-BE49-F238E27FC236}">
                  <a16:creationId xmlns:a16="http://schemas.microsoft.com/office/drawing/2014/main" id="{458EA620-49B3-4C61-88BF-4968473A620A}"/>
                </a:ext>
              </a:extLst>
            </p:cNvPr>
            <p:cNvPicPr>
              <a:picLocks noChangeAspect="1"/>
            </p:cNvPicPr>
            <p:nvPr/>
          </p:nvPicPr>
          <p:blipFill>
            <a:blip r:embed="rId3"/>
            <a:stretch>
              <a:fillRect/>
            </a:stretch>
          </p:blipFill>
          <p:spPr>
            <a:xfrm>
              <a:off x="1" y="1876425"/>
              <a:ext cx="11925300" cy="990600"/>
            </a:xfrm>
            <a:prstGeom prst="rect">
              <a:avLst/>
            </a:prstGeom>
          </p:spPr>
        </p:pic>
        <p:pic>
          <p:nvPicPr>
            <p:cNvPr id="9" name="Picture 8">
              <a:extLst>
                <a:ext uri="{FF2B5EF4-FFF2-40B4-BE49-F238E27FC236}">
                  <a16:creationId xmlns:a16="http://schemas.microsoft.com/office/drawing/2014/main" id="{E17BC1C9-E89D-4A61-88C1-346845FD4D28}"/>
                </a:ext>
              </a:extLst>
            </p:cNvPr>
            <p:cNvPicPr>
              <a:picLocks noChangeAspect="1"/>
            </p:cNvPicPr>
            <p:nvPr/>
          </p:nvPicPr>
          <p:blipFill>
            <a:blip r:embed="rId4"/>
            <a:stretch>
              <a:fillRect/>
            </a:stretch>
          </p:blipFill>
          <p:spPr>
            <a:xfrm>
              <a:off x="0" y="2847975"/>
              <a:ext cx="11915775" cy="1085850"/>
            </a:xfrm>
            <a:prstGeom prst="rect">
              <a:avLst/>
            </a:prstGeom>
          </p:spPr>
        </p:pic>
        <p:pic>
          <p:nvPicPr>
            <p:cNvPr id="10" name="Picture 9">
              <a:extLst>
                <a:ext uri="{FF2B5EF4-FFF2-40B4-BE49-F238E27FC236}">
                  <a16:creationId xmlns:a16="http://schemas.microsoft.com/office/drawing/2014/main" id="{446C866B-8FDA-4809-AEB0-7BDE3F63B9B8}"/>
                </a:ext>
              </a:extLst>
            </p:cNvPr>
            <p:cNvPicPr>
              <a:picLocks noChangeAspect="1"/>
            </p:cNvPicPr>
            <p:nvPr/>
          </p:nvPicPr>
          <p:blipFill>
            <a:blip r:embed="rId5"/>
            <a:stretch>
              <a:fillRect/>
            </a:stretch>
          </p:blipFill>
          <p:spPr>
            <a:xfrm>
              <a:off x="19051" y="3933825"/>
              <a:ext cx="11906250" cy="1028700"/>
            </a:xfrm>
            <a:prstGeom prst="rect">
              <a:avLst/>
            </a:prstGeom>
          </p:spPr>
        </p:pic>
        <p:pic>
          <p:nvPicPr>
            <p:cNvPr id="11" name="Picture 10">
              <a:extLst>
                <a:ext uri="{FF2B5EF4-FFF2-40B4-BE49-F238E27FC236}">
                  <a16:creationId xmlns:a16="http://schemas.microsoft.com/office/drawing/2014/main" id="{8A0E848E-FC7C-4163-A1DB-16C0002BCE6E}"/>
                </a:ext>
              </a:extLst>
            </p:cNvPr>
            <p:cNvPicPr>
              <a:picLocks noChangeAspect="1"/>
            </p:cNvPicPr>
            <p:nvPr/>
          </p:nvPicPr>
          <p:blipFill>
            <a:blip r:embed="rId6"/>
            <a:stretch>
              <a:fillRect/>
            </a:stretch>
          </p:blipFill>
          <p:spPr>
            <a:xfrm>
              <a:off x="9526" y="4905375"/>
              <a:ext cx="11925300" cy="1057275"/>
            </a:xfrm>
            <a:prstGeom prst="rect">
              <a:avLst/>
            </a:prstGeom>
          </p:spPr>
        </p:pic>
        <p:pic>
          <p:nvPicPr>
            <p:cNvPr id="13" name="Picture 12">
              <a:extLst>
                <a:ext uri="{FF2B5EF4-FFF2-40B4-BE49-F238E27FC236}">
                  <a16:creationId xmlns:a16="http://schemas.microsoft.com/office/drawing/2014/main" id="{C339CBEC-DC19-4E05-8F1A-A2CD2E769A85}"/>
                </a:ext>
              </a:extLst>
            </p:cNvPr>
            <p:cNvPicPr>
              <a:picLocks noChangeAspect="1"/>
            </p:cNvPicPr>
            <p:nvPr/>
          </p:nvPicPr>
          <p:blipFill>
            <a:blip r:embed="rId7"/>
            <a:stretch>
              <a:fillRect/>
            </a:stretch>
          </p:blipFill>
          <p:spPr>
            <a:xfrm>
              <a:off x="0" y="0"/>
              <a:ext cx="6362700" cy="419100"/>
            </a:xfrm>
            <a:prstGeom prst="rect">
              <a:avLst/>
            </a:prstGeom>
          </p:spPr>
        </p:pic>
      </p:grpSp>
      <p:sp>
        <p:nvSpPr>
          <p:cNvPr id="12" name="TextBox 11">
            <a:extLst>
              <a:ext uri="{FF2B5EF4-FFF2-40B4-BE49-F238E27FC236}">
                <a16:creationId xmlns:a16="http://schemas.microsoft.com/office/drawing/2014/main" id="{50AA785C-6114-4B34-9FDA-70504DACE200}"/>
              </a:ext>
            </a:extLst>
          </p:cNvPr>
          <p:cNvSpPr txBox="1"/>
          <p:nvPr/>
        </p:nvSpPr>
        <p:spPr>
          <a:xfrm>
            <a:off x="2036568" y="5986157"/>
            <a:ext cx="8239945" cy="646331"/>
          </a:xfrm>
          <a:prstGeom prst="rect">
            <a:avLst/>
          </a:prstGeom>
          <a:noFill/>
          <a:ln w="38100">
            <a:solidFill>
              <a:srgbClr val="FF0000"/>
            </a:solidFill>
          </a:ln>
        </p:spPr>
        <p:txBody>
          <a:bodyPr wrap="square" rtlCol="0">
            <a:spAutoFit/>
          </a:bodyPr>
          <a:lstStyle/>
          <a:p>
            <a:r>
              <a:rPr lang="en-US" b="1" dirty="0">
                <a:solidFill>
                  <a:schemeClr val="bg1"/>
                </a:solidFill>
              </a:rPr>
              <a:t>If you answer “yes” to any of these question, you will be presented with some additional questions specific to that topic</a:t>
            </a:r>
          </a:p>
        </p:txBody>
      </p:sp>
    </p:spTree>
    <p:extLst>
      <p:ext uri="{BB962C8B-B14F-4D97-AF65-F5344CB8AC3E}">
        <p14:creationId xmlns:p14="http://schemas.microsoft.com/office/powerpoint/2010/main" val="1663364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A6921A2-61EB-420D-AC9F-B89356013252}"/>
              </a:ext>
            </a:extLst>
          </p:cNvPr>
          <p:cNvPicPr>
            <a:picLocks noChangeAspect="1"/>
          </p:cNvPicPr>
          <p:nvPr/>
        </p:nvPicPr>
        <p:blipFill>
          <a:blip r:embed="rId2"/>
          <a:stretch>
            <a:fillRect/>
          </a:stretch>
        </p:blipFill>
        <p:spPr>
          <a:xfrm>
            <a:off x="1470967" y="316523"/>
            <a:ext cx="9642510" cy="6189786"/>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24</a:t>
            </a:fld>
            <a:endParaRPr lang="en-US" dirty="0"/>
          </a:p>
        </p:txBody>
      </p:sp>
      <p:sp>
        <p:nvSpPr>
          <p:cNvPr id="8" name="Rectangle: Rounded Corners 7">
            <a:extLst>
              <a:ext uri="{FF2B5EF4-FFF2-40B4-BE49-F238E27FC236}">
                <a16:creationId xmlns:a16="http://schemas.microsoft.com/office/drawing/2014/main" id="{266D47E7-1131-42A1-AC80-A37806F8D5EB}"/>
              </a:ext>
            </a:extLst>
          </p:cNvPr>
          <p:cNvSpPr/>
          <p:nvPr/>
        </p:nvSpPr>
        <p:spPr>
          <a:xfrm>
            <a:off x="8458200" y="2312378"/>
            <a:ext cx="2262834" cy="140676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E5AD5BE-88E0-4E4E-9A09-ABF65B6ED57D}"/>
              </a:ext>
            </a:extLst>
          </p:cNvPr>
          <p:cNvSpPr txBox="1"/>
          <p:nvPr/>
        </p:nvSpPr>
        <p:spPr>
          <a:xfrm>
            <a:off x="5301760" y="1173858"/>
            <a:ext cx="5419273" cy="646331"/>
          </a:xfrm>
          <a:prstGeom prst="rect">
            <a:avLst/>
          </a:prstGeom>
          <a:noFill/>
          <a:ln w="38100">
            <a:solidFill>
              <a:srgbClr val="FF0000"/>
            </a:solidFill>
          </a:ln>
        </p:spPr>
        <p:txBody>
          <a:bodyPr wrap="square" rtlCol="0">
            <a:spAutoFit/>
          </a:bodyPr>
          <a:lstStyle/>
          <a:p>
            <a:r>
              <a:rPr lang="en-US" dirty="0">
                <a:solidFill>
                  <a:schemeClr val="bg1"/>
                </a:solidFill>
              </a:rPr>
              <a:t>Claim start date should be determined by your last paid/working date.  </a:t>
            </a:r>
          </a:p>
        </p:txBody>
      </p:sp>
      <p:sp>
        <p:nvSpPr>
          <p:cNvPr id="10" name="TextBox 9">
            <a:extLst>
              <a:ext uri="{FF2B5EF4-FFF2-40B4-BE49-F238E27FC236}">
                <a16:creationId xmlns:a16="http://schemas.microsoft.com/office/drawing/2014/main" id="{B5237EF4-E24C-4834-B9FC-4D66271C022B}"/>
              </a:ext>
            </a:extLst>
          </p:cNvPr>
          <p:cNvSpPr txBox="1"/>
          <p:nvPr/>
        </p:nvSpPr>
        <p:spPr>
          <a:xfrm>
            <a:off x="4071929" y="4281876"/>
            <a:ext cx="5775456" cy="1200329"/>
          </a:xfrm>
          <a:prstGeom prst="rect">
            <a:avLst/>
          </a:prstGeom>
          <a:noFill/>
          <a:ln w="38100">
            <a:solidFill>
              <a:srgbClr val="FF0000"/>
            </a:solidFill>
          </a:ln>
        </p:spPr>
        <p:txBody>
          <a:bodyPr wrap="square" rtlCol="0">
            <a:spAutoFit/>
          </a:bodyPr>
          <a:lstStyle/>
          <a:p>
            <a:r>
              <a:rPr lang="en-US" dirty="0">
                <a:solidFill>
                  <a:schemeClr val="bg1"/>
                </a:solidFill>
              </a:rPr>
              <a:t>Requesting to backdate your claim start date requires a formal determination to allow or deny benefits.  Until that determination has been made, you will only be able to get benefits from the current week forward.</a:t>
            </a:r>
          </a:p>
        </p:txBody>
      </p:sp>
    </p:spTree>
    <p:extLst>
      <p:ext uri="{BB962C8B-B14F-4D97-AF65-F5344CB8AC3E}">
        <p14:creationId xmlns:p14="http://schemas.microsoft.com/office/powerpoint/2010/main" val="303267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25</a:t>
            </a:fld>
            <a:endParaRPr lang="en-US" dirty="0"/>
          </a:p>
        </p:txBody>
      </p:sp>
      <p:pic>
        <p:nvPicPr>
          <p:cNvPr id="3" name="Picture 2">
            <a:extLst>
              <a:ext uri="{FF2B5EF4-FFF2-40B4-BE49-F238E27FC236}">
                <a16:creationId xmlns:a16="http://schemas.microsoft.com/office/drawing/2014/main" id="{95F9CDA4-9032-4886-AFD6-821172124CC9}"/>
              </a:ext>
            </a:extLst>
          </p:cNvPr>
          <p:cNvPicPr>
            <a:picLocks noChangeAspect="1"/>
          </p:cNvPicPr>
          <p:nvPr/>
        </p:nvPicPr>
        <p:blipFill>
          <a:blip r:embed="rId2"/>
          <a:stretch>
            <a:fillRect/>
          </a:stretch>
        </p:blipFill>
        <p:spPr>
          <a:xfrm>
            <a:off x="1778151" y="272562"/>
            <a:ext cx="9555134" cy="6295292"/>
          </a:xfrm>
          <a:prstGeom prst="rect">
            <a:avLst/>
          </a:prstGeom>
        </p:spPr>
      </p:pic>
    </p:spTree>
    <p:extLst>
      <p:ext uri="{BB962C8B-B14F-4D97-AF65-F5344CB8AC3E}">
        <p14:creationId xmlns:p14="http://schemas.microsoft.com/office/powerpoint/2010/main" val="733846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26</a:t>
            </a:fld>
            <a:endParaRPr lang="en-US" dirty="0"/>
          </a:p>
        </p:txBody>
      </p:sp>
      <p:grpSp>
        <p:nvGrpSpPr>
          <p:cNvPr id="3" name="Group 2">
            <a:extLst>
              <a:ext uri="{FF2B5EF4-FFF2-40B4-BE49-F238E27FC236}">
                <a16:creationId xmlns:a16="http://schemas.microsoft.com/office/drawing/2014/main" id="{6F2087D2-71F7-4D3A-912D-21AEA78BFEEB}"/>
              </a:ext>
            </a:extLst>
          </p:cNvPr>
          <p:cNvGrpSpPr/>
          <p:nvPr/>
        </p:nvGrpSpPr>
        <p:grpSpPr>
          <a:xfrm>
            <a:off x="1396618" y="184638"/>
            <a:ext cx="10229629" cy="6488724"/>
            <a:chOff x="1036134" y="0"/>
            <a:chExt cx="10229629" cy="6858000"/>
          </a:xfrm>
        </p:grpSpPr>
        <p:pic>
          <p:nvPicPr>
            <p:cNvPr id="5" name="Picture 4">
              <a:extLst>
                <a:ext uri="{FF2B5EF4-FFF2-40B4-BE49-F238E27FC236}">
                  <a16:creationId xmlns:a16="http://schemas.microsoft.com/office/drawing/2014/main" id="{18912235-5C79-4105-81E8-617C42F23B55}"/>
                </a:ext>
              </a:extLst>
            </p:cNvPr>
            <p:cNvPicPr>
              <a:picLocks noChangeAspect="1"/>
            </p:cNvPicPr>
            <p:nvPr/>
          </p:nvPicPr>
          <p:blipFill>
            <a:blip r:embed="rId2"/>
            <a:stretch>
              <a:fillRect/>
            </a:stretch>
          </p:blipFill>
          <p:spPr>
            <a:xfrm>
              <a:off x="1036134" y="0"/>
              <a:ext cx="10119732" cy="6858000"/>
            </a:xfrm>
            <a:prstGeom prst="rect">
              <a:avLst/>
            </a:prstGeom>
          </p:spPr>
        </p:pic>
        <p:sp>
          <p:nvSpPr>
            <p:cNvPr id="6" name="Rectangle: Rounded Corners 5">
              <a:extLst>
                <a:ext uri="{FF2B5EF4-FFF2-40B4-BE49-F238E27FC236}">
                  <a16:creationId xmlns:a16="http://schemas.microsoft.com/office/drawing/2014/main" id="{4B13B721-B407-4B64-98CD-D0CE446848BB}"/>
                </a:ext>
              </a:extLst>
            </p:cNvPr>
            <p:cNvSpPr/>
            <p:nvPr/>
          </p:nvSpPr>
          <p:spPr>
            <a:xfrm>
              <a:off x="7705817" y="2663301"/>
              <a:ext cx="3559946" cy="7656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91232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27</a:t>
            </a:fld>
            <a:endParaRPr lang="en-US" dirty="0"/>
          </a:p>
        </p:txBody>
      </p:sp>
      <p:grpSp>
        <p:nvGrpSpPr>
          <p:cNvPr id="3" name="Group 2">
            <a:extLst>
              <a:ext uri="{FF2B5EF4-FFF2-40B4-BE49-F238E27FC236}">
                <a16:creationId xmlns:a16="http://schemas.microsoft.com/office/drawing/2014/main" id="{C336EA92-306B-4AB3-8CAB-D8565010D85B}"/>
              </a:ext>
            </a:extLst>
          </p:cNvPr>
          <p:cNvGrpSpPr/>
          <p:nvPr/>
        </p:nvGrpSpPr>
        <p:grpSpPr>
          <a:xfrm>
            <a:off x="1780399" y="219808"/>
            <a:ext cx="9385832" cy="6400800"/>
            <a:chOff x="1780399" y="0"/>
            <a:chExt cx="8631202" cy="6858000"/>
          </a:xfrm>
        </p:grpSpPr>
        <p:pic>
          <p:nvPicPr>
            <p:cNvPr id="5" name="Picture 4">
              <a:extLst>
                <a:ext uri="{FF2B5EF4-FFF2-40B4-BE49-F238E27FC236}">
                  <a16:creationId xmlns:a16="http://schemas.microsoft.com/office/drawing/2014/main" id="{19C5B54A-C435-4B97-88DB-0AAEF0753A98}"/>
                </a:ext>
              </a:extLst>
            </p:cNvPr>
            <p:cNvPicPr>
              <a:picLocks noChangeAspect="1"/>
            </p:cNvPicPr>
            <p:nvPr/>
          </p:nvPicPr>
          <p:blipFill>
            <a:blip r:embed="rId2"/>
            <a:stretch>
              <a:fillRect/>
            </a:stretch>
          </p:blipFill>
          <p:spPr>
            <a:xfrm>
              <a:off x="1780399" y="0"/>
              <a:ext cx="8631202" cy="6858000"/>
            </a:xfrm>
            <a:prstGeom prst="rect">
              <a:avLst/>
            </a:prstGeom>
          </p:spPr>
        </p:pic>
        <p:sp>
          <p:nvSpPr>
            <p:cNvPr id="6" name="Rectangle: Rounded Corners 5">
              <a:extLst>
                <a:ext uri="{FF2B5EF4-FFF2-40B4-BE49-F238E27FC236}">
                  <a16:creationId xmlns:a16="http://schemas.microsoft.com/office/drawing/2014/main" id="{A0091947-9AAF-47AF-8498-F3A3ACD564CE}"/>
                </a:ext>
              </a:extLst>
            </p:cNvPr>
            <p:cNvSpPr/>
            <p:nvPr/>
          </p:nvSpPr>
          <p:spPr>
            <a:xfrm>
              <a:off x="5726097" y="3429000"/>
              <a:ext cx="1970843" cy="35288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F3064F79-B707-4751-8164-7F6BDD08AE5E}"/>
                </a:ext>
              </a:extLst>
            </p:cNvPr>
            <p:cNvSpPr/>
            <p:nvPr/>
          </p:nvSpPr>
          <p:spPr>
            <a:xfrm>
              <a:off x="7749252" y="3429000"/>
              <a:ext cx="870012" cy="47051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238217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28</a:t>
            </a:fld>
            <a:endParaRPr lang="en-US" dirty="0"/>
          </a:p>
        </p:txBody>
      </p:sp>
      <p:grpSp>
        <p:nvGrpSpPr>
          <p:cNvPr id="5" name="Group 4">
            <a:extLst>
              <a:ext uri="{FF2B5EF4-FFF2-40B4-BE49-F238E27FC236}">
                <a16:creationId xmlns:a16="http://schemas.microsoft.com/office/drawing/2014/main" id="{029A3620-262F-47F5-BDAD-78CFD4EC0B4A}"/>
              </a:ext>
            </a:extLst>
          </p:cNvPr>
          <p:cNvGrpSpPr/>
          <p:nvPr/>
        </p:nvGrpSpPr>
        <p:grpSpPr>
          <a:xfrm>
            <a:off x="1768253" y="237392"/>
            <a:ext cx="9345223" cy="6418385"/>
            <a:chOff x="1768254" y="0"/>
            <a:chExt cx="8655492" cy="6858000"/>
          </a:xfrm>
        </p:grpSpPr>
        <p:pic>
          <p:nvPicPr>
            <p:cNvPr id="6" name="Picture 5">
              <a:extLst>
                <a:ext uri="{FF2B5EF4-FFF2-40B4-BE49-F238E27FC236}">
                  <a16:creationId xmlns:a16="http://schemas.microsoft.com/office/drawing/2014/main" id="{3CB3FC1B-B18D-4E1B-B896-ED612DB347C7}"/>
                </a:ext>
              </a:extLst>
            </p:cNvPr>
            <p:cNvPicPr>
              <a:picLocks noChangeAspect="1"/>
            </p:cNvPicPr>
            <p:nvPr/>
          </p:nvPicPr>
          <p:blipFill>
            <a:blip r:embed="rId2"/>
            <a:stretch>
              <a:fillRect/>
            </a:stretch>
          </p:blipFill>
          <p:spPr>
            <a:xfrm>
              <a:off x="1768254" y="0"/>
              <a:ext cx="8655492" cy="6858000"/>
            </a:xfrm>
            <a:prstGeom prst="rect">
              <a:avLst/>
            </a:prstGeom>
          </p:spPr>
        </p:pic>
        <p:grpSp>
          <p:nvGrpSpPr>
            <p:cNvPr id="7" name="Group 6">
              <a:extLst>
                <a:ext uri="{FF2B5EF4-FFF2-40B4-BE49-F238E27FC236}">
                  <a16:creationId xmlns:a16="http://schemas.microsoft.com/office/drawing/2014/main" id="{0C8715A2-5372-46BC-A3B7-6477590EDB79}"/>
                </a:ext>
              </a:extLst>
            </p:cNvPr>
            <p:cNvGrpSpPr/>
            <p:nvPr/>
          </p:nvGrpSpPr>
          <p:grpSpPr>
            <a:xfrm>
              <a:off x="3790764" y="4048217"/>
              <a:ext cx="4270159" cy="1965294"/>
              <a:chOff x="3790764" y="4048217"/>
              <a:chExt cx="4270159" cy="1965294"/>
            </a:xfrm>
          </p:grpSpPr>
          <p:sp>
            <p:nvSpPr>
              <p:cNvPr id="8" name="Rectangle: Rounded Corners 7">
                <a:extLst>
                  <a:ext uri="{FF2B5EF4-FFF2-40B4-BE49-F238E27FC236}">
                    <a16:creationId xmlns:a16="http://schemas.microsoft.com/office/drawing/2014/main" id="{82BE16B9-2668-491E-B10B-FF3ADE870A8E}"/>
                  </a:ext>
                </a:extLst>
              </p:cNvPr>
              <p:cNvSpPr/>
              <p:nvPr/>
            </p:nvSpPr>
            <p:spPr>
              <a:xfrm>
                <a:off x="3790764" y="4048217"/>
                <a:ext cx="4270159" cy="7102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A3428A1-9CF1-4A0E-8F5B-131E0A7811FD}"/>
                  </a:ext>
                </a:extLst>
              </p:cNvPr>
              <p:cNvSpPr/>
              <p:nvPr/>
            </p:nvSpPr>
            <p:spPr>
              <a:xfrm>
                <a:off x="6187736" y="5602919"/>
                <a:ext cx="435006" cy="41059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611815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354E6B5-4F5F-4C46-BEC3-DAB6B0492128}"/>
              </a:ext>
            </a:extLst>
          </p:cNvPr>
          <p:cNvGrpSpPr/>
          <p:nvPr/>
        </p:nvGrpSpPr>
        <p:grpSpPr>
          <a:xfrm>
            <a:off x="2108005" y="175846"/>
            <a:ext cx="9058226" cy="6453554"/>
            <a:chOff x="2108005" y="175846"/>
            <a:chExt cx="9058226" cy="6453554"/>
          </a:xfrm>
        </p:grpSpPr>
        <p:grpSp>
          <p:nvGrpSpPr>
            <p:cNvPr id="10" name="Group 9">
              <a:extLst>
                <a:ext uri="{FF2B5EF4-FFF2-40B4-BE49-F238E27FC236}">
                  <a16:creationId xmlns:a16="http://schemas.microsoft.com/office/drawing/2014/main" id="{AB57EBFC-5177-4D91-9E18-4ECABC349DB9}"/>
                </a:ext>
              </a:extLst>
            </p:cNvPr>
            <p:cNvGrpSpPr/>
            <p:nvPr/>
          </p:nvGrpSpPr>
          <p:grpSpPr>
            <a:xfrm>
              <a:off x="2108005" y="175846"/>
              <a:ext cx="9058226" cy="6453554"/>
              <a:chOff x="2108005" y="175846"/>
              <a:chExt cx="9058226" cy="6453554"/>
            </a:xfrm>
          </p:grpSpPr>
          <p:grpSp>
            <p:nvGrpSpPr>
              <p:cNvPr id="3" name="Group 2">
                <a:extLst>
                  <a:ext uri="{FF2B5EF4-FFF2-40B4-BE49-F238E27FC236}">
                    <a16:creationId xmlns:a16="http://schemas.microsoft.com/office/drawing/2014/main" id="{A272771E-2D3E-4569-A97C-9FF7A8636790}"/>
                  </a:ext>
                </a:extLst>
              </p:cNvPr>
              <p:cNvGrpSpPr/>
              <p:nvPr/>
            </p:nvGrpSpPr>
            <p:grpSpPr>
              <a:xfrm>
                <a:off x="2108005" y="175846"/>
                <a:ext cx="9058226" cy="6453554"/>
                <a:chOff x="2108005" y="0"/>
                <a:chExt cx="8156928" cy="6858000"/>
              </a:xfrm>
            </p:grpSpPr>
            <p:pic>
              <p:nvPicPr>
                <p:cNvPr id="5" name="Picture 4">
                  <a:extLst>
                    <a:ext uri="{FF2B5EF4-FFF2-40B4-BE49-F238E27FC236}">
                      <a16:creationId xmlns:a16="http://schemas.microsoft.com/office/drawing/2014/main" id="{1B1E8AAE-42AB-48CC-B547-A4AC46AE3348}"/>
                    </a:ext>
                  </a:extLst>
                </p:cNvPr>
                <p:cNvPicPr>
                  <a:picLocks noChangeAspect="1"/>
                </p:cNvPicPr>
                <p:nvPr/>
              </p:nvPicPr>
              <p:blipFill>
                <a:blip r:embed="rId2"/>
                <a:stretch>
                  <a:fillRect/>
                </a:stretch>
              </p:blipFill>
              <p:spPr>
                <a:xfrm>
                  <a:off x="2108005" y="0"/>
                  <a:ext cx="7975989" cy="6858000"/>
                </a:xfrm>
                <a:prstGeom prst="rect">
                  <a:avLst/>
                </a:prstGeom>
              </p:spPr>
            </p:pic>
            <p:sp>
              <p:nvSpPr>
                <p:cNvPr id="6" name="Rectangle: Rounded Corners 5">
                  <a:extLst>
                    <a:ext uri="{FF2B5EF4-FFF2-40B4-BE49-F238E27FC236}">
                      <a16:creationId xmlns:a16="http://schemas.microsoft.com/office/drawing/2014/main" id="{94AE84BF-C78D-4281-B501-2ADB7CF7546D}"/>
                    </a:ext>
                  </a:extLst>
                </p:cNvPr>
                <p:cNvSpPr/>
                <p:nvPr/>
              </p:nvSpPr>
              <p:spPr>
                <a:xfrm>
                  <a:off x="3773010" y="2246050"/>
                  <a:ext cx="6491923" cy="406597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id="{F7E28502-44FB-48A9-9AB9-D65702D28E97}"/>
                  </a:ext>
                </a:extLst>
              </p:cNvPr>
              <p:cNvPicPr>
                <a:picLocks noChangeAspect="1"/>
              </p:cNvPicPr>
              <p:nvPr/>
            </p:nvPicPr>
            <p:blipFill>
              <a:blip r:embed="rId3"/>
              <a:stretch>
                <a:fillRect/>
              </a:stretch>
            </p:blipFill>
            <p:spPr>
              <a:xfrm>
                <a:off x="8820008" y="4444798"/>
                <a:ext cx="1790950" cy="238158"/>
              </a:xfrm>
              <a:prstGeom prst="rect">
                <a:avLst/>
              </a:prstGeom>
            </p:spPr>
          </p:pic>
        </p:grpSp>
        <p:sp>
          <p:nvSpPr>
            <p:cNvPr id="7" name="Rectangle: Rounded Corners 6">
              <a:extLst>
                <a:ext uri="{FF2B5EF4-FFF2-40B4-BE49-F238E27FC236}">
                  <a16:creationId xmlns:a16="http://schemas.microsoft.com/office/drawing/2014/main" id="{D2C0C3C3-1275-4824-A3E4-F815A7BDD7D4}"/>
                </a:ext>
              </a:extLst>
            </p:cNvPr>
            <p:cNvSpPr/>
            <p:nvPr/>
          </p:nvSpPr>
          <p:spPr>
            <a:xfrm>
              <a:off x="3956984" y="4397492"/>
              <a:ext cx="6671558" cy="31518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6D22F896-40B5-4ADD-8801-0D06FADFA095}" type="slidenum">
              <a:rPr lang="en-US" smtClean="0"/>
              <a:pPr/>
              <a:t>29</a:t>
            </a:fld>
            <a:endParaRPr lang="en-US" dirty="0"/>
          </a:p>
        </p:txBody>
      </p:sp>
    </p:spTree>
    <p:extLst>
      <p:ext uri="{BB962C8B-B14F-4D97-AF65-F5344CB8AC3E}">
        <p14:creationId xmlns:p14="http://schemas.microsoft.com/office/powerpoint/2010/main" val="308578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will need</a:t>
            </a:r>
          </a:p>
        </p:txBody>
      </p:sp>
      <p:sp>
        <p:nvSpPr>
          <p:cNvPr id="3" name="Content Placeholder 2"/>
          <p:cNvSpPr>
            <a:spLocks noGrp="1"/>
          </p:cNvSpPr>
          <p:nvPr>
            <p:ph idx="1"/>
          </p:nvPr>
        </p:nvSpPr>
        <p:spPr>
          <a:xfrm>
            <a:off x="1471630" y="2256131"/>
            <a:ext cx="6423864" cy="4053192"/>
          </a:xfrm>
        </p:spPr>
        <p:txBody>
          <a:bodyPr>
            <a:normAutofit fontScale="92500" lnSpcReduction="20000"/>
          </a:bodyPr>
          <a:lstStyle/>
          <a:p>
            <a:r>
              <a:rPr lang="en-US" dirty="0">
                <a:solidFill>
                  <a:schemeClr val="accent1">
                    <a:lumMod val="50000"/>
                  </a:schemeClr>
                </a:solidFill>
              </a:rPr>
              <a:t>Logged in and on the Internet, </a:t>
            </a:r>
            <a:r>
              <a:rPr lang="en-US" dirty="0">
                <a:solidFill>
                  <a:schemeClr val="accent1">
                    <a:lumMod val="50000"/>
                  </a:schemeClr>
                </a:solidFill>
                <a:hlinkClick r:id="rId2"/>
              </a:rPr>
              <a:t>www.esd.wa.gov</a:t>
            </a:r>
            <a:endParaRPr lang="en-US" dirty="0">
              <a:solidFill>
                <a:schemeClr val="accent1">
                  <a:lumMod val="50000"/>
                </a:schemeClr>
              </a:solidFill>
            </a:endParaRPr>
          </a:p>
          <a:p>
            <a:r>
              <a:rPr lang="en-US" dirty="0">
                <a:solidFill>
                  <a:schemeClr val="accent1">
                    <a:lumMod val="50000"/>
                  </a:schemeClr>
                </a:solidFill>
              </a:rPr>
              <a:t>Create a Secure Access Washington account</a:t>
            </a:r>
          </a:p>
          <a:p>
            <a:r>
              <a:rPr lang="en-US" dirty="0">
                <a:solidFill>
                  <a:schemeClr val="accent1">
                    <a:lumMod val="50000"/>
                  </a:schemeClr>
                </a:solidFill>
              </a:rPr>
              <a:t>Access to your email</a:t>
            </a:r>
          </a:p>
          <a:p>
            <a:r>
              <a:rPr lang="en-US" dirty="0">
                <a:solidFill>
                  <a:schemeClr val="accent1">
                    <a:lumMod val="50000"/>
                  </a:schemeClr>
                </a:solidFill>
              </a:rPr>
              <a:t>SSN, address, Date of birth</a:t>
            </a:r>
          </a:p>
          <a:p>
            <a:r>
              <a:rPr lang="en-US" dirty="0">
                <a:solidFill>
                  <a:schemeClr val="accent1">
                    <a:lumMod val="50000"/>
                  </a:schemeClr>
                </a:solidFill>
              </a:rPr>
              <a:t>WA Drivers License or WA ID if you have one</a:t>
            </a:r>
          </a:p>
          <a:p>
            <a:r>
              <a:rPr lang="en-US" dirty="0">
                <a:solidFill>
                  <a:schemeClr val="accent1">
                    <a:lumMod val="50000"/>
                  </a:schemeClr>
                </a:solidFill>
              </a:rPr>
              <a:t>Employer names, addresses, and dates of employment for past 18 months</a:t>
            </a:r>
          </a:p>
          <a:p>
            <a:r>
              <a:rPr lang="en-US" dirty="0">
                <a:solidFill>
                  <a:schemeClr val="accent1">
                    <a:lumMod val="50000"/>
                  </a:schemeClr>
                </a:solidFill>
              </a:rPr>
              <a:t>For direct deposit – If you would like to receive benefits through direct deposit, you will need your bank routing and account numbers</a:t>
            </a:r>
          </a:p>
          <a:p>
            <a:r>
              <a:rPr lang="en-US" dirty="0">
                <a:solidFill>
                  <a:schemeClr val="accent1">
                    <a:lumMod val="50000"/>
                  </a:schemeClr>
                </a:solidFill>
              </a:rPr>
              <a:t>If you are not a US citizen – Permanent Residence or Authorization to Work Permit </a:t>
            </a:r>
          </a:p>
          <a:p>
            <a:pPr marL="0" indent="0">
              <a:buNone/>
            </a:pP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3</a:t>
            </a:fld>
            <a:endParaRPr lang="en-US" dirty="0"/>
          </a:p>
        </p:txBody>
      </p:sp>
      <p:pic>
        <p:nvPicPr>
          <p:cNvPr id="7" name="Picture 6">
            <a:extLst>
              <a:ext uri="{FF2B5EF4-FFF2-40B4-BE49-F238E27FC236}">
                <a16:creationId xmlns:a16="http://schemas.microsoft.com/office/drawing/2014/main" id="{52311A45-F181-4518-AB52-F8B0D73A4C3E}"/>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8370276" y="2782148"/>
            <a:ext cx="3581017" cy="2860403"/>
          </a:xfrm>
          <a:prstGeom prst="rect">
            <a:avLst/>
          </a:prstGeom>
        </p:spPr>
      </p:pic>
    </p:spTree>
    <p:extLst>
      <p:ext uri="{BB962C8B-B14F-4D97-AF65-F5344CB8AC3E}">
        <p14:creationId xmlns:p14="http://schemas.microsoft.com/office/powerpoint/2010/main" val="1716828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30</a:t>
            </a:fld>
            <a:endParaRPr lang="en-US" dirty="0"/>
          </a:p>
        </p:txBody>
      </p:sp>
      <p:grpSp>
        <p:nvGrpSpPr>
          <p:cNvPr id="3" name="Group 2">
            <a:extLst>
              <a:ext uri="{FF2B5EF4-FFF2-40B4-BE49-F238E27FC236}">
                <a16:creationId xmlns:a16="http://schemas.microsoft.com/office/drawing/2014/main" id="{EBCAF852-0E1C-4BAA-826F-A7AEAE4A4C76}"/>
              </a:ext>
            </a:extLst>
          </p:cNvPr>
          <p:cNvGrpSpPr/>
          <p:nvPr/>
        </p:nvGrpSpPr>
        <p:grpSpPr>
          <a:xfrm>
            <a:off x="1871408" y="184638"/>
            <a:ext cx="9356369" cy="6409593"/>
            <a:chOff x="1871408" y="0"/>
            <a:chExt cx="8449183" cy="6858000"/>
          </a:xfrm>
        </p:grpSpPr>
        <p:pic>
          <p:nvPicPr>
            <p:cNvPr id="5" name="Picture 4">
              <a:extLst>
                <a:ext uri="{FF2B5EF4-FFF2-40B4-BE49-F238E27FC236}">
                  <a16:creationId xmlns:a16="http://schemas.microsoft.com/office/drawing/2014/main" id="{399C03BE-C3AE-44ED-AD69-9DE63A2F846B}"/>
                </a:ext>
              </a:extLst>
            </p:cNvPr>
            <p:cNvPicPr>
              <a:picLocks noChangeAspect="1"/>
            </p:cNvPicPr>
            <p:nvPr/>
          </p:nvPicPr>
          <p:blipFill>
            <a:blip r:embed="rId2"/>
            <a:stretch>
              <a:fillRect/>
            </a:stretch>
          </p:blipFill>
          <p:spPr>
            <a:xfrm>
              <a:off x="1871408" y="0"/>
              <a:ext cx="8449183" cy="6858000"/>
            </a:xfrm>
            <a:prstGeom prst="rect">
              <a:avLst/>
            </a:prstGeom>
          </p:spPr>
        </p:pic>
        <p:sp>
          <p:nvSpPr>
            <p:cNvPr id="6" name="Rectangle: Rounded Corners 5">
              <a:extLst>
                <a:ext uri="{FF2B5EF4-FFF2-40B4-BE49-F238E27FC236}">
                  <a16:creationId xmlns:a16="http://schemas.microsoft.com/office/drawing/2014/main" id="{BB5DFC6A-8EF1-46C1-8C89-B2727E377DD1}"/>
                </a:ext>
              </a:extLst>
            </p:cNvPr>
            <p:cNvSpPr/>
            <p:nvPr/>
          </p:nvSpPr>
          <p:spPr>
            <a:xfrm>
              <a:off x="7892249" y="2610035"/>
              <a:ext cx="2192784" cy="364872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47466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31</a:t>
            </a:fld>
            <a:endParaRPr lang="en-US" dirty="0"/>
          </a:p>
        </p:txBody>
      </p:sp>
      <p:grpSp>
        <p:nvGrpSpPr>
          <p:cNvPr id="3" name="Group 2">
            <a:extLst>
              <a:ext uri="{FF2B5EF4-FFF2-40B4-BE49-F238E27FC236}">
                <a16:creationId xmlns:a16="http://schemas.microsoft.com/office/drawing/2014/main" id="{BB26379C-DDC3-4BE5-87BF-2ED8AAA2C6E6}"/>
              </a:ext>
            </a:extLst>
          </p:cNvPr>
          <p:cNvGrpSpPr/>
          <p:nvPr/>
        </p:nvGrpSpPr>
        <p:grpSpPr>
          <a:xfrm>
            <a:off x="1746325" y="158262"/>
            <a:ext cx="9542997" cy="6453553"/>
            <a:chOff x="1746326" y="0"/>
            <a:chExt cx="8699348" cy="6858000"/>
          </a:xfrm>
        </p:grpSpPr>
        <p:pic>
          <p:nvPicPr>
            <p:cNvPr id="5" name="Picture 4">
              <a:extLst>
                <a:ext uri="{FF2B5EF4-FFF2-40B4-BE49-F238E27FC236}">
                  <a16:creationId xmlns:a16="http://schemas.microsoft.com/office/drawing/2014/main" id="{45972CCD-252D-43C5-AEFD-CC1E2AFA112F}"/>
                </a:ext>
              </a:extLst>
            </p:cNvPr>
            <p:cNvPicPr>
              <a:picLocks noChangeAspect="1"/>
            </p:cNvPicPr>
            <p:nvPr/>
          </p:nvPicPr>
          <p:blipFill>
            <a:blip r:embed="rId2"/>
            <a:stretch>
              <a:fillRect/>
            </a:stretch>
          </p:blipFill>
          <p:spPr>
            <a:xfrm>
              <a:off x="1746326" y="0"/>
              <a:ext cx="8699348" cy="6858000"/>
            </a:xfrm>
            <a:prstGeom prst="rect">
              <a:avLst/>
            </a:prstGeom>
          </p:spPr>
        </p:pic>
        <p:sp>
          <p:nvSpPr>
            <p:cNvPr id="6" name="Rectangle: Rounded Corners 5">
              <a:extLst>
                <a:ext uri="{FF2B5EF4-FFF2-40B4-BE49-F238E27FC236}">
                  <a16:creationId xmlns:a16="http://schemas.microsoft.com/office/drawing/2014/main" id="{40B2DB3D-F88C-41DB-B7AE-25B27B82B98C}"/>
                </a:ext>
              </a:extLst>
            </p:cNvPr>
            <p:cNvSpPr/>
            <p:nvPr/>
          </p:nvSpPr>
          <p:spPr>
            <a:xfrm>
              <a:off x="8291744" y="2476872"/>
              <a:ext cx="1056442" cy="52378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CF0D91F3-19AC-4412-9DF6-871EC2A3988F}"/>
              </a:ext>
            </a:extLst>
          </p:cNvPr>
          <p:cNvSpPr txBox="1"/>
          <p:nvPr/>
        </p:nvSpPr>
        <p:spPr>
          <a:xfrm>
            <a:off x="6005144" y="4484078"/>
            <a:ext cx="4615962" cy="1200329"/>
          </a:xfrm>
          <a:prstGeom prst="rect">
            <a:avLst/>
          </a:prstGeom>
          <a:noFill/>
          <a:ln w="38100">
            <a:solidFill>
              <a:srgbClr val="FF0000"/>
            </a:solidFill>
          </a:ln>
        </p:spPr>
        <p:txBody>
          <a:bodyPr wrap="square" rtlCol="0">
            <a:spAutoFit/>
          </a:bodyPr>
          <a:lstStyle/>
          <a:p>
            <a:r>
              <a:rPr lang="en-US" dirty="0">
                <a:solidFill>
                  <a:schemeClr val="bg1"/>
                </a:solidFill>
              </a:rPr>
              <a:t>If you only had self employment, choose “no”.</a:t>
            </a:r>
          </a:p>
          <a:p>
            <a:r>
              <a:rPr lang="en-US" dirty="0">
                <a:solidFill>
                  <a:schemeClr val="bg1"/>
                </a:solidFill>
              </a:rPr>
              <a:t>If you worked for an employer in Washington in the past 18 months, and it is not automatically presented to you, choose “yes”.</a:t>
            </a:r>
          </a:p>
        </p:txBody>
      </p:sp>
    </p:spTree>
    <p:extLst>
      <p:ext uri="{BB962C8B-B14F-4D97-AF65-F5344CB8AC3E}">
        <p14:creationId xmlns:p14="http://schemas.microsoft.com/office/powerpoint/2010/main" val="2376850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32</a:t>
            </a:fld>
            <a:endParaRPr lang="en-US" dirty="0"/>
          </a:p>
        </p:txBody>
      </p:sp>
      <p:grpSp>
        <p:nvGrpSpPr>
          <p:cNvPr id="3" name="Group 2">
            <a:extLst>
              <a:ext uri="{FF2B5EF4-FFF2-40B4-BE49-F238E27FC236}">
                <a16:creationId xmlns:a16="http://schemas.microsoft.com/office/drawing/2014/main" id="{3C31DCC1-2398-4075-BB55-EECC75C1D8AC}"/>
              </a:ext>
            </a:extLst>
          </p:cNvPr>
          <p:cNvGrpSpPr/>
          <p:nvPr/>
        </p:nvGrpSpPr>
        <p:grpSpPr>
          <a:xfrm>
            <a:off x="1754771" y="175846"/>
            <a:ext cx="9464213" cy="6479931"/>
            <a:chOff x="1754772" y="0"/>
            <a:chExt cx="8682456" cy="6858000"/>
          </a:xfrm>
        </p:grpSpPr>
        <p:pic>
          <p:nvPicPr>
            <p:cNvPr id="5" name="Picture 4">
              <a:extLst>
                <a:ext uri="{FF2B5EF4-FFF2-40B4-BE49-F238E27FC236}">
                  <a16:creationId xmlns:a16="http://schemas.microsoft.com/office/drawing/2014/main" id="{BAD00ADA-3C92-4C45-9BEC-3EFB2D9D142F}"/>
                </a:ext>
              </a:extLst>
            </p:cNvPr>
            <p:cNvPicPr>
              <a:picLocks noChangeAspect="1"/>
            </p:cNvPicPr>
            <p:nvPr/>
          </p:nvPicPr>
          <p:blipFill>
            <a:blip r:embed="rId2"/>
            <a:stretch>
              <a:fillRect/>
            </a:stretch>
          </p:blipFill>
          <p:spPr>
            <a:xfrm>
              <a:off x="1754772" y="0"/>
              <a:ext cx="8682456" cy="6858000"/>
            </a:xfrm>
            <a:prstGeom prst="rect">
              <a:avLst/>
            </a:prstGeom>
          </p:spPr>
        </p:pic>
        <p:sp>
          <p:nvSpPr>
            <p:cNvPr id="6" name="Rectangle: Rounded Corners 5">
              <a:extLst>
                <a:ext uri="{FF2B5EF4-FFF2-40B4-BE49-F238E27FC236}">
                  <a16:creationId xmlns:a16="http://schemas.microsoft.com/office/drawing/2014/main" id="{F47511BB-11CD-4A8B-99C5-AEF4BD66E4AA}"/>
                </a:ext>
              </a:extLst>
            </p:cNvPr>
            <p:cNvSpPr/>
            <p:nvPr/>
          </p:nvSpPr>
          <p:spPr>
            <a:xfrm>
              <a:off x="5734975" y="2743200"/>
              <a:ext cx="2618912" cy="685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542901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33</a:t>
            </a:fld>
            <a:endParaRPr lang="en-US" dirty="0"/>
          </a:p>
        </p:txBody>
      </p:sp>
      <p:pic>
        <p:nvPicPr>
          <p:cNvPr id="5" name="Picture 4">
            <a:extLst>
              <a:ext uri="{FF2B5EF4-FFF2-40B4-BE49-F238E27FC236}">
                <a16:creationId xmlns:a16="http://schemas.microsoft.com/office/drawing/2014/main" id="{64877BF8-1AAA-4F3D-8EEB-20550C58B01E}"/>
              </a:ext>
            </a:extLst>
          </p:cNvPr>
          <p:cNvPicPr>
            <a:picLocks noChangeAspect="1"/>
          </p:cNvPicPr>
          <p:nvPr/>
        </p:nvPicPr>
        <p:blipFill>
          <a:blip r:embed="rId2"/>
          <a:stretch>
            <a:fillRect/>
          </a:stretch>
        </p:blipFill>
        <p:spPr>
          <a:xfrm>
            <a:off x="1790565" y="211015"/>
            <a:ext cx="9349289" cy="6400800"/>
          </a:xfrm>
          <a:prstGeom prst="rect">
            <a:avLst/>
          </a:prstGeom>
        </p:spPr>
      </p:pic>
      <p:sp>
        <p:nvSpPr>
          <p:cNvPr id="6" name="Rectangle: Rounded Corners 5">
            <a:extLst>
              <a:ext uri="{FF2B5EF4-FFF2-40B4-BE49-F238E27FC236}">
                <a16:creationId xmlns:a16="http://schemas.microsoft.com/office/drawing/2014/main" id="{F3D0895C-E95B-4D2B-A5D7-54559D604DB8}"/>
              </a:ext>
            </a:extLst>
          </p:cNvPr>
          <p:cNvSpPr/>
          <p:nvPr/>
        </p:nvSpPr>
        <p:spPr>
          <a:xfrm>
            <a:off x="9475782" y="5464228"/>
            <a:ext cx="1024942" cy="53029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F7D3275-AE82-41DF-B484-7B795DEF7EE8}"/>
              </a:ext>
            </a:extLst>
          </p:cNvPr>
          <p:cNvSpPr/>
          <p:nvPr/>
        </p:nvSpPr>
        <p:spPr>
          <a:xfrm>
            <a:off x="4845166" y="1802423"/>
            <a:ext cx="3780087" cy="11166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624CD10-8B2B-4104-A63B-295947799637}"/>
              </a:ext>
            </a:extLst>
          </p:cNvPr>
          <p:cNvSpPr/>
          <p:nvPr/>
        </p:nvSpPr>
        <p:spPr>
          <a:xfrm>
            <a:off x="1790565" y="2751992"/>
            <a:ext cx="2827588" cy="50116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457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34</a:t>
            </a:fld>
            <a:endParaRPr lang="en-US" dirty="0"/>
          </a:p>
        </p:txBody>
      </p:sp>
      <p:pic>
        <p:nvPicPr>
          <p:cNvPr id="8" name="Picture 7">
            <a:extLst>
              <a:ext uri="{FF2B5EF4-FFF2-40B4-BE49-F238E27FC236}">
                <a16:creationId xmlns:a16="http://schemas.microsoft.com/office/drawing/2014/main" id="{7F1DFC34-6ADA-4F54-A3EE-478565E7EE31}"/>
              </a:ext>
            </a:extLst>
          </p:cNvPr>
          <p:cNvPicPr>
            <a:picLocks noChangeAspect="1"/>
          </p:cNvPicPr>
          <p:nvPr/>
        </p:nvPicPr>
        <p:blipFill>
          <a:blip r:embed="rId2"/>
          <a:stretch>
            <a:fillRect/>
          </a:stretch>
        </p:blipFill>
        <p:spPr>
          <a:xfrm>
            <a:off x="1329267" y="211014"/>
            <a:ext cx="10276579" cy="6268917"/>
          </a:xfrm>
          <a:prstGeom prst="rect">
            <a:avLst/>
          </a:prstGeom>
        </p:spPr>
      </p:pic>
    </p:spTree>
    <p:extLst>
      <p:ext uri="{BB962C8B-B14F-4D97-AF65-F5344CB8AC3E}">
        <p14:creationId xmlns:p14="http://schemas.microsoft.com/office/powerpoint/2010/main" val="3606792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35</a:t>
            </a:fld>
            <a:endParaRPr lang="en-US" dirty="0"/>
          </a:p>
        </p:txBody>
      </p:sp>
      <p:grpSp>
        <p:nvGrpSpPr>
          <p:cNvPr id="2" name="Group 1">
            <a:extLst>
              <a:ext uri="{FF2B5EF4-FFF2-40B4-BE49-F238E27FC236}">
                <a16:creationId xmlns:a16="http://schemas.microsoft.com/office/drawing/2014/main" id="{A21D2511-1685-48A6-BB90-B62AF8A7475B}"/>
              </a:ext>
            </a:extLst>
          </p:cNvPr>
          <p:cNvGrpSpPr/>
          <p:nvPr/>
        </p:nvGrpSpPr>
        <p:grpSpPr>
          <a:xfrm>
            <a:off x="387868" y="149470"/>
            <a:ext cx="11123811" cy="6506308"/>
            <a:chOff x="387868" y="149470"/>
            <a:chExt cx="11123811" cy="6506308"/>
          </a:xfrm>
        </p:grpSpPr>
        <p:grpSp>
          <p:nvGrpSpPr>
            <p:cNvPr id="3" name="Group 2">
              <a:extLst>
                <a:ext uri="{FF2B5EF4-FFF2-40B4-BE49-F238E27FC236}">
                  <a16:creationId xmlns:a16="http://schemas.microsoft.com/office/drawing/2014/main" id="{16B2C943-0B95-4F6A-B321-71A8E404D618}"/>
                </a:ext>
              </a:extLst>
            </p:cNvPr>
            <p:cNvGrpSpPr/>
            <p:nvPr/>
          </p:nvGrpSpPr>
          <p:grpSpPr>
            <a:xfrm>
              <a:off x="387868" y="149470"/>
              <a:ext cx="11123811" cy="6506308"/>
              <a:chOff x="387868" y="149470"/>
              <a:chExt cx="11123811" cy="6506308"/>
            </a:xfrm>
          </p:grpSpPr>
          <p:pic>
            <p:nvPicPr>
              <p:cNvPr id="8" name="Picture 7">
                <a:extLst>
                  <a:ext uri="{FF2B5EF4-FFF2-40B4-BE49-F238E27FC236}">
                    <a16:creationId xmlns:a16="http://schemas.microsoft.com/office/drawing/2014/main" id="{A1A8CC55-58A5-4377-BED1-19F42BAD0374}"/>
                  </a:ext>
                </a:extLst>
              </p:cNvPr>
              <p:cNvPicPr>
                <a:picLocks noChangeAspect="1"/>
              </p:cNvPicPr>
              <p:nvPr/>
            </p:nvPicPr>
            <p:blipFill>
              <a:blip r:embed="rId2"/>
              <a:stretch>
                <a:fillRect/>
              </a:stretch>
            </p:blipFill>
            <p:spPr>
              <a:xfrm>
                <a:off x="1329267" y="149470"/>
                <a:ext cx="10182412" cy="6506308"/>
              </a:xfrm>
              <a:prstGeom prst="rect">
                <a:avLst/>
              </a:prstGeom>
            </p:spPr>
          </p:pic>
          <p:sp>
            <p:nvSpPr>
              <p:cNvPr id="11" name="Arrow: Left 10">
                <a:extLst>
                  <a:ext uri="{FF2B5EF4-FFF2-40B4-BE49-F238E27FC236}">
                    <a16:creationId xmlns:a16="http://schemas.microsoft.com/office/drawing/2014/main" id="{CE958AB3-01B5-4B41-ABA9-C57201B518C4}"/>
                  </a:ext>
                </a:extLst>
              </p:cNvPr>
              <p:cNvSpPr/>
              <p:nvPr/>
            </p:nvSpPr>
            <p:spPr>
              <a:xfrm rot="10800000">
                <a:off x="387868" y="3112476"/>
                <a:ext cx="1233853" cy="439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Arrow: Left 6">
              <a:extLst>
                <a:ext uri="{FF2B5EF4-FFF2-40B4-BE49-F238E27FC236}">
                  <a16:creationId xmlns:a16="http://schemas.microsoft.com/office/drawing/2014/main" id="{A619CFFA-779D-48FC-A2A5-CC5AC704C817}"/>
                </a:ext>
              </a:extLst>
            </p:cNvPr>
            <p:cNvSpPr/>
            <p:nvPr/>
          </p:nvSpPr>
          <p:spPr>
            <a:xfrm rot="10800000">
              <a:off x="7554037" y="4603390"/>
              <a:ext cx="996404" cy="19721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8C72BA9-DC92-4680-BE4A-831DDCBA3BAD}"/>
                </a:ext>
              </a:extLst>
            </p:cNvPr>
            <p:cNvSpPr txBox="1"/>
            <p:nvPr/>
          </p:nvSpPr>
          <p:spPr>
            <a:xfrm>
              <a:off x="8667290" y="4461713"/>
              <a:ext cx="2727541" cy="461665"/>
            </a:xfrm>
            <a:prstGeom prst="rect">
              <a:avLst/>
            </a:prstGeom>
            <a:noFill/>
            <a:ln w="38100">
              <a:solidFill>
                <a:srgbClr val="FF0000"/>
              </a:solidFill>
            </a:ln>
          </p:spPr>
          <p:txBody>
            <a:bodyPr wrap="square" rtlCol="0">
              <a:spAutoFit/>
            </a:bodyPr>
            <a:lstStyle/>
            <a:p>
              <a:r>
                <a:rPr lang="en-US" sz="1200" dirty="0">
                  <a:solidFill>
                    <a:schemeClr val="bg1"/>
                  </a:solidFill>
                </a:rPr>
                <a:t>also “lack of work”, “furlough”, or if your employer said you were on “standby”.</a:t>
              </a:r>
            </a:p>
          </p:txBody>
        </p:sp>
      </p:grpSp>
    </p:spTree>
    <p:extLst>
      <p:ext uri="{BB962C8B-B14F-4D97-AF65-F5344CB8AC3E}">
        <p14:creationId xmlns:p14="http://schemas.microsoft.com/office/powerpoint/2010/main" val="22528501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36</a:t>
            </a:fld>
            <a:endParaRPr lang="en-US" dirty="0"/>
          </a:p>
        </p:txBody>
      </p:sp>
      <p:grpSp>
        <p:nvGrpSpPr>
          <p:cNvPr id="3" name="Group 2">
            <a:extLst>
              <a:ext uri="{FF2B5EF4-FFF2-40B4-BE49-F238E27FC236}">
                <a16:creationId xmlns:a16="http://schemas.microsoft.com/office/drawing/2014/main" id="{5535DDBB-3081-4D09-A4B2-9E904EA5D677}"/>
              </a:ext>
            </a:extLst>
          </p:cNvPr>
          <p:cNvGrpSpPr/>
          <p:nvPr/>
        </p:nvGrpSpPr>
        <p:grpSpPr>
          <a:xfrm>
            <a:off x="257640" y="202223"/>
            <a:ext cx="11254039" cy="6400800"/>
            <a:chOff x="257640" y="202223"/>
            <a:chExt cx="11254039" cy="6400800"/>
          </a:xfrm>
        </p:grpSpPr>
        <p:pic>
          <p:nvPicPr>
            <p:cNvPr id="8" name="Picture 7">
              <a:extLst>
                <a:ext uri="{FF2B5EF4-FFF2-40B4-BE49-F238E27FC236}">
                  <a16:creationId xmlns:a16="http://schemas.microsoft.com/office/drawing/2014/main" id="{6E3DD165-027A-4429-92BE-6ACB005321A3}"/>
                </a:ext>
              </a:extLst>
            </p:cNvPr>
            <p:cNvPicPr>
              <a:picLocks noChangeAspect="1"/>
            </p:cNvPicPr>
            <p:nvPr/>
          </p:nvPicPr>
          <p:blipFill>
            <a:blip r:embed="rId2"/>
            <a:stretch>
              <a:fillRect/>
            </a:stretch>
          </p:blipFill>
          <p:spPr>
            <a:xfrm>
              <a:off x="1186962" y="202223"/>
              <a:ext cx="10324717" cy="6400800"/>
            </a:xfrm>
            <a:prstGeom prst="rect">
              <a:avLst/>
            </a:prstGeom>
          </p:spPr>
        </p:pic>
        <p:sp>
          <p:nvSpPr>
            <p:cNvPr id="11" name="Arrow: Left 10">
              <a:extLst>
                <a:ext uri="{FF2B5EF4-FFF2-40B4-BE49-F238E27FC236}">
                  <a16:creationId xmlns:a16="http://schemas.microsoft.com/office/drawing/2014/main" id="{39D79DA9-3DEB-428F-9862-00CE0603F9A1}"/>
                </a:ext>
              </a:extLst>
            </p:cNvPr>
            <p:cNvSpPr/>
            <p:nvPr/>
          </p:nvSpPr>
          <p:spPr>
            <a:xfrm rot="10800000">
              <a:off x="257640" y="3490547"/>
              <a:ext cx="1233853" cy="43914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6021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37</a:t>
            </a:fld>
            <a:endParaRPr lang="en-US" dirty="0"/>
          </a:p>
        </p:txBody>
      </p:sp>
      <p:grpSp>
        <p:nvGrpSpPr>
          <p:cNvPr id="5" name="Group 4">
            <a:extLst>
              <a:ext uri="{FF2B5EF4-FFF2-40B4-BE49-F238E27FC236}">
                <a16:creationId xmlns:a16="http://schemas.microsoft.com/office/drawing/2014/main" id="{55D14D37-59DA-48D0-BF6C-C44C5F349796}"/>
              </a:ext>
            </a:extLst>
          </p:cNvPr>
          <p:cNvGrpSpPr/>
          <p:nvPr/>
        </p:nvGrpSpPr>
        <p:grpSpPr>
          <a:xfrm>
            <a:off x="1329267" y="246185"/>
            <a:ext cx="10281708" cy="6312877"/>
            <a:chOff x="1329267" y="246185"/>
            <a:chExt cx="10281708" cy="6312877"/>
          </a:xfrm>
        </p:grpSpPr>
        <p:pic>
          <p:nvPicPr>
            <p:cNvPr id="12" name="Picture 11">
              <a:extLst>
                <a:ext uri="{FF2B5EF4-FFF2-40B4-BE49-F238E27FC236}">
                  <a16:creationId xmlns:a16="http://schemas.microsoft.com/office/drawing/2014/main" id="{91BE1060-3BE0-4E72-B51A-59F972835E09}"/>
                </a:ext>
              </a:extLst>
            </p:cNvPr>
            <p:cNvPicPr>
              <a:picLocks noChangeAspect="1"/>
            </p:cNvPicPr>
            <p:nvPr/>
          </p:nvPicPr>
          <p:blipFill>
            <a:blip r:embed="rId2"/>
            <a:stretch>
              <a:fillRect/>
            </a:stretch>
          </p:blipFill>
          <p:spPr>
            <a:xfrm>
              <a:off x="1329267" y="246185"/>
              <a:ext cx="10281708" cy="6312877"/>
            </a:xfrm>
            <a:prstGeom prst="rect">
              <a:avLst/>
            </a:prstGeom>
          </p:spPr>
        </p:pic>
        <p:sp>
          <p:nvSpPr>
            <p:cNvPr id="13" name="Rectangle: Rounded Corners 12">
              <a:extLst>
                <a:ext uri="{FF2B5EF4-FFF2-40B4-BE49-F238E27FC236}">
                  <a16:creationId xmlns:a16="http://schemas.microsoft.com/office/drawing/2014/main" id="{051D6AA7-DB23-4F72-BDA8-67D3CFA48E65}"/>
                </a:ext>
              </a:extLst>
            </p:cNvPr>
            <p:cNvSpPr/>
            <p:nvPr/>
          </p:nvSpPr>
          <p:spPr>
            <a:xfrm>
              <a:off x="6849207" y="2198077"/>
              <a:ext cx="4607169" cy="352571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75B1C3DA-FA58-4832-9D45-B765575E2691}"/>
              </a:ext>
            </a:extLst>
          </p:cNvPr>
          <p:cNvSpPr txBox="1"/>
          <p:nvPr/>
        </p:nvSpPr>
        <p:spPr>
          <a:xfrm>
            <a:off x="1622995" y="5847658"/>
            <a:ext cx="5876843" cy="646331"/>
          </a:xfrm>
          <a:prstGeom prst="rect">
            <a:avLst/>
          </a:prstGeom>
          <a:noFill/>
        </p:spPr>
        <p:txBody>
          <a:bodyPr wrap="square" rtlCol="0">
            <a:spAutoFit/>
          </a:bodyPr>
          <a:lstStyle/>
          <a:p>
            <a:r>
              <a:rPr lang="en-US" dirty="0">
                <a:solidFill>
                  <a:schemeClr val="bg1"/>
                </a:solidFill>
              </a:rPr>
              <a:t>This is $ paid to you because you retired from this specific employer, not if you were contributing to your plan</a:t>
            </a:r>
          </a:p>
        </p:txBody>
      </p:sp>
      <p:sp>
        <p:nvSpPr>
          <p:cNvPr id="9" name="Arrow: Curved Left 8">
            <a:extLst>
              <a:ext uri="{FF2B5EF4-FFF2-40B4-BE49-F238E27FC236}">
                <a16:creationId xmlns:a16="http://schemas.microsoft.com/office/drawing/2014/main" id="{AE0341A7-224B-4A63-B7C0-5281113DD8C8}"/>
              </a:ext>
            </a:extLst>
          </p:cNvPr>
          <p:cNvSpPr/>
          <p:nvPr/>
        </p:nvSpPr>
        <p:spPr>
          <a:xfrm rot="10800000">
            <a:off x="963587" y="4519064"/>
            <a:ext cx="659408" cy="1651759"/>
          </a:xfrm>
          <a:prstGeom prst="curvedLef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41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38</a:t>
            </a:fld>
            <a:endParaRPr lang="en-US" dirty="0"/>
          </a:p>
        </p:txBody>
      </p:sp>
      <p:pic>
        <p:nvPicPr>
          <p:cNvPr id="5" name="Picture 4">
            <a:extLst>
              <a:ext uri="{FF2B5EF4-FFF2-40B4-BE49-F238E27FC236}">
                <a16:creationId xmlns:a16="http://schemas.microsoft.com/office/drawing/2014/main" id="{4C9AA6CA-D4AA-4533-A1AE-8296E9297B4E}"/>
              </a:ext>
            </a:extLst>
          </p:cNvPr>
          <p:cNvPicPr>
            <a:picLocks noChangeAspect="1"/>
          </p:cNvPicPr>
          <p:nvPr/>
        </p:nvPicPr>
        <p:blipFill>
          <a:blip r:embed="rId2"/>
          <a:stretch>
            <a:fillRect/>
          </a:stretch>
        </p:blipFill>
        <p:spPr>
          <a:xfrm>
            <a:off x="1433146" y="175846"/>
            <a:ext cx="9710132" cy="6348046"/>
          </a:xfrm>
          <a:prstGeom prst="rect">
            <a:avLst/>
          </a:prstGeom>
        </p:spPr>
      </p:pic>
    </p:spTree>
    <p:extLst>
      <p:ext uri="{BB962C8B-B14F-4D97-AF65-F5344CB8AC3E}">
        <p14:creationId xmlns:p14="http://schemas.microsoft.com/office/powerpoint/2010/main" val="25701267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39</a:t>
            </a:fld>
            <a:endParaRPr lang="en-US" dirty="0"/>
          </a:p>
        </p:txBody>
      </p:sp>
      <p:grpSp>
        <p:nvGrpSpPr>
          <p:cNvPr id="10" name="Group 9">
            <a:extLst>
              <a:ext uri="{FF2B5EF4-FFF2-40B4-BE49-F238E27FC236}">
                <a16:creationId xmlns:a16="http://schemas.microsoft.com/office/drawing/2014/main" id="{F8B913F5-A0C3-433C-B923-388D9332D308}"/>
              </a:ext>
            </a:extLst>
          </p:cNvPr>
          <p:cNvGrpSpPr/>
          <p:nvPr/>
        </p:nvGrpSpPr>
        <p:grpSpPr>
          <a:xfrm>
            <a:off x="1388837" y="184638"/>
            <a:ext cx="9847731" cy="6427177"/>
            <a:chOff x="1388837" y="184638"/>
            <a:chExt cx="9847731" cy="6427177"/>
          </a:xfrm>
        </p:grpSpPr>
        <p:grpSp>
          <p:nvGrpSpPr>
            <p:cNvPr id="6" name="Group 5">
              <a:extLst>
                <a:ext uri="{FF2B5EF4-FFF2-40B4-BE49-F238E27FC236}">
                  <a16:creationId xmlns:a16="http://schemas.microsoft.com/office/drawing/2014/main" id="{FC28C13D-B96E-4448-ADF8-AF3593E67358}"/>
                </a:ext>
              </a:extLst>
            </p:cNvPr>
            <p:cNvGrpSpPr/>
            <p:nvPr/>
          </p:nvGrpSpPr>
          <p:grpSpPr>
            <a:xfrm>
              <a:off x="1388837" y="184638"/>
              <a:ext cx="9847731" cy="6427177"/>
              <a:chOff x="1388837" y="184638"/>
              <a:chExt cx="9847731" cy="6427177"/>
            </a:xfrm>
          </p:grpSpPr>
          <p:pic>
            <p:nvPicPr>
              <p:cNvPr id="3" name="Picture 2">
                <a:extLst>
                  <a:ext uri="{FF2B5EF4-FFF2-40B4-BE49-F238E27FC236}">
                    <a16:creationId xmlns:a16="http://schemas.microsoft.com/office/drawing/2014/main" id="{BD6C109C-30B1-445C-B2EF-71040B048CC5}"/>
                  </a:ext>
                </a:extLst>
              </p:cNvPr>
              <p:cNvPicPr>
                <a:picLocks noChangeAspect="1"/>
              </p:cNvPicPr>
              <p:nvPr/>
            </p:nvPicPr>
            <p:blipFill>
              <a:blip r:embed="rId2"/>
              <a:stretch>
                <a:fillRect/>
              </a:stretch>
            </p:blipFill>
            <p:spPr>
              <a:xfrm>
                <a:off x="1388837" y="184638"/>
                <a:ext cx="9847731" cy="6427177"/>
              </a:xfrm>
              <a:prstGeom prst="rect">
                <a:avLst/>
              </a:prstGeom>
            </p:spPr>
          </p:pic>
          <p:pic>
            <p:nvPicPr>
              <p:cNvPr id="2" name="Picture 1">
                <a:extLst>
                  <a:ext uri="{FF2B5EF4-FFF2-40B4-BE49-F238E27FC236}">
                    <a16:creationId xmlns:a16="http://schemas.microsoft.com/office/drawing/2014/main" id="{0CA8FF6F-3FF6-44E4-9F0F-0429B16D804C}"/>
                  </a:ext>
                </a:extLst>
              </p:cNvPr>
              <p:cNvPicPr>
                <a:picLocks noChangeAspect="1"/>
              </p:cNvPicPr>
              <p:nvPr/>
            </p:nvPicPr>
            <p:blipFill>
              <a:blip r:embed="rId3"/>
              <a:stretch>
                <a:fillRect/>
              </a:stretch>
            </p:blipFill>
            <p:spPr>
              <a:xfrm>
                <a:off x="4559857" y="3925383"/>
                <a:ext cx="1752845" cy="163041"/>
              </a:xfrm>
              <a:prstGeom prst="rect">
                <a:avLst/>
              </a:prstGeom>
            </p:spPr>
          </p:pic>
          <p:sp>
            <p:nvSpPr>
              <p:cNvPr id="5" name="TextBox 4">
                <a:extLst>
                  <a:ext uri="{FF2B5EF4-FFF2-40B4-BE49-F238E27FC236}">
                    <a16:creationId xmlns:a16="http://schemas.microsoft.com/office/drawing/2014/main" id="{9F3FEBF5-C0D2-4A8F-8243-AACC2321D31C}"/>
                  </a:ext>
                </a:extLst>
              </p:cNvPr>
              <p:cNvSpPr txBox="1"/>
              <p:nvPr/>
            </p:nvSpPr>
            <p:spPr>
              <a:xfrm>
                <a:off x="4559857" y="4050863"/>
                <a:ext cx="1125415" cy="215444"/>
              </a:xfrm>
              <a:prstGeom prst="rect">
                <a:avLst/>
              </a:prstGeom>
              <a:solidFill>
                <a:schemeClr val="tx1"/>
              </a:solidFill>
            </p:spPr>
            <p:txBody>
              <a:bodyPr wrap="square" rtlCol="0">
                <a:spAutoFit/>
              </a:bodyPr>
              <a:lstStyle/>
              <a:p>
                <a:endParaRPr lang="en-US" sz="800" dirty="0"/>
              </a:p>
            </p:txBody>
          </p:sp>
        </p:grpSp>
        <p:sp>
          <p:nvSpPr>
            <p:cNvPr id="8" name="TextBox 7">
              <a:extLst>
                <a:ext uri="{FF2B5EF4-FFF2-40B4-BE49-F238E27FC236}">
                  <a16:creationId xmlns:a16="http://schemas.microsoft.com/office/drawing/2014/main" id="{23948BF6-B03E-451E-BBAF-5F563AF5357D}"/>
                </a:ext>
              </a:extLst>
            </p:cNvPr>
            <p:cNvSpPr txBox="1"/>
            <p:nvPr/>
          </p:nvSpPr>
          <p:spPr>
            <a:xfrm>
              <a:off x="4559857" y="3857592"/>
              <a:ext cx="1468315" cy="230832"/>
            </a:xfrm>
            <a:prstGeom prst="rect">
              <a:avLst/>
            </a:prstGeom>
            <a:solidFill>
              <a:schemeClr val="tx1"/>
            </a:solidFill>
          </p:spPr>
          <p:txBody>
            <a:bodyPr wrap="square" rtlCol="0">
              <a:spAutoFit/>
            </a:bodyPr>
            <a:lstStyle/>
            <a:p>
              <a:r>
                <a:rPr lang="en-US" sz="900" dirty="0">
                  <a:solidFill>
                    <a:schemeClr val="bg1"/>
                  </a:solidFill>
                </a:rPr>
                <a:t>Employment Security Dept</a:t>
              </a:r>
            </a:p>
          </p:txBody>
        </p:sp>
        <p:sp>
          <p:nvSpPr>
            <p:cNvPr id="9" name="TextBox 8">
              <a:extLst>
                <a:ext uri="{FF2B5EF4-FFF2-40B4-BE49-F238E27FC236}">
                  <a16:creationId xmlns:a16="http://schemas.microsoft.com/office/drawing/2014/main" id="{4669D403-4F00-4E21-8323-EC462ECDFCA3}"/>
                </a:ext>
              </a:extLst>
            </p:cNvPr>
            <p:cNvSpPr txBox="1"/>
            <p:nvPr/>
          </p:nvSpPr>
          <p:spPr>
            <a:xfrm>
              <a:off x="1678911" y="2480352"/>
              <a:ext cx="1468315" cy="215444"/>
            </a:xfrm>
            <a:prstGeom prst="rect">
              <a:avLst/>
            </a:prstGeom>
            <a:solidFill>
              <a:schemeClr val="tx1"/>
            </a:solidFill>
          </p:spPr>
          <p:txBody>
            <a:bodyPr wrap="square" rtlCol="0">
              <a:spAutoFit/>
            </a:bodyPr>
            <a:lstStyle/>
            <a:p>
              <a:r>
                <a:rPr lang="en-US" sz="800" dirty="0">
                  <a:solidFill>
                    <a:schemeClr val="bg1"/>
                  </a:solidFill>
                </a:rPr>
                <a:t>Employment Security Dept</a:t>
              </a:r>
            </a:p>
          </p:txBody>
        </p:sp>
      </p:grpSp>
    </p:spTree>
    <p:extLst>
      <p:ext uri="{BB962C8B-B14F-4D97-AF65-F5344CB8AC3E}">
        <p14:creationId xmlns:p14="http://schemas.microsoft.com/office/powerpoint/2010/main" val="4086297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F2896E-9872-4923-8C7F-C4FB05157C21}"/>
              </a:ext>
            </a:extLst>
          </p:cNvPr>
          <p:cNvPicPr>
            <a:picLocks noChangeAspect="1"/>
          </p:cNvPicPr>
          <p:nvPr/>
        </p:nvPicPr>
        <p:blipFill>
          <a:blip r:embed="rId3"/>
          <a:stretch>
            <a:fillRect/>
          </a:stretch>
        </p:blipFill>
        <p:spPr>
          <a:xfrm>
            <a:off x="7917285" y="2285021"/>
            <a:ext cx="4168632" cy="4286848"/>
          </a:xfrm>
          <a:prstGeom prst="rect">
            <a:avLst/>
          </a:prstGeom>
        </p:spPr>
      </p:pic>
      <p:sp>
        <p:nvSpPr>
          <p:cNvPr id="2" name="Title 1"/>
          <p:cNvSpPr>
            <a:spLocks noGrp="1"/>
          </p:cNvSpPr>
          <p:nvPr>
            <p:ph type="title"/>
          </p:nvPr>
        </p:nvSpPr>
        <p:spPr/>
        <p:txBody>
          <a:bodyPr/>
          <a:lstStyle/>
          <a:p>
            <a:r>
              <a:rPr lang="en-US" dirty="0"/>
              <a:t>Lets talk about when your claim starts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4</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936248" y="2192639"/>
            <a:ext cx="5766556" cy="4116684"/>
          </a:xfrm>
        </p:spPr>
        <p:txBody>
          <a:bodyPr>
            <a:normAutofit fontScale="92500" lnSpcReduction="20000"/>
          </a:bodyPr>
          <a:lstStyle/>
          <a:p>
            <a:pPr lvl="1"/>
            <a:r>
              <a:rPr lang="en-US" dirty="0"/>
              <a:t>Don’t delay. Start your claim as soon as you are no longer working or when your hours are reduced.</a:t>
            </a:r>
          </a:p>
          <a:p>
            <a:pPr lvl="1"/>
            <a:r>
              <a:rPr lang="en-US" dirty="0"/>
              <a:t>The start date of your claim must always be a Sunday. </a:t>
            </a:r>
          </a:p>
          <a:p>
            <a:pPr lvl="1"/>
            <a:r>
              <a:rPr lang="en-US" dirty="0"/>
              <a:t>Example 1 - If your last day of work is late in the week (January 14-16), you can file your initial claim/application anytime during that following week.  The claim start date will be that Sunday, January 17</a:t>
            </a:r>
            <a:r>
              <a:rPr lang="en-US" baseline="30000" dirty="0"/>
              <a:t>th</a:t>
            </a:r>
            <a:r>
              <a:rPr lang="en-US" dirty="0"/>
              <a:t>.</a:t>
            </a:r>
          </a:p>
          <a:p>
            <a:pPr lvl="1"/>
            <a:r>
              <a:rPr lang="en-US" dirty="0"/>
              <a:t>Example 2 – If your last day of work is early in the week (January 24-27), you can file your initial claim/application anytime during that week and your claim start date will be Sunday, January 24</a:t>
            </a:r>
            <a:r>
              <a:rPr lang="en-US" baseline="30000" dirty="0"/>
              <a:t>th</a:t>
            </a:r>
            <a:r>
              <a:rPr lang="en-US" dirty="0"/>
              <a:t>.</a:t>
            </a:r>
          </a:p>
          <a:p>
            <a:pPr lvl="1"/>
            <a:r>
              <a:rPr lang="en-US" dirty="0"/>
              <a:t>If you request to start your claim prior to the week you are in, we will need to decide to allow or deny that request based on your reasons for the delayed start.</a:t>
            </a:r>
          </a:p>
        </p:txBody>
      </p:sp>
      <p:sp>
        <p:nvSpPr>
          <p:cNvPr id="6" name="TextBox 5">
            <a:extLst>
              <a:ext uri="{FF2B5EF4-FFF2-40B4-BE49-F238E27FC236}">
                <a16:creationId xmlns:a16="http://schemas.microsoft.com/office/drawing/2014/main" id="{C15680D0-79FA-46B5-BF15-821F758A7E8B}"/>
              </a:ext>
            </a:extLst>
          </p:cNvPr>
          <p:cNvSpPr txBox="1"/>
          <p:nvPr/>
        </p:nvSpPr>
        <p:spPr>
          <a:xfrm>
            <a:off x="10541696" y="2781851"/>
            <a:ext cx="1428112" cy="453006"/>
          </a:xfrm>
          <a:prstGeom prst="rect">
            <a:avLst/>
          </a:prstGeom>
          <a:solidFill>
            <a:srgbClr val="FFFF00">
              <a:alpha val="58000"/>
            </a:srgbClr>
          </a:solidFill>
        </p:spPr>
        <p:txBody>
          <a:bodyPr wrap="square" rtlCol="0">
            <a:spAutoFit/>
          </a:bodyPr>
          <a:lstStyle/>
          <a:p>
            <a:endParaRPr lang="en-US" dirty="0"/>
          </a:p>
        </p:txBody>
      </p:sp>
      <p:sp>
        <p:nvSpPr>
          <p:cNvPr id="8" name="Rectangle: Rounded Corners 7">
            <a:extLst>
              <a:ext uri="{FF2B5EF4-FFF2-40B4-BE49-F238E27FC236}">
                <a16:creationId xmlns:a16="http://schemas.microsoft.com/office/drawing/2014/main" id="{ABD0C999-9E8C-4CCE-AAD3-4C26416A1209}"/>
              </a:ext>
            </a:extLst>
          </p:cNvPr>
          <p:cNvSpPr/>
          <p:nvPr/>
        </p:nvSpPr>
        <p:spPr>
          <a:xfrm>
            <a:off x="8245721" y="3231734"/>
            <a:ext cx="442762" cy="453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F15C6D3-9631-4B61-9F36-F204BD3CF168}"/>
              </a:ext>
            </a:extLst>
          </p:cNvPr>
          <p:cNvSpPr txBox="1"/>
          <p:nvPr/>
        </p:nvSpPr>
        <p:spPr>
          <a:xfrm>
            <a:off x="8178608" y="3720877"/>
            <a:ext cx="2115573" cy="453006"/>
          </a:xfrm>
          <a:prstGeom prst="rect">
            <a:avLst/>
          </a:prstGeom>
          <a:solidFill>
            <a:srgbClr val="FFFF00">
              <a:alpha val="58000"/>
            </a:srgbClr>
          </a:solidFill>
        </p:spPr>
        <p:txBody>
          <a:bodyPr wrap="square" rtlCol="0">
            <a:spAutoFit/>
          </a:bodyPr>
          <a:lstStyle/>
          <a:p>
            <a:endParaRPr lang="en-US" dirty="0"/>
          </a:p>
        </p:txBody>
      </p:sp>
      <p:sp>
        <p:nvSpPr>
          <p:cNvPr id="10" name="Rectangle: Rounded Corners 9">
            <a:extLst>
              <a:ext uri="{FF2B5EF4-FFF2-40B4-BE49-F238E27FC236}">
                <a16:creationId xmlns:a16="http://schemas.microsoft.com/office/drawing/2014/main" id="{6E4BF6F7-B70F-4C93-8717-8D97426BD022}"/>
              </a:ext>
            </a:extLst>
          </p:cNvPr>
          <p:cNvSpPr/>
          <p:nvPr/>
        </p:nvSpPr>
        <p:spPr>
          <a:xfrm>
            <a:off x="8245721" y="3757014"/>
            <a:ext cx="442762" cy="453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395F6555-849C-45CE-9B49-4C74229BE0C0}"/>
              </a:ext>
            </a:extLst>
          </p:cNvPr>
          <p:cNvGrpSpPr/>
          <p:nvPr/>
        </p:nvGrpSpPr>
        <p:grpSpPr>
          <a:xfrm>
            <a:off x="6873825" y="3206567"/>
            <a:ext cx="871806" cy="365003"/>
            <a:chOff x="6873825" y="3206567"/>
            <a:chExt cx="871806" cy="365003"/>
          </a:xfrm>
        </p:grpSpPr>
        <p:sp>
          <p:nvSpPr>
            <p:cNvPr id="11" name="Arrow: Right 10">
              <a:extLst>
                <a:ext uri="{FF2B5EF4-FFF2-40B4-BE49-F238E27FC236}">
                  <a16:creationId xmlns:a16="http://schemas.microsoft.com/office/drawing/2014/main" id="{EBFCD70D-7B62-4332-BBF8-E451B1A43EE1}"/>
                </a:ext>
              </a:extLst>
            </p:cNvPr>
            <p:cNvSpPr/>
            <p:nvPr/>
          </p:nvSpPr>
          <p:spPr>
            <a:xfrm>
              <a:off x="6874458" y="3206567"/>
              <a:ext cx="871173" cy="36500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F8805D6-BD4A-4D4E-A605-0B4A4FE76873}"/>
                </a:ext>
              </a:extLst>
            </p:cNvPr>
            <p:cNvSpPr txBox="1"/>
            <p:nvPr/>
          </p:nvSpPr>
          <p:spPr>
            <a:xfrm>
              <a:off x="6873825" y="3231734"/>
              <a:ext cx="864067" cy="276999"/>
            </a:xfrm>
            <a:prstGeom prst="rect">
              <a:avLst/>
            </a:prstGeom>
            <a:noFill/>
          </p:spPr>
          <p:txBody>
            <a:bodyPr wrap="square" rtlCol="0">
              <a:spAutoFit/>
            </a:bodyPr>
            <a:lstStyle/>
            <a:p>
              <a:r>
                <a:rPr lang="en-US" sz="1200" dirty="0"/>
                <a:t>Example 1</a:t>
              </a:r>
            </a:p>
          </p:txBody>
        </p:sp>
      </p:grpSp>
      <p:grpSp>
        <p:nvGrpSpPr>
          <p:cNvPr id="14" name="Group 13">
            <a:extLst>
              <a:ext uri="{FF2B5EF4-FFF2-40B4-BE49-F238E27FC236}">
                <a16:creationId xmlns:a16="http://schemas.microsoft.com/office/drawing/2014/main" id="{BA49F2F8-0E80-47C8-97A9-38C2873BD023}"/>
              </a:ext>
            </a:extLst>
          </p:cNvPr>
          <p:cNvGrpSpPr/>
          <p:nvPr/>
        </p:nvGrpSpPr>
        <p:grpSpPr>
          <a:xfrm>
            <a:off x="6866086" y="3757014"/>
            <a:ext cx="871806" cy="365003"/>
            <a:chOff x="6873825" y="3206567"/>
            <a:chExt cx="871806" cy="365003"/>
          </a:xfrm>
        </p:grpSpPr>
        <p:sp>
          <p:nvSpPr>
            <p:cNvPr id="15" name="Arrow: Right 14">
              <a:extLst>
                <a:ext uri="{FF2B5EF4-FFF2-40B4-BE49-F238E27FC236}">
                  <a16:creationId xmlns:a16="http://schemas.microsoft.com/office/drawing/2014/main" id="{513FAEB9-191F-4949-AF96-3AFC497BB7F7}"/>
                </a:ext>
              </a:extLst>
            </p:cNvPr>
            <p:cNvSpPr/>
            <p:nvPr/>
          </p:nvSpPr>
          <p:spPr>
            <a:xfrm>
              <a:off x="6874458" y="3206567"/>
              <a:ext cx="871173" cy="365003"/>
            </a:xfrm>
            <a:prstGeom prst="right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032F637-419D-46AF-9147-14B7B31F520B}"/>
                </a:ext>
              </a:extLst>
            </p:cNvPr>
            <p:cNvSpPr txBox="1"/>
            <p:nvPr/>
          </p:nvSpPr>
          <p:spPr>
            <a:xfrm>
              <a:off x="6873825" y="3231734"/>
              <a:ext cx="864067" cy="276999"/>
            </a:xfrm>
            <a:prstGeom prst="rect">
              <a:avLst/>
            </a:prstGeom>
            <a:noFill/>
          </p:spPr>
          <p:txBody>
            <a:bodyPr wrap="square" rtlCol="0">
              <a:spAutoFit/>
            </a:bodyPr>
            <a:lstStyle/>
            <a:p>
              <a:r>
                <a:rPr lang="en-US" sz="1200" dirty="0"/>
                <a:t>Example 2</a:t>
              </a:r>
            </a:p>
          </p:txBody>
        </p:sp>
      </p:grpSp>
    </p:spTree>
    <p:extLst>
      <p:ext uri="{BB962C8B-B14F-4D97-AF65-F5344CB8AC3E}">
        <p14:creationId xmlns:p14="http://schemas.microsoft.com/office/powerpoint/2010/main" val="3404639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40</a:t>
            </a:fld>
            <a:endParaRPr lang="en-US" dirty="0"/>
          </a:p>
        </p:txBody>
      </p:sp>
      <p:grpSp>
        <p:nvGrpSpPr>
          <p:cNvPr id="3" name="Group 2">
            <a:extLst>
              <a:ext uri="{FF2B5EF4-FFF2-40B4-BE49-F238E27FC236}">
                <a16:creationId xmlns:a16="http://schemas.microsoft.com/office/drawing/2014/main" id="{D74FEF57-AE8F-4912-8912-12A8C5BD9DAF}"/>
              </a:ext>
            </a:extLst>
          </p:cNvPr>
          <p:cNvGrpSpPr/>
          <p:nvPr/>
        </p:nvGrpSpPr>
        <p:grpSpPr>
          <a:xfrm>
            <a:off x="1818837" y="211014"/>
            <a:ext cx="9373771" cy="6365631"/>
            <a:chOff x="1818837" y="0"/>
            <a:chExt cx="8554325" cy="6858000"/>
          </a:xfrm>
        </p:grpSpPr>
        <p:pic>
          <p:nvPicPr>
            <p:cNvPr id="5" name="Picture 4">
              <a:extLst>
                <a:ext uri="{FF2B5EF4-FFF2-40B4-BE49-F238E27FC236}">
                  <a16:creationId xmlns:a16="http://schemas.microsoft.com/office/drawing/2014/main" id="{50704BB5-D761-4338-ACBB-ACF344F28F54}"/>
                </a:ext>
              </a:extLst>
            </p:cNvPr>
            <p:cNvPicPr>
              <a:picLocks noChangeAspect="1"/>
            </p:cNvPicPr>
            <p:nvPr/>
          </p:nvPicPr>
          <p:blipFill>
            <a:blip r:embed="rId2"/>
            <a:stretch>
              <a:fillRect/>
            </a:stretch>
          </p:blipFill>
          <p:spPr>
            <a:xfrm>
              <a:off x="1818837" y="0"/>
              <a:ext cx="8554325" cy="6858000"/>
            </a:xfrm>
            <a:prstGeom prst="rect">
              <a:avLst/>
            </a:prstGeom>
          </p:spPr>
        </p:pic>
        <p:sp>
          <p:nvSpPr>
            <p:cNvPr id="6" name="Rectangle: Rounded Corners 5">
              <a:extLst>
                <a:ext uri="{FF2B5EF4-FFF2-40B4-BE49-F238E27FC236}">
                  <a16:creationId xmlns:a16="http://schemas.microsoft.com/office/drawing/2014/main" id="{7A29FB04-0456-4BA1-8508-DE488157373A}"/>
                </a:ext>
              </a:extLst>
            </p:cNvPr>
            <p:cNvSpPr/>
            <p:nvPr/>
          </p:nvSpPr>
          <p:spPr>
            <a:xfrm>
              <a:off x="8078680" y="3089429"/>
              <a:ext cx="2024108" cy="55041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8097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41</a:t>
            </a:fld>
            <a:endParaRPr lang="en-US" dirty="0"/>
          </a:p>
        </p:txBody>
      </p:sp>
      <p:pic>
        <p:nvPicPr>
          <p:cNvPr id="5" name="Picture 4">
            <a:extLst>
              <a:ext uri="{FF2B5EF4-FFF2-40B4-BE49-F238E27FC236}">
                <a16:creationId xmlns:a16="http://schemas.microsoft.com/office/drawing/2014/main" id="{52235730-DE72-48ED-8364-AC24FD396E67}"/>
              </a:ext>
            </a:extLst>
          </p:cNvPr>
          <p:cNvPicPr>
            <a:picLocks noChangeAspect="1"/>
          </p:cNvPicPr>
          <p:nvPr/>
        </p:nvPicPr>
        <p:blipFill>
          <a:blip r:embed="rId2"/>
          <a:stretch>
            <a:fillRect/>
          </a:stretch>
        </p:blipFill>
        <p:spPr>
          <a:xfrm>
            <a:off x="1749610" y="219808"/>
            <a:ext cx="9504544" cy="6479930"/>
          </a:xfrm>
          <a:prstGeom prst="rect">
            <a:avLst/>
          </a:prstGeom>
        </p:spPr>
      </p:pic>
      <p:sp>
        <p:nvSpPr>
          <p:cNvPr id="6" name="Rectangle: Rounded Corners 5">
            <a:extLst>
              <a:ext uri="{FF2B5EF4-FFF2-40B4-BE49-F238E27FC236}">
                <a16:creationId xmlns:a16="http://schemas.microsoft.com/office/drawing/2014/main" id="{6CF6BA43-605D-4F79-9ABA-A8F8C5AFCABD}"/>
              </a:ext>
            </a:extLst>
          </p:cNvPr>
          <p:cNvSpPr/>
          <p:nvPr/>
        </p:nvSpPr>
        <p:spPr>
          <a:xfrm>
            <a:off x="4593672" y="2644015"/>
            <a:ext cx="5580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744848ED-5E68-4C19-9CB8-F4F182DD54FB}"/>
              </a:ext>
            </a:extLst>
          </p:cNvPr>
          <p:cNvSpPr/>
          <p:nvPr/>
        </p:nvSpPr>
        <p:spPr>
          <a:xfrm>
            <a:off x="9627577" y="5936186"/>
            <a:ext cx="1626577" cy="5704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7921B0DD-C2C7-4500-A956-0E3B7BA1402B}"/>
              </a:ext>
            </a:extLst>
          </p:cNvPr>
          <p:cNvSpPr/>
          <p:nvPr/>
        </p:nvSpPr>
        <p:spPr>
          <a:xfrm>
            <a:off x="1749611" y="2740590"/>
            <a:ext cx="2716882" cy="1207156"/>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470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42</a:t>
            </a:fld>
            <a:endParaRPr lang="en-US" dirty="0"/>
          </a:p>
        </p:txBody>
      </p:sp>
      <p:pic>
        <p:nvPicPr>
          <p:cNvPr id="3" name="Picture 2">
            <a:extLst>
              <a:ext uri="{FF2B5EF4-FFF2-40B4-BE49-F238E27FC236}">
                <a16:creationId xmlns:a16="http://schemas.microsoft.com/office/drawing/2014/main" id="{FCB2E9F8-C115-4999-A514-607869B423BB}"/>
              </a:ext>
            </a:extLst>
          </p:cNvPr>
          <p:cNvPicPr>
            <a:picLocks noChangeAspect="1"/>
          </p:cNvPicPr>
          <p:nvPr/>
        </p:nvPicPr>
        <p:blipFill>
          <a:blip r:embed="rId2"/>
          <a:stretch>
            <a:fillRect/>
          </a:stretch>
        </p:blipFill>
        <p:spPr>
          <a:xfrm>
            <a:off x="1791510" y="290146"/>
            <a:ext cx="9401098" cy="6295292"/>
          </a:xfrm>
          <a:prstGeom prst="rect">
            <a:avLst/>
          </a:prstGeom>
        </p:spPr>
      </p:pic>
      <p:sp>
        <p:nvSpPr>
          <p:cNvPr id="5" name="Rectangle: Rounded Corners 4">
            <a:extLst>
              <a:ext uri="{FF2B5EF4-FFF2-40B4-BE49-F238E27FC236}">
                <a16:creationId xmlns:a16="http://schemas.microsoft.com/office/drawing/2014/main" id="{2064753E-1CCE-4D2D-95E9-63E57AB89170}"/>
              </a:ext>
            </a:extLst>
          </p:cNvPr>
          <p:cNvSpPr/>
          <p:nvPr/>
        </p:nvSpPr>
        <p:spPr>
          <a:xfrm>
            <a:off x="9469315" y="5936185"/>
            <a:ext cx="1846386" cy="5173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844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43</a:t>
            </a:fld>
            <a:endParaRPr lang="en-US" dirty="0"/>
          </a:p>
        </p:txBody>
      </p:sp>
      <p:pic>
        <p:nvPicPr>
          <p:cNvPr id="3" name="Picture 2">
            <a:extLst>
              <a:ext uri="{FF2B5EF4-FFF2-40B4-BE49-F238E27FC236}">
                <a16:creationId xmlns:a16="http://schemas.microsoft.com/office/drawing/2014/main" id="{A187B5E4-6B0E-4073-90A9-4623CE4BB8D3}"/>
              </a:ext>
            </a:extLst>
          </p:cNvPr>
          <p:cNvPicPr>
            <a:picLocks noChangeAspect="1"/>
          </p:cNvPicPr>
          <p:nvPr/>
        </p:nvPicPr>
        <p:blipFill>
          <a:blip r:embed="rId2"/>
          <a:stretch>
            <a:fillRect/>
          </a:stretch>
        </p:blipFill>
        <p:spPr>
          <a:xfrm>
            <a:off x="1735920" y="290146"/>
            <a:ext cx="9359972" cy="6295292"/>
          </a:xfrm>
          <a:prstGeom prst="rect">
            <a:avLst/>
          </a:prstGeom>
        </p:spPr>
      </p:pic>
    </p:spTree>
    <p:extLst>
      <p:ext uri="{BB962C8B-B14F-4D97-AF65-F5344CB8AC3E}">
        <p14:creationId xmlns:p14="http://schemas.microsoft.com/office/powerpoint/2010/main" val="26111653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44</a:t>
            </a:fld>
            <a:endParaRPr lang="en-US" dirty="0"/>
          </a:p>
        </p:txBody>
      </p:sp>
      <p:pic>
        <p:nvPicPr>
          <p:cNvPr id="2" name="Picture 1">
            <a:extLst>
              <a:ext uri="{FF2B5EF4-FFF2-40B4-BE49-F238E27FC236}">
                <a16:creationId xmlns:a16="http://schemas.microsoft.com/office/drawing/2014/main" id="{A6321343-2B43-48B9-BC96-F613F258D1DC}"/>
              </a:ext>
            </a:extLst>
          </p:cNvPr>
          <p:cNvPicPr>
            <a:picLocks noChangeAspect="1"/>
          </p:cNvPicPr>
          <p:nvPr/>
        </p:nvPicPr>
        <p:blipFill>
          <a:blip r:embed="rId2"/>
          <a:stretch>
            <a:fillRect/>
          </a:stretch>
        </p:blipFill>
        <p:spPr>
          <a:xfrm>
            <a:off x="1572613" y="175846"/>
            <a:ext cx="9521559" cy="6304085"/>
          </a:xfrm>
          <a:prstGeom prst="rect">
            <a:avLst/>
          </a:prstGeom>
        </p:spPr>
      </p:pic>
      <p:sp>
        <p:nvSpPr>
          <p:cNvPr id="8" name="Rectangle: Rounded Corners 7">
            <a:extLst>
              <a:ext uri="{FF2B5EF4-FFF2-40B4-BE49-F238E27FC236}">
                <a16:creationId xmlns:a16="http://schemas.microsoft.com/office/drawing/2014/main" id="{DB37307C-E043-4FA1-8466-F9D74D31C3B1}"/>
              </a:ext>
            </a:extLst>
          </p:cNvPr>
          <p:cNvSpPr/>
          <p:nvPr/>
        </p:nvSpPr>
        <p:spPr>
          <a:xfrm>
            <a:off x="8730762" y="4986770"/>
            <a:ext cx="2268415" cy="51736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39D46FA-C689-49F0-A09C-5B8E50F88CA4}"/>
              </a:ext>
            </a:extLst>
          </p:cNvPr>
          <p:cNvSpPr txBox="1"/>
          <p:nvPr/>
        </p:nvSpPr>
        <p:spPr>
          <a:xfrm>
            <a:off x="2904931" y="1169197"/>
            <a:ext cx="7962362" cy="369332"/>
          </a:xfrm>
          <a:prstGeom prst="rect">
            <a:avLst/>
          </a:prstGeom>
          <a:noFill/>
          <a:ln w="38100">
            <a:solidFill>
              <a:srgbClr val="FF0000"/>
            </a:solidFill>
          </a:ln>
        </p:spPr>
        <p:txBody>
          <a:bodyPr wrap="square" rtlCol="0">
            <a:spAutoFit/>
          </a:bodyPr>
          <a:lstStyle/>
          <a:p>
            <a:r>
              <a:rPr lang="en-US" dirty="0">
                <a:solidFill>
                  <a:schemeClr val="bg1"/>
                </a:solidFill>
              </a:rPr>
              <a:t>Requesting standby is not necessary while conducting a work search is optional.</a:t>
            </a:r>
          </a:p>
        </p:txBody>
      </p:sp>
    </p:spTree>
    <p:extLst>
      <p:ext uri="{BB962C8B-B14F-4D97-AF65-F5344CB8AC3E}">
        <p14:creationId xmlns:p14="http://schemas.microsoft.com/office/powerpoint/2010/main" val="13871419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45</a:t>
            </a:fld>
            <a:endParaRPr lang="en-US" dirty="0"/>
          </a:p>
        </p:txBody>
      </p:sp>
      <p:grpSp>
        <p:nvGrpSpPr>
          <p:cNvPr id="6" name="Group 5">
            <a:extLst>
              <a:ext uri="{FF2B5EF4-FFF2-40B4-BE49-F238E27FC236}">
                <a16:creationId xmlns:a16="http://schemas.microsoft.com/office/drawing/2014/main" id="{1CEB762E-2D3C-4B18-9ED6-ED66388D60B8}"/>
              </a:ext>
            </a:extLst>
          </p:cNvPr>
          <p:cNvGrpSpPr/>
          <p:nvPr/>
        </p:nvGrpSpPr>
        <p:grpSpPr>
          <a:xfrm>
            <a:off x="1773010" y="272562"/>
            <a:ext cx="9234959" cy="6242538"/>
            <a:chOff x="1773010" y="272562"/>
            <a:chExt cx="9234959" cy="6242538"/>
          </a:xfrm>
        </p:grpSpPr>
        <p:pic>
          <p:nvPicPr>
            <p:cNvPr id="3" name="Picture 2">
              <a:extLst>
                <a:ext uri="{FF2B5EF4-FFF2-40B4-BE49-F238E27FC236}">
                  <a16:creationId xmlns:a16="http://schemas.microsoft.com/office/drawing/2014/main" id="{8896369F-4E4A-4429-BAD5-A9E274A471DC}"/>
                </a:ext>
              </a:extLst>
            </p:cNvPr>
            <p:cNvPicPr>
              <a:picLocks noChangeAspect="1"/>
            </p:cNvPicPr>
            <p:nvPr/>
          </p:nvPicPr>
          <p:blipFill>
            <a:blip r:embed="rId2"/>
            <a:stretch>
              <a:fillRect/>
            </a:stretch>
          </p:blipFill>
          <p:spPr>
            <a:xfrm>
              <a:off x="1773010" y="272562"/>
              <a:ext cx="9234959" cy="6242538"/>
            </a:xfrm>
            <a:prstGeom prst="rect">
              <a:avLst/>
            </a:prstGeom>
          </p:spPr>
        </p:pic>
        <p:cxnSp>
          <p:nvCxnSpPr>
            <p:cNvPr id="5" name="Straight Connector 4">
              <a:extLst>
                <a:ext uri="{FF2B5EF4-FFF2-40B4-BE49-F238E27FC236}">
                  <a16:creationId xmlns:a16="http://schemas.microsoft.com/office/drawing/2014/main" id="{C4A792A4-D87F-4DA1-A7FB-33822CAC746F}"/>
                </a:ext>
              </a:extLst>
            </p:cNvPr>
            <p:cNvCxnSpPr/>
            <p:nvPr/>
          </p:nvCxnSpPr>
          <p:spPr>
            <a:xfrm>
              <a:off x="4193931" y="3086100"/>
              <a:ext cx="4747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38928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46</a:t>
            </a:fld>
            <a:endParaRPr lang="en-US" dirty="0"/>
          </a:p>
        </p:txBody>
      </p:sp>
      <p:grpSp>
        <p:nvGrpSpPr>
          <p:cNvPr id="2" name="Group 1">
            <a:extLst>
              <a:ext uri="{FF2B5EF4-FFF2-40B4-BE49-F238E27FC236}">
                <a16:creationId xmlns:a16="http://schemas.microsoft.com/office/drawing/2014/main" id="{84616791-B97D-4D4E-8F04-6D303AAAB329}"/>
              </a:ext>
            </a:extLst>
          </p:cNvPr>
          <p:cNvGrpSpPr/>
          <p:nvPr/>
        </p:nvGrpSpPr>
        <p:grpSpPr>
          <a:xfrm>
            <a:off x="1794532" y="237392"/>
            <a:ext cx="9257399" cy="6374423"/>
            <a:chOff x="1794532" y="237392"/>
            <a:chExt cx="9257399" cy="6374423"/>
          </a:xfrm>
        </p:grpSpPr>
        <p:pic>
          <p:nvPicPr>
            <p:cNvPr id="3" name="Picture 2">
              <a:extLst>
                <a:ext uri="{FF2B5EF4-FFF2-40B4-BE49-F238E27FC236}">
                  <a16:creationId xmlns:a16="http://schemas.microsoft.com/office/drawing/2014/main" id="{E5802839-C656-4BF1-98EF-457139EACF0D}"/>
                </a:ext>
              </a:extLst>
            </p:cNvPr>
            <p:cNvPicPr>
              <a:picLocks noChangeAspect="1"/>
            </p:cNvPicPr>
            <p:nvPr/>
          </p:nvPicPr>
          <p:blipFill>
            <a:blip r:embed="rId2"/>
            <a:stretch>
              <a:fillRect/>
            </a:stretch>
          </p:blipFill>
          <p:spPr>
            <a:xfrm>
              <a:off x="1794532" y="237392"/>
              <a:ext cx="9257399" cy="6374423"/>
            </a:xfrm>
            <a:prstGeom prst="rect">
              <a:avLst/>
            </a:prstGeom>
          </p:spPr>
        </p:pic>
        <p:sp>
          <p:nvSpPr>
            <p:cNvPr id="5" name="TextBox 4">
              <a:extLst>
                <a:ext uri="{FF2B5EF4-FFF2-40B4-BE49-F238E27FC236}">
                  <a16:creationId xmlns:a16="http://schemas.microsoft.com/office/drawing/2014/main" id="{DC1CE36C-180F-437C-8724-E040FF0E569B}"/>
                </a:ext>
              </a:extLst>
            </p:cNvPr>
            <p:cNvSpPr txBox="1"/>
            <p:nvPr/>
          </p:nvSpPr>
          <p:spPr>
            <a:xfrm>
              <a:off x="3807069" y="4281855"/>
              <a:ext cx="6866793" cy="923330"/>
            </a:xfrm>
            <a:prstGeom prst="rect">
              <a:avLst/>
            </a:prstGeom>
            <a:noFill/>
            <a:ln w="38100">
              <a:solidFill>
                <a:srgbClr val="FF0000"/>
              </a:solidFill>
            </a:ln>
          </p:spPr>
          <p:txBody>
            <a:bodyPr wrap="square" rtlCol="0">
              <a:spAutoFit/>
            </a:bodyPr>
            <a:lstStyle/>
            <a:p>
              <a:r>
                <a:rPr lang="en-US" dirty="0">
                  <a:solidFill>
                    <a:schemeClr val="bg1"/>
                  </a:solidFill>
                </a:rPr>
                <a:t>Being able and available means that you can go to work if called, if your employer had employment for you, and that there are no personal barriers to you returning to work.</a:t>
              </a:r>
            </a:p>
          </p:txBody>
        </p:sp>
      </p:grpSp>
    </p:spTree>
    <p:extLst>
      <p:ext uri="{BB962C8B-B14F-4D97-AF65-F5344CB8AC3E}">
        <p14:creationId xmlns:p14="http://schemas.microsoft.com/office/powerpoint/2010/main" val="33009595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47</a:t>
            </a:fld>
            <a:endParaRPr lang="en-US" dirty="0"/>
          </a:p>
        </p:txBody>
      </p:sp>
      <p:pic>
        <p:nvPicPr>
          <p:cNvPr id="3" name="Picture 2">
            <a:extLst>
              <a:ext uri="{FF2B5EF4-FFF2-40B4-BE49-F238E27FC236}">
                <a16:creationId xmlns:a16="http://schemas.microsoft.com/office/drawing/2014/main" id="{02B58321-392E-4DDC-9813-68E63341910E}"/>
              </a:ext>
            </a:extLst>
          </p:cNvPr>
          <p:cNvPicPr>
            <a:picLocks noChangeAspect="1"/>
          </p:cNvPicPr>
          <p:nvPr/>
        </p:nvPicPr>
        <p:blipFill>
          <a:blip r:embed="rId2"/>
          <a:stretch>
            <a:fillRect/>
          </a:stretch>
        </p:blipFill>
        <p:spPr>
          <a:xfrm>
            <a:off x="1742233" y="246184"/>
            <a:ext cx="9485543" cy="6383215"/>
          </a:xfrm>
          <a:prstGeom prst="rect">
            <a:avLst/>
          </a:prstGeom>
        </p:spPr>
      </p:pic>
    </p:spTree>
    <p:extLst>
      <p:ext uri="{BB962C8B-B14F-4D97-AF65-F5344CB8AC3E}">
        <p14:creationId xmlns:p14="http://schemas.microsoft.com/office/powerpoint/2010/main" val="1384409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48</a:t>
            </a:fld>
            <a:endParaRPr lang="en-US" dirty="0"/>
          </a:p>
        </p:txBody>
      </p:sp>
      <p:grpSp>
        <p:nvGrpSpPr>
          <p:cNvPr id="3" name="Group 2">
            <a:extLst>
              <a:ext uri="{FF2B5EF4-FFF2-40B4-BE49-F238E27FC236}">
                <a16:creationId xmlns:a16="http://schemas.microsoft.com/office/drawing/2014/main" id="{62593E1F-76B0-485D-9F63-6C565636DD33}"/>
              </a:ext>
            </a:extLst>
          </p:cNvPr>
          <p:cNvGrpSpPr/>
          <p:nvPr/>
        </p:nvGrpSpPr>
        <p:grpSpPr>
          <a:xfrm>
            <a:off x="1749322" y="272562"/>
            <a:ext cx="9302609" cy="6277707"/>
            <a:chOff x="1749322" y="0"/>
            <a:chExt cx="8693355" cy="6858000"/>
          </a:xfrm>
        </p:grpSpPr>
        <p:pic>
          <p:nvPicPr>
            <p:cNvPr id="5" name="Picture 4">
              <a:extLst>
                <a:ext uri="{FF2B5EF4-FFF2-40B4-BE49-F238E27FC236}">
                  <a16:creationId xmlns:a16="http://schemas.microsoft.com/office/drawing/2014/main" id="{C4EE5A84-D8BD-4CB5-8CF7-038E9BBE5F75}"/>
                </a:ext>
              </a:extLst>
            </p:cNvPr>
            <p:cNvPicPr>
              <a:picLocks noChangeAspect="1"/>
            </p:cNvPicPr>
            <p:nvPr/>
          </p:nvPicPr>
          <p:blipFill>
            <a:blip r:embed="rId2"/>
            <a:stretch>
              <a:fillRect/>
            </a:stretch>
          </p:blipFill>
          <p:spPr>
            <a:xfrm>
              <a:off x="1749322" y="0"/>
              <a:ext cx="8693355" cy="6858000"/>
            </a:xfrm>
            <a:prstGeom prst="rect">
              <a:avLst/>
            </a:prstGeom>
          </p:spPr>
        </p:pic>
        <p:sp>
          <p:nvSpPr>
            <p:cNvPr id="6" name="Rectangle: Rounded Corners 5">
              <a:extLst>
                <a:ext uri="{FF2B5EF4-FFF2-40B4-BE49-F238E27FC236}">
                  <a16:creationId xmlns:a16="http://schemas.microsoft.com/office/drawing/2014/main" id="{EB477299-9BE8-4136-8A7A-2B118CE1527A}"/>
                </a:ext>
              </a:extLst>
            </p:cNvPr>
            <p:cNvSpPr/>
            <p:nvPr/>
          </p:nvSpPr>
          <p:spPr>
            <a:xfrm>
              <a:off x="4722920" y="2716567"/>
              <a:ext cx="2317072" cy="7124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749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49</a:t>
            </a:fld>
            <a:endParaRPr lang="en-US" dirty="0"/>
          </a:p>
        </p:txBody>
      </p:sp>
      <p:pic>
        <p:nvPicPr>
          <p:cNvPr id="3" name="Picture 2">
            <a:extLst>
              <a:ext uri="{FF2B5EF4-FFF2-40B4-BE49-F238E27FC236}">
                <a16:creationId xmlns:a16="http://schemas.microsoft.com/office/drawing/2014/main" id="{CC1EE37E-BA08-4B9F-B694-3549CB6C6086}"/>
              </a:ext>
            </a:extLst>
          </p:cNvPr>
          <p:cNvPicPr>
            <a:picLocks noChangeAspect="1"/>
          </p:cNvPicPr>
          <p:nvPr/>
        </p:nvPicPr>
        <p:blipFill>
          <a:blip r:embed="rId2"/>
          <a:stretch>
            <a:fillRect/>
          </a:stretch>
        </p:blipFill>
        <p:spPr>
          <a:xfrm>
            <a:off x="2961237" y="175846"/>
            <a:ext cx="7492817" cy="6427177"/>
          </a:xfrm>
          <a:prstGeom prst="rect">
            <a:avLst/>
          </a:prstGeom>
        </p:spPr>
      </p:pic>
    </p:spTree>
    <p:extLst>
      <p:ext uri="{BB962C8B-B14F-4D97-AF65-F5344CB8AC3E}">
        <p14:creationId xmlns:p14="http://schemas.microsoft.com/office/powerpoint/2010/main" val="152314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your “Base Year”?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936248" y="2192639"/>
            <a:ext cx="5766556" cy="4116684"/>
          </a:xfrm>
        </p:spPr>
        <p:txBody>
          <a:bodyPr>
            <a:normAutofit lnSpcReduction="10000"/>
          </a:bodyPr>
          <a:lstStyle/>
          <a:p>
            <a:pPr lvl="1"/>
            <a:r>
              <a:rPr lang="en-US" dirty="0"/>
              <a:t>Your earnings and hours worked during your base year will be used to determine if you are monetarily eligible for unemployment and how many dollars you would get each week.</a:t>
            </a:r>
          </a:p>
          <a:p>
            <a:pPr lvl="1"/>
            <a:r>
              <a:rPr lang="en-US" dirty="0"/>
              <a:t>Your base year is the 12-month period of time that is used to establish your unemployment claim.</a:t>
            </a:r>
          </a:p>
          <a:p>
            <a:pPr lvl="1"/>
            <a:r>
              <a:rPr lang="en-US" dirty="0"/>
              <a:t>It is the first four of the last five completed quarters.</a:t>
            </a:r>
          </a:p>
          <a:p>
            <a:pPr lvl="1"/>
            <a:r>
              <a:rPr lang="en-US" dirty="0"/>
              <a:t>If you start your claim in January-March 2021, then your base year will be October 2019 through September 2020.</a:t>
            </a:r>
          </a:p>
          <a:p>
            <a:pPr lvl="1"/>
            <a:r>
              <a:rPr lang="en-US" dirty="0">
                <a:hlinkClick r:id="rId3"/>
              </a:rPr>
              <a:t>For more information - https://esd.wa.gov/unemployment/calculate-your-benefit</a:t>
            </a:r>
            <a:endParaRPr lang="en-US" dirty="0"/>
          </a:p>
        </p:txBody>
      </p:sp>
      <p:grpSp>
        <p:nvGrpSpPr>
          <p:cNvPr id="20" name="Group 19">
            <a:extLst>
              <a:ext uri="{FF2B5EF4-FFF2-40B4-BE49-F238E27FC236}">
                <a16:creationId xmlns:a16="http://schemas.microsoft.com/office/drawing/2014/main" id="{30F09495-62BB-49B5-9883-C5EC68D125C1}"/>
              </a:ext>
            </a:extLst>
          </p:cNvPr>
          <p:cNvGrpSpPr/>
          <p:nvPr/>
        </p:nvGrpSpPr>
        <p:grpSpPr>
          <a:xfrm>
            <a:off x="7367726" y="2459215"/>
            <a:ext cx="4143953" cy="3094598"/>
            <a:chOff x="7367726" y="2459215"/>
            <a:chExt cx="4143953" cy="3094598"/>
          </a:xfrm>
        </p:grpSpPr>
        <p:pic>
          <p:nvPicPr>
            <p:cNvPr id="17" name="Picture 16">
              <a:extLst>
                <a:ext uri="{FF2B5EF4-FFF2-40B4-BE49-F238E27FC236}">
                  <a16:creationId xmlns:a16="http://schemas.microsoft.com/office/drawing/2014/main" id="{0503C11D-8C11-4AA5-A61A-0F9758A693D7}"/>
                </a:ext>
              </a:extLst>
            </p:cNvPr>
            <p:cNvPicPr>
              <a:picLocks noChangeAspect="1"/>
            </p:cNvPicPr>
            <p:nvPr/>
          </p:nvPicPr>
          <p:blipFill>
            <a:blip r:embed="rId4"/>
            <a:stretch>
              <a:fillRect/>
            </a:stretch>
          </p:blipFill>
          <p:spPr>
            <a:xfrm>
              <a:off x="7367726" y="3105546"/>
              <a:ext cx="4143953" cy="2448267"/>
            </a:xfrm>
            <a:prstGeom prst="rect">
              <a:avLst/>
            </a:prstGeom>
          </p:spPr>
        </p:pic>
        <p:sp>
          <p:nvSpPr>
            <p:cNvPr id="18" name="TextBox 17">
              <a:extLst>
                <a:ext uri="{FF2B5EF4-FFF2-40B4-BE49-F238E27FC236}">
                  <a16:creationId xmlns:a16="http://schemas.microsoft.com/office/drawing/2014/main" id="{AB862F5F-BC9E-451E-BAB9-6DC8E5155D3E}"/>
                </a:ext>
              </a:extLst>
            </p:cNvPr>
            <p:cNvSpPr txBox="1"/>
            <p:nvPr/>
          </p:nvSpPr>
          <p:spPr>
            <a:xfrm>
              <a:off x="7367726" y="2459215"/>
              <a:ext cx="1885436" cy="646331"/>
            </a:xfrm>
            <a:prstGeom prst="rect">
              <a:avLst/>
            </a:prstGeom>
            <a:noFill/>
          </p:spPr>
          <p:txBody>
            <a:bodyPr wrap="square" rtlCol="0">
              <a:spAutoFit/>
            </a:bodyPr>
            <a:lstStyle/>
            <a:p>
              <a:pPr algn="ctr"/>
              <a:r>
                <a:rPr lang="en-US" dirty="0">
                  <a:solidFill>
                    <a:schemeClr val="bg1"/>
                  </a:solidFill>
                </a:rPr>
                <a:t>Base year period is in blue</a:t>
              </a:r>
            </a:p>
          </p:txBody>
        </p:sp>
        <p:sp>
          <p:nvSpPr>
            <p:cNvPr id="19" name="TextBox 18">
              <a:extLst>
                <a:ext uri="{FF2B5EF4-FFF2-40B4-BE49-F238E27FC236}">
                  <a16:creationId xmlns:a16="http://schemas.microsoft.com/office/drawing/2014/main" id="{26482E1F-1F5B-47ED-AF88-E6F56753BBEE}"/>
                </a:ext>
              </a:extLst>
            </p:cNvPr>
            <p:cNvSpPr txBox="1"/>
            <p:nvPr/>
          </p:nvSpPr>
          <p:spPr>
            <a:xfrm>
              <a:off x="9626243" y="2459215"/>
              <a:ext cx="1885436" cy="646331"/>
            </a:xfrm>
            <a:prstGeom prst="rect">
              <a:avLst/>
            </a:prstGeom>
            <a:noFill/>
          </p:spPr>
          <p:txBody>
            <a:bodyPr wrap="square" rtlCol="0">
              <a:spAutoFit/>
            </a:bodyPr>
            <a:lstStyle/>
            <a:p>
              <a:pPr algn="ctr"/>
              <a:r>
                <a:rPr lang="en-US" dirty="0">
                  <a:solidFill>
                    <a:schemeClr val="bg1"/>
                  </a:solidFill>
                </a:rPr>
                <a:t>For claims started in months in red</a:t>
              </a:r>
            </a:p>
          </p:txBody>
        </p:sp>
      </p:grpSp>
    </p:spTree>
    <p:extLst>
      <p:ext uri="{BB962C8B-B14F-4D97-AF65-F5344CB8AC3E}">
        <p14:creationId xmlns:p14="http://schemas.microsoft.com/office/powerpoint/2010/main" val="580536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50</a:t>
            </a:fld>
            <a:endParaRPr lang="en-US" dirty="0"/>
          </a:p>
        </p:txBody>
      </p:sp>
      <p:grpSp>
        <p:nvGrpSpPr>
          <p:cNvPr id="3" name="Group 2">
            <a:extLst>
              <a:ext uri="{FF2B5EF4-FFF2-40B4-BE49-F238E27FC236}">
                <a16:creationId xmlns:a16="http://schemas.microsoft.com/office/drawing/2014/main" id="{3D364B26-3E1B-46F1-9B7E-1D2090A1640A}"/>
              </a:ext>
            </a:extLst>
          </p:cNvPr>
          <p:cNvGrpSpPr/>
          <p:nvPr/>
        </p:nvGrpSpPr>
        <p:grpSpPr>
          <a:xfrm>
            <a:off x="1749322" y="281354"/>
            <a:ext cx="9364155" cy="6321669"/>
            <a:chOff x="1749322" y="0"/>
            <a:chExt cx="8693355" cy="6858000"/>
          </a:xfrm>
        </p:grpSpPr>
        <p:pic>
          <p:nvPicPr>
            <p:cNvPr id="5" name="Picture 4">
              <a:extLst>
                <a:ext uri="{FF2B5EF4-FFF2-40B4-BE49-F238E27FC236}">
                  <a16:creationId xmlns:a16="http://schemas.microsoft.com/office/drawing/2014/main" id="{34943190-BBD3-42A2-A41F-6F64C6D8E3AA}"/>
                </a:ext>
              </a:extLst>
            </p:cNvPr>
            <p:cNvPicPr>
              <a:picLocks noChangeAspect="1"/>
            </p:cNvPicPr>
            <p:nvPr/>
          </p:nvPicPr>
          <p:blipFill>
            <a:blip r:embed="rId2"/>
            <a:stretch>
              <a:fillRect/>
            </a:stretch>
          </p:blipFill>
          <p:spPr>
            <a:xfrm>
              <a:off x="1749322" y="0"/>
              <a:ext cx="8693355" cy="6858000"/>
            </a:xfrm>
            <a:prstGeom prst="rect">
              <a:avLst/>
            </a:prstGeom>
          </p:spPr>
        </p:pic>
        <p:sp>
          <p:nvSpPr>
            <p:cNvPr id="6" name="Rectangle: Rounded Corners 5">
              <a:extLst>
                <a:ext uri="{FF2B5EF4-FFF2-40B4-BE49-F238E27FC236}">
                  <a16:creationId xmlns:a16="http://schemas.microsoft.com/office/drawing/2014/main" id="{4BE16EE3-065B-4514-8F00-DECA7407478E}"/>
                </a:ext>
              </a:extLst>
            </p:cNvPr>
            <p:cNvSpPr/>
            <p:nvPr/>
          </p:nvSpPr>
          <p:spPr>
            <a:xfrm>
              <a:off x="6897949" y="2716567"/>
              <a:ext cx="2317072" cy="71243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731281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51</a:t>
            </a:fld>
            <a:endParaRPr lang="en-US" dirty="0"/>
          </a:p>
        </p:txBody>
      </p:sp>
      <p:pic>
        <p:nvPicPr>
          <p:cNvPr id="3" name="Picture 2">
            <a:extLst>
              <a:ext uri="{FF2B5EF4-FFF2-40B4-BE49-F238E27FC236}">
                <a16:creationId xmlns:a16="http://schemas.microsoft.com/office/drawing/2014/main" id="{39EEBB4E-52F8-4F8A-8CC6-9C7325324420}"/>
              </a:ext>
            </a:extLst>
          </p:cNvPr>
          <p:cNvPicPr>
            <a:picLocks noChangeAspect="1"/>
          </p:cNvPicPr>
          <p:nvPr/>
        </p:nvPicPr>
        <p:blipFill>
          <a:blip r:embed="rId2"/>
          <a:stretch>
            <a:fillRect/>
          </a:stretch>
        </p:blipFill>
        <p:spPr>
          <a:xfrm>
            <a:off x="2057400" y="237392"/>
            <a:ext cx="8845062" cy="6348045"/>
          </a:xfrm>
          <a:prstGeom prst="rect">
            <a:avLst/>
          </a:prstGeom>
        </p:spPr>
      </p:pic>
    </p:spTree>
    <p:extLst>
      <p:ext uri="{BB962C8B-B14F-4D97-AF65-F5344CB8AC3E}">
        <p14:creationId xmlns:p14="http://schemas.microsoft.com/office/powerpoint/2010/main" val="11823403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52</a:t>
            </a:fld>
            <a:endParaRPr lang="en-US" dirty="0"/>
          </a:p>
        </p:txBody>
      </p:sp>
      <p:pic>
        <p:nvPicPr>
          <p:cNvPr id="3" name="Picture 2">
            <a:extLst>
              <a:ext uri="{FF2B5EF4-FFF2-40B4-BE49-F238E27FC236}">
                <a16:creationId xmlns:a16="http://schemas.microsoft.com/office/drawing/2014/main" id="{3C8DD9BF-F5E9-419D-9BE2-B259F96E60D0}"/>
              </a:ext>
            </a:extLst>
          </p:cNvPr>
          <p:cNvPicPr>
            <a:picLocks noChangeAspect="1"/>
          </p:cNvPicPr>
          <p:nvPr/>
        </p:nvPicPr>
        <p:blipFill>
          <a:blip r:embed="rId2"/>
          <a:stretch>
            <a:fillRect/>
          </a:stretch>
        </p:blipFill>
        <p:spPr>
          <a:xfrm>
            <a:off x="3209192" y="219808"/>
            <a:ext cx="6611816" cy="6427177"/>
          </a:xfrm>
          <a:prstGeom prst="rect">
            <a:avLst/>
          </a:prstGeom>
        </p:spPr>
      </p:pic>
      <p:grpSp>
        <p:nvGrpSpPr>
          <p:cNvPr id="2" name="Group 1">
            <a:extLst>
              <a:ext uri="{FF2B5EF4-FFF2-40B4-BE49-F238E27FC236}">
                <a16:creationId xmlns:a16="http://schemas.microsoft.com/office/drawing/2014/main" id="{746EBF69-A615-4F1E-BD89-2E9198FCBCE9}"/>
              </a:ext>
            </a:extLst>
          </p:cNvPr>
          <p:cNvGrpSpPr/>
          <p:nvPr/>
        </p:nvGrpSpPr>
        <p:grpSpPr>
          <a:xfrm>
            <a:off x="10093568" y="505974"/>
            <a:ext cx="1987111" cy="1818013"/>
            <a:chOff x="10093568" y="505974"/>
            <a:chExt cx="1987111" cy="1818013"/>
          </a:xfrm>
        </p:grpSpPr>
        <p:sp>
          <p:nvSpPr>
            <p:cNvPr id="5" name="TextBox 4">
              <a:extLst>
                <a:ext uri="{FF2B5EF4-FFF2-40B4-BE49-F238E27FC236}">
                  <a16:creationId xmlns:a16="http://schemas.microsoft.com/office/drawing/2014/main" id="{094A86EF-E034-4DA2-BB00-D36E2BF4B0F0}"/>
                </a:ext>
              </a:extLst>
            </p:cNvPr>
            <p:cNvSpPr txBox="1"/>
            <p:nvPr/>
          </p:nvSpPr>
          <p:spPr>
            <a:xfrm>
              <a:off x="10093568" y="1123658"/>
              <a:ext cx="1987111" cy="1200329"/>
            </a:xfrm>
            <a:prstGeom prst="rect">
              <a:avLst/>
            </a:prstGeom>
            <a:noFill/>
            <a:ln w="38100">
              <a:solidFill>
                <a:srgbClr val="FF0000"/>
              </a:solidFill>
            </a:ln>
          </p:spPr>
          <p:txBody>
            <a:bodyPr wrap="square" rtlCol="0">
              <a:spAutoFit/>
            </a:bodyPr>
            <a:lstStyle/>
            <a:p>
              <a:r>
                <a:rPr lang="en-US" dirty="0">
                  <a:solidFill>
                    <a:schemeClr val="bg1"/>
                  </a:solidFill>
                </a:rPr>
                <a:t>Each section has an “edit” button if you need to correct anything.</a:t>
              </a:r>
            </a:p>
          </p:txBody>
        </p:sp>
        <p:sp>
          <p:nvSpPr>
            <p:cNvPr id="6" name="Arrow: Left 5">
              <a:extLst>
                <a:ext uri="{FF2B5EF4-FFF2-40B4-BE49-F238E27FC236}">
                  <a16:creationId xmlns:a16="http://schemas.microsoft.com/office/drawing/2014/main" id="{0C9B856E-741B-4E43-BBA2-E046DD663974}"/>
                </a:ext>
              </a:extLst>
            </p:cNvPr>
            <p:cNvSpPr/>
            <p:nvPr/>
          </p:nvSpPr>
          <p:spPr>
            <a:xfrm>
              <a:off x="10093568" y="505974"/>
              <a:ext cx="900376" cy="35376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81941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53</a:t>
            </a:fld>
            <a:endParaRPr lang="en-US" dirty="0"/>
          </a:p>
        </p:txBody>
      </p:sp>
      <p:grpSp>
        <p:nvGrpSpPr>
          <p:cNvPr id="3" name="Group 2">
            <a:extLst>
              <a:ext uri="{FF2B5EF4-FFF2-40B4-BE49-F238E27FC236}">
                <a16:creationId xmlns:a16="http://schemas.microsoft.com/office/drawing/2014/main" id="{19219B12-80D9-4996-9ED2-D482B7FAAB1D}"/>
              </a:ext>
            </a:extLst>
          </p:cNvPr>
          <p:cNvGrpSpPr/>
          <p:nvPr/>
        </p:nvGrpSpPr>
        <p:grpSpPr>
          <a:xfrm>
            <a:off x="1789436" y="167054"/>
            <a:ext cx="10080179" cy="6515100"/>
            <a:chOff x="1789436" y="0"/>
            <a:chExt cx="9640845" cy="6858000"/>
          </a:xfrm>
        </p:grpSpPr>
        <p:pic>
          <p:nvPicPr>
            <p:cNvPr id="5" name="Picture 4">
              <a:extLst>
                <a:ext uri="{FF2B5EF4-FFF2-40B4-BE49-F238E27FC236}">
                  <a16:creationId xmlns:a16="http://schemas.microsoft.com/office/drawing/2014/main" id="{331E083E-7039-48FF-ABC4-CD158D7B65B3}"/>
                </a:ext>
              </a:extLst>
            </p:cNvPr>
            <p:cNvPicPr>
              <a:picLocks noChangeAspect="1"/>
            </p:cNvPicPr>
            <p:nvPr/>
          </p:nvPicPr>
          <p:blipFill>
            <a:blip r:embed="rId2"/>
            <a:stretch>
              <a:fillRect/>
            </a:stretch>
          </p:blipFill>
          <p:spPr>
            <a:xfrm>
              <a:off x="1789436" y="0"/>
              <a:ext cx="8613128" cy="6858000"/>
            </a:xfrm>
            <a:prstGeom prst="rect">
              <a:avLst/>
            </a:prstGeom>
          </p:spPr>
        </p:pic>
        <p:sp>
          <p:nvSpPr>
            <p:cNvPr id="6" name="Rectangle: Rounded Corners 5">
              <a:extLst>
                <a:ext uri="{FF2B5EF4-FFF2-40B4-BE49-F238E27FC236}">
                  <a16:creationId xmlns:a16="http://schemas.microsoft.com/office/drawing/2014/main" id="{94BFD16B-F8D5-473C-86A6-8AE1B49929AA}"/>
                </a:ext>
              </a:extLst>
            </p:cNvPr>
            <p:cNvSpPr/>
            <p:nvPr/>
          </p:nvSpPr>
          <p:spPr>
            <a:xfrm>
              <a:off x="9667783" y="6090082"/>
              <a:ext cx="734781" cy="61255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AEA59151-2E1F-4CB8-84BB-075EFAFA397A}"/>
                </a:ext>
              </a:extLst>
            </p:cNvPr>
            <p:cNvSpPr/>
            <p:nvPr/>
          </p:nvSpPr>
          <p:spPr>
            <a:xfrm>
              <a:off x="10569147" y="6090082"/>
              <a:ext cx="861134" cy="47939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47007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205C3BF-369F-4024-9DED-6653CD9593E9}"/>
              </a:ext>
            </a:extLst>
          </p:cNvPr>
          <p:cNvPicPr>
            <a:picLocks noChangeAspect="1"/>
          </p:cNvPicPr>
          <p:nvPr/>
        </p:nvPicPr>
        <p:blipFill>
          <a:blip r:embed="rId2"/>
          <a:stretch>
            <a:fillRect/>
          </a:stretch>
        </p:blipFill>
        <p:spPr>
          <a:xfrm>
            <a:off x="1450731" y="281353"/>
            <a:ext cx="9679231" cy="6374423"/>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54</a:t>
            </a:fld>
            <a:endParaRPr lang="en-US" dirty="0"/>
          </a:p>
        </p:txBody>
      </p:sp>
      <p:grpSp>
        <p:nvGrpSpPr>
          <p:cNvPr id="2" name="Group 1">
            <a:extLst>
              <a:ext uri="{FF2B5EF4-FFF2-40B4-BE49-F238E27FC236}">
                <a16:creationId xmlns:a16="http://schemas.microsoft.com/office/drawing/2014/main" id="{A595B974-5563-4056-A268-0503B3899476}"/>
              </a:ext>
            </a:extLst>
          </p:cNvPr>
          <p:cNvGrpSpPr/>
          <p:nvPr/>
        </p:nvGrpSpPr>
        <p:grpSpPr>
          <a:xfrm>
            <a:off x="509135" y="865199"/>
            <a:ext cx="1868445" cy="452488"/>
            <a:chOff x="509135" y="865199"/>
            <a:chExt cx="1868445" cy="452488"/>
          </a:xfrm>
        </p:grpSpPr>
        <p:sp>
          <p:nvSpPr>
            <p:cNvPr id="5" name="Rectangle: Rounded Corners 4">
              <a:extLst>
                <a:ext uri="{FF2B5EF4-FFF2-40B4-BE49-F238E27FC236}">
                  <a16:creationId xmlns:a16="http://schemas.microsoft.com/office/drawing/2014/main" id="{E18FC5ED-EE51-42DA-ABDC-720FA1804E29}"/>
                </a:ext>
              </a:extLst>
            </p:cNvPr>
            <p:cNvSpPr/>
            <p:nvPr/>
          </p:nvSpPr>
          <p:spPr>
            <a:xfrm>
              <a:off x="1557448" y="865199"/>
              <a:ext cx="820132" cy="4524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4A93EBC-C865-401A-B55F-2A12134131A5}"/>
                </a:ext>
              </a:extLst>
            </p:cNvPr>
            <p:cNvSpPr/>
            <p:nvPr/>
          </p:nvSpPr>
          <p:spPr>
            <a:xfrm>
              <a:off x="509135" y="865200"/>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Rounded Corners 7">
            <a:extLst>
              <a:ext uri="{FF2B5EF4-FFF2-40B4-BE49-F238E27FC236}">
                <a16:creationId xmlns:a16="http://schemas.microsoft.com/office/drawing/2014/main" id="{125D21B6-89E6-4059-8D5B-E7E169FC11BA}"/>
              </a:ext>
            </a:extLst>
          </p:cNvPr>
          <p:cNvSpPr/>
          <p:nvPr/>
        </p:nvSpPr>
        <p:spPr>
          <a:xfrm>
            <a:off x="1450731" y="1514311"/>
            <a:ext cx="5739979" cy="77444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55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55</a:t>
            </a:fld>
            <a:endParaRPr lang="en-US" dirty="0"/>
          </a:p>
        </p:txBody>
      </p:sp>
      <p:grpSp>
        <p:nvGrpSpPr>
          <p:cNvPr id="3" name="Group 2">
            <a:extLst>
              <a:ext uri="{FF2B5EF4-FFF2-40B4-BE49-F238E27FC236}">
                <a16:creationId xmlns:a16="http://schemas.microsoft.com/office/drawing/2014/main" id="{431C435C-2C6F-42DF-9BB0-0A52670CE329}"/>
              </a:ext>
            </a:extLst>
          </p:cNvPr>
          <p:cNvGrpSpPr/>
          <p:nvPr/>
        </p:nvGrpSpPr>
        <p:grpSpPr>
          <a:xfrm>
            <a:off x="1266092" y="211015"/>
            <a:ext cx="10474831" cy="6435969"/>
            <a:chOff x="0" y="0"/>
            <a:chExt cx="10474831" cy="6858000"/>
          </a:xfrm>
        </p:grpSpPr>
        <p:pic>
          <p:nvPicPr>
            <p:cNvPr id="5" name="Picture 4">
              <a:extLst>
                <a:ext uri="{FF2B5EF4-FFF2-40B4-BE49-F238E27FC236}">
                  <a16:creationId xmlns:a16="http://schemas.microsoft.com/office/drawing/2014/main" id="{3D430291-448C-4D19-BDDD-AA57484909B0}"/>
                </a:ext>
              </a:extLst>
            </p:cNvPr>
            <p:cNvPicPr>
              <a:picLocks noChangeAspect="1"/>
            </p:cNvPicPr>
            <p:nvPr/>
          </p:nvPicPr>
          <p:blipFill>
            <a:blip r:embed="rId2"/>
            <a:stretch>
              <a:fillRect/>
            </a:stretch>
          </p:blipFill>
          <p:spPr>
            <a:xfrm>
              <a:off x="0" y="0"/>
              <a:ext cx="10474831" cy="6858000"/>
            </a:xfrm>
            <a:prstGeom prst="rect">
              <a:avLst/>
            </a:prstGeom>
          </p:spPr>
        </p:pic>
        <p:sp>
          <p:nvSpPr>
            <p:cNvPr id="6" name="Arrow: Down 5">
              <a:extLst>
                <a:ext uri="{FF2B5EF4-FFF2-40B4-BE49-F238E27FC236}">
                  <a16:creationId xmlns:a16="http://schemas.microsoft.com/office/drawing/2014/main" id="{FD82CF28-6BCC-409B-B4B4-458EC34EC720}"/>
                </a:ext>
              </a:extLst>
            </p:cNvPr>
            <p:cNvSpPr/>
            <p:nvPr/>
          </p:nvSpPr>
          <p:spPr>
            <a:xfrm>
              <a:off x="2570085" y="2727665"/>
              <a:ext cx="435005" cy="5592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B56031D9-097F-4F65-952A-4D1611CB67A8}"/>
                </a:ext>
              </a:extLst>
            </p:cNvPr>
            <p:cNvSpPr/>
            <p:nvPr/>
          </p:nvSpPr>
          <p:spPr>
            <a:xfrm>
              <a:off x="301840" y="4376691"/>
              <a:ext cx="2414726" cy="319596"/>
            </a:xfrm>
            <a:prstGeom prst="roundRect">
              <a:avLst/>
            </a:prstGeom>
            <a:noFill/>
            <a:ln w="57150">
              <a:solidFill>
                <a:srgbClr val="FF0000"/>
              </a:solidFill>
            </a:ln>
          </p:spPr>
          <p:style>
            <a:lnRef idx="0">
              <a:scrgbClr r="0" g="0" b="0"/>
            </a:lnRef>
            <a:fillRef idx="0">
              <a:scrgbClr r="0" g="0" b="0"/>
            </a:fillRef>
            <a:effectRef idx="0">
              <a:scrgbClr r="0" g="0" b="0"/>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192B7C0-6469-436B-B673-788333F9130D}"/>
                </a:ext>
              </a:extLst>
            </p:cNvPr>
            <p:cNvSpPr/>
            <p:nvPr/>
          </p:nvSpPr>
          <p:spPr>
            <a:xfrm>
              <a:off x="5137212" y="4070411"/>
              <a:ext cx="2115845" cy="278758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950801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56</a:t>
            </a:fld>
            <a:endParaRPr lang="en-US" dirty="0"/>
          </a:p>
        </p:txBody>
      </p:sp>
      <p:grpSp>
        <p:nvGrpSpPr>
          <p:cNvPr id="9" name="Group 8">
            <a:extLst>
              <a:ext uri="{FF2B5EF4-FFF2-40B4-BE49-F238E27FC236}">
                <a16:creationId xmlns:a16="http://schemas.microsoft.com/office/drawing/2014/main" id="{FE37DA90-B0E2-4BB3-AF20-B15910C4B343}"/>
              </a:ext>
            </a:extLst>
          </p:cNvPr>
          <p:cNvGrpSpPr/>
          <p:nvPr/>
        </p:nvGrpSpPr>
        <p:grpSpPr>
          <a:xfrm>
            <a:off x="270255" y="364808"/>
            <a:ext cx="11068324" cy="6158879"/>
            <a:chOff x="270255" y="364808"/>
            <a:chExt cx="11068324" cy="6158879"/>
          </a:xfrm>
        </p:grpSpPr>
        <p:grpSp>
          <p:nvGrpSpPr>
            <p:cNvPr id="8" name="Group 7">
              <a:extLst>
                <a:ext uri="{FF2B5EF4-FFF2-40B4-BE49-F238E27FC236}">
                  <a16:creationId xmlns:a16="http://schemas.microsoft.com/office/drawing/2014/main" id="{F9538D5A-74C4-4D21-A276-57449441121C}"/>
                </a:ext>
              </a:extLst>
            </p:cNvPr>
            <p:cNvGrpSpPr/>
            <p:nvPr/>
          </p:nvGrpSpPr>
          <p:grpSpPr>
            <a:xfrm>
              <a:off x="1477108" y="364808"/>
              <a:ext cx="9861471" cy="6158879"/>
              <a:chOff x="853420" y="364808"/>
              <a:chExt cx="10485159" cy="6158879"/>
            </a:xfrm>
          </p:grpSpPr>
          <p:pic>
            <p:nvPicPr>
              <p:cNvPr id="3" name="Picture 2">
                <a:extLst>
                  <a:ext uri="{FF2B5EF4-FFF2-40B4-BE49-F238E27FC236}">
                    <a16:creationId xmlns:a16="http://schemas.microsoft.com/office/drawing/2014/main" id="{F4722128-5B6E-4B4C-BBB3-7B51D9E2FEC7}"/>
                  </a:ext>
                </a:extLst>
              </p:cNvPr>
              <p:cNvPicPr>
                <a:picLocks noChangeAspect="1"/>
              </p:cNvPicPr>
              <p:nvPr/>
            </p:nvPicPr>
            <p:blipFill>
              <a:blip r:embed="rId2"/>
              <a:stretch>
                <a:fillRect/>
              </a:stretch>
            </p:blipFill>
            <p:spPr>
              <a:xfrm>
                <a:off x="853420" y="879231"/>
                <a:ext cx="10485159" cy="5644456"/>
              </a:xfrm>
              <a:prstGeom prst="rect">
                <a:avLst/>
              </a:prstGeom>
            </p:spPr>
          </p:pic>
          <p:pic>
            <p:nvPicPr>
              <p:cNvPr id="7" name="Picture 6">
                <a:extLst>
                  <a:ext uri="{FF2B5EF4-FFF2-40B4-BE49-F238E27FC236}">
                    <a16:creationId xmlns:a16="http://schemas.microsoft.com/office/drawing/2014/main" id="{31078D9A-6C7E-4472-9D5F-1D82FCB2D83A}"/>
                  </a:ext>
                </a:extLst>
              </p:cNvPr>
              <p:cNvPicPr>
                <a:picLocks noChangeAspect="1"/>
              </p:cNvPicPr>
              <p:nvPr/>
            </p:nvPicPr>
            <p:blipFill>
              <a:blip r:embed="rId3"/>
              <a:stretch>
                <a:fillRect/>
              </a:stretch>
            </p:blipFill>
            <p:spPr>
              <a:xfrm>
                <a:off x="853420" y="364808"/>
                <a:ext cx="10485159" cy="514422"/>
              </a:xfrm>
              <a:prstGeom prst="rect">
                <a:avLst/>
              </a:prstGeom>
            </p:spPr>
          </p:pic>
        </p:grpSp>
        <p:sp>
          <p:nvSpPr>
            <p:cNvPr id="5" name="Rectangle: Rounded Corners 4">
              <a:extLst>
                <a:ext uri="{FF2B5EF4-FFF2-40B4-BE49-F238E27FC236}">
                  <a16:creationId xmlns:a16="http://schemas.microsoft.com/office/drawing/2014/main" id="{E18FC5ED-EE51-42DA-ABDC-720FA1804E29}"/>
                </a:ext>
              </a:extLst>
            </p:cNvPr>
            <p:cNvSpPr/>
            <p:nvPr/>
          </p:nvSpPr>
          <p:spPr>
            <a:xfrm>
              <a:off x="1571879" y="467847"/>
              <a:ext cx="825149" cy="3083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44A93EBC-C865-401A-B55F-2A12134131A5}"/>
                </a:ext>
              </a:extLst>
            </p:cNvPr>
            <p:cNvSpPr/>
            <p:nvPr/>
          </p:nvSpPr>
          <p:spPr>
            <a:xfrm>
              <a:off x="270255" y="372141"/>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573534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22F896-40B5-4ADD-8801-0D06FADFA095}" type="slidenum">
              <a:rPr lang="en-US" smtClean="0"/>
              <a:pPr/>
              <a:t>57</a:t>
            </a:fld>
            <a:endParaRPr lang="en-US" dirty="0"/>
          </a:p>
        </p:txBody>
      </p:sp>
      <p:grpSp>
        <p:nvGrpSpPr>
          <p:cNvPr id="2" name="Group 1">
            <a:extLst>
              <a:ext uri="{FF2B5EF4-FFF2-40B4-BE49-F238E27FC236}">
                <a16:creationId xmlns:a16="http://schemas.microsoft.com/office/drawing/2014/main" id="{33C22473-75D9-4C4B-B8BF-FCAE1CBF3959}"/>
              </a:ext>
            </a:extLst>
          </p:cNvPr>
          <p:cNvGrpSpPr/>
          <p:nvPr/>
        </p:nvGrpSpPr>
        <p:grpSpPr>
          <a:xfrm>
            <a:off x="1415562" y="202223"/>
            <a:ext cx="10096118" cy="6471140"/>
            <a:chOff x="1415562" y="202223"/>
            <a:chExt cx="10096118" cy="6471140"/>
          </a:xfrm>
        </p:grpSpPr>
        <p:grpSp>
          <p:nvGrpSpPr>
            <p:cNvPr id="3" name="Group 2">
              <a:extLst>
                <a:ext uri="{FF2B5EF4-FFF2-40B4-BE49-F238E27FC236}">
                  <a16:creationId xmlns:a16="http://schemas.microsoft.com/office/drawing/2014/main" id="{891688DC-4117-47F4-895F-C5728CDA851A}"/>
                </a:ext>
              </a:extLst>
            </p:cNvPr>
            <p:cNvGrpSpPr/>
            <p:nvPr/>
          </p:nvGrpSpPr>
          <p:grpSpPr>
            <a:xfrm>
              <a:off x="1415562" y="202223"/>
              <a:ext cx="10096118" cy="6471140"/>
              <a:chOff x="163417" y="0"/>
              <a:chExt cx="11865166" cy="6858000"/>
            </a:xfrm>
          </p:grpSpPr>
          <p:pic>
            <p:nvPicPr>
              <p:cNvPr id="5" name="Picture 4">
                <a:extLst>
                  <a:ext uri="{FF2B5EF4-FFF2-40B4-BE49-F238E27FC236}">
                    <a16:creationId xmlns:a16="http://schemas.microsoft.com/office/drawing/2014/main" id="{88899D91-DF92-400F-800A-B2047B767392}"/>
                  </a:ext>
                </a:extLst>
              </p:cNvPr>
              <p:cNvPicPr>
                <a:picLocks noChangeAspect="1"/>
              </p:cNvPicPr>
              <p:nvPr/>
            </p:nvPicPr>
            <p:blipFill>
              <a:blip r:embed="rId2"/>
              <a:stretch>
                <a:fillRect/>
              </a:stretch>
            </p:blipFill>
            <p:spPr>
              <a:xfrm>
                <a:off x="163417" y="0"/>
                <a:ext cx="11865166" cy="6858000"/>
              </a:xfrm>
              <a:prstGeom prst="rect">
                <a:avLst/>
              </a:prstGeom>
            </p:spPr>
          </p:pic>
          <p:sp>
            <p:nvSpPr>
              <p:cNvPr id="6" name="Rectangle: Rounded Corners 5">
                <a:extLst>
                  <a:ext uri="{FF2B5EF4-FFF2-40B4-BE49-F238E27FC236}">
                    <a16:creationId xmlns:a16="http://schemas.microsoft.com/office/drawing/2014/main" id="{C0E03277-DBF2-41FF-8B7E-5CD2F6C115EC}"/>
                  </a:ext>
                </a:extLst>
              </p:cNvPr>
              <p:cNvSpPr/>
              <p:nvPr/>
            </p:nvSpPr>
            <p:spPr>
              <a:xfrm>
                <a:off x="8149701" y="1127464"/>
                <a:ext cx="3053918" cy="223717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6AEE4248-ADEC-452D-B9B2-2CD67DAB01AE}"/>
                </a:ext>
              </a:extLst>
            </p:cNvPr>
            <p:cNvSpPr txBox="1"/>
            <p:nvPr/>
          </p:nvSpPr>
          <p:spPr>
            <a:xfrm>
              <a:off x="5226840" y="2532185"/>
              <a:ext cx="1738320" cy="369332"/>
            </a:xfrm>
            <a:prstGeom prst="rect">
              <a:avLst/>
            </a:prstGeom>
            <a:noFill/>
            <a:ln w="38100">
              <a:solidFill>
                <a:srgbClr val="FF0000"/>
              </a:solidFill>
            </a:ln>
          </p:spPr>
          <p:txBody>
            <a:bodyPr wrap="square" rtlCol="0">
              <a:spAutoFit/>
            </a:bodyPr>
            <a:lstStyle/>
            <a:p>
              <a:r>
                <a:rPr lang="en-US" dirty="0">
                  <a:solidFill>
                    <a:schemeClr val="bg1"/>
                  </a:solidFill>
                </a:rPr>
                <a:t>If needed later</a:t>
              </a:r>
            </a:p>
          </p:txBody>
        </p:sp>
        <p:sp>
          <p:nvSpPr>
            <p:cNvPr id="8" name="Arrow: Left 7">
              <a:extLst>
                <a:ext uri="{FF2B5EF4-FFF2-40B4-BE49-F238E27FC236}">
                  <a16:creationId xmlns:a16="http://schemas.microsoft.com/office/drawing/2014/main" id="{D575C7F8-285A-46FF-8E1E-10281339126B}"/>
                </a:ext>
              </a:extLst>
            </p:cNvPr>
            <p:cNvSpPr/>
            <p:nvPr/>
          </p:nvSpPr>
          <p:spPr>
            <a:xfrm rot="10800000">
              <a:off x="7287733" y="2556198"/>
              <a:ext cx="600817" cy="34531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239348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90550E1-FD2A-401B-8D35-551E4259D903}"/>
              </a:ext>
            </a:extLst>
          </p:cNvPr>
          <p:cNvPicPr>
            <a:picLocks noChangeAspect="1"/>
          </p:cNvPicPr>
          <p:nvPr/>
        </p:nvPicPr>
        <p:blipFill>
          <a:blip r:embed="rId2"/>
          <a:stretch>
            <a:fillRect/>
          </a:stretch>
        </p:blipFill>
        <p:spPr>
          <a:xfrm>
            <a:off x="1463040" y="202223"/>
            <a:ext cx="9265920" cy="6479932"/>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58</a:t>
            </a:fld>
            <a:endParaRPr lang="en-US" dirty="0"/>
          </a:p>
        </p:txBody>
      </p:sp>
      <p:grpSp>
        <p:nvGrpSpPr>
          <p:cNvPr id="2" name="Group 1">
            <a:extLst>
              <a:ext uri="{FF2B5EF4-FFF2-40B4-BE49-F238E27FC236}">
                <a16:creationId xmlns:a16="http://schemas.microsoft.com/office/drawing/2014/main" id="{D8194F8F-43CB-48B2-BAAE-DED257674A26}"/>
              </a:ext>
            </a:extLst>
          </p:cNvPr>
          <p:cNvGrpSpPr/>
          <p:nvPr/>
        </p:nvGrpSpPr>
        <p:grpSpPr>
          <a:xfrm>
            <a:off x="3397749" y="3063278"/>
            <a:ext cx="4003977" cy="452487"/>
            <a:chOff x="3397749" y="3063278"/>
            <a:chExt cx="4003977" cy="452487"/>
          </a:xfrm>
        </p:grpSpPr>
        <p:sp>
          <p:nvSpPr>
            <p:cNvPr id="6" name="Arrow: Right 5">
              <a:extLst>
                <a:ext uri="{FF2B5EF4-FFF2-40B4-BE49-F238E27FC236}">
                  <a16:creationId xmlns:a16="http://schemas.microsoft.com/office/drawing/2014/main" id="{44A93EBC-C865-401A-B55F-2A12134131A5}"/>
                </a:ext>
              </a:extLst>
            </p:cNvPr>
            <p:cNvSpPr/>
            <p:nvPr/>
          </p:nvSpPr>
          <p:spPr>
            <a:xfrm>
              <a:off x="3397749" y="3063278"/>
              <a:ext cx="820132" cy="4524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25D21B6-89E6-4059-8D5B-E7E169FC11BA}"/>
                </a:ext>
              </a:extLst>
            </p:cNvPr>
            <p:cNvSpPr/>
            <p:nvPr/>
          </p:nvSpPr>
          <p:spPr>
            <a:xfrm>
              <a:off x="4492870" y="3130062"/>
              <a:ext cx="2908856" cy="29893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FEA7CA3A-20A4-44B3-A67C-CD2F7D3D7C0F}"/>
              </a:ext>
            </a:extLst>
          </p:cNvPr>
          <p:cNvGrpSpPr/>
          <p:nvPr/>
        </p:nvGrpSpPr>
        <p:grpSpPr>
          <a:xfrm>
            <a:off x="4454139" y="4757761"/>
            <a:ext cx="5389568" cy="1754326"/>
            <a:chOff x="4454139" y="4757761"/>
            <a:chExt cx="5389568" cy="1754326"/>
          </a:xfrm>
        </p:grpSpPr>
        <p:sp>
          <p:nvSpPr>
            <p:cNvPr id="9" name="TextBox 8">
              <a:extLst>
                <a:ext uri="{FF2B5EF4-FFF2-40B4-BE49-F238E27FC236}">
                  <a16:creationId xmlns:a16="http://schemas.microsoft.com/office/drawing/2014/main" id="{34C07570-3A2B-481D-9AA9-5A23F1D381BC}"/>
                </a:ext>
              </a:extLst>
            </p:cNvPr>
            <p:cNvSpPr txBox="1"/>
            <p:nvPr/>
          </p:nvSpPr>
          <p:spPr>
            <a:xfrm>
              <a:off x="6643307" y="4757761"/>
              <a:ext cx="3200400" cy="1754326"/>
            </a:xfrm>
            <a:prstGeom prst="rect">
              <a:avLst/>
            </a:prstGeom>
            <a:noFill/>
            <a:ln w="38100">
              <a:solidFill>
                <a:srgbClr val="FF0000"/>
              </a:solidFill>
            </a:ln>
          </p:spPr>
          <p:txBody>
            <a:bodyPr wrap="square" rtlCol="0">
              <a:spAutoFit/>
            </a:bodyPr>
            <a:lstStyle/>
            <a:p>
              <a:r>
                <a:rPr lang="en-US" dirty="0">
                  <a:solidFill>
                    <a:schemeClr val="bg1"/>
                  </a:solidFill>
                </a:rPr>
                <a:t>If you no not qualify for regular unemployment, you should use our checklist to determine if you qualify for the Pandemic Unemployment Assistance (PUA) claim</a:t>
              </a:r>
            </a:p>
          </p:txBody>
        </p:sp>
        <p:sp>
          <p:nvSpPr>
            <p:cNvPr id="11" name="Arrow: Left 10">
              <a:extLst>
                <a:ext uri="{FF2B5EF4-FFF2-40B4-BE49-F238E27FC236}">
                  <a16:creationId xmlns:a16="http://schemas.microsoft.com/office/drawing/2014/main" id="{A9533CA6-CE6C-4E7A-AE3A-35371516B382}"/>
                </a:ext>
              </a:extLst>
            </p:cNvPr>
            <p:cNvSpPr/>
            <p:nvPr/>
          </p:nvSpPr>
          <p:spPr>
            <a:xfrm rot="20743334">
              <a:off x="4454139" y="5407212"/>
              <a:ext cx="2166468" cy="45542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64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Pandemic Unemployment Assistance (PUA)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59</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989902" y="2192639"/>
            <a:ext cx="6392410" cy="4116684"/>
          </a:xfrm>
        </p:spPr>
        <p:txBody>
          <a:bodyPr>
            <a:normAutofit fontScale="92500" lnSpcReduction="20000"/>
          </a:bodyPr>
          <a:lstStyle/>
          <a:p>
            <a:r>
              <a:rPr lang="en-US" dirty="0"/>
              <a:t>PUA is a separate unemployment benefit program that provides a financial safety net to many people who do not qualify for regular unemployment, including:</a:t>
            </a:r>
          </a:p>
          <a:p>
            <a:pPr lvl="1"/>
            <a:r>
              <a:rPr lang="en-US" dirty="0"/>
              <a:t>Self-employed people</a:t>
            </a:r>
          </a:p>
          <a:p>
            <a:pPr lvl="1"/>
            <a:r>
              <a:rPr lang="en-US" dirty="0"/>
              <a:t>Independent contractors</a:t>
            </a:r>
          </a:p>
          <a:p>
            <a:pPr lvl="1"/>
            <a:r>
              <a:rPr lang="en-US" dirty="0"/>
              <a:t>Part-time workers (with fewer than 680 hours)</a:t>
            </a:r>
          </a:p>
          <a:p>
            <a:pPr lvl="1"/>
            <a:r>
              <a:rPr lang="en-US" dirty="0"/>
              <a:t>If you’ve been denied regular unemployment, some reasons may still allow PUA </a:t>
            </a:r>
          </a:p>
          <a:p>
            <a:r>
              <a:rPr lang="en-US" dirty="0"/>
              <a:t>This program is now available with start date of Dec 6, 2020 – Mar 13, 2021, phasing out by April 10</a:t>
            </a:r>
          </a:p>
          <a:p>
            <a:r>
              <a:rPr lang="en-US" dirty="0"/>
              <a:t>If you do not qualify for regular unemployment, review the </a:t>
            </a:r>
            <a:r>
              <a:rPr lang="en-US" dirty="0">
                <a:hlinkClick r:id="rId3"/>
              </a:rPr>
              <a:t>checklist</a:t>
            </a:r>
            <a:r>
              <a:rPr lang="en-US" dirty="0"/>
              <a:t> to determine if you may qualify for PUA.</a:t>
            </a:r>
          </a:p>
          <a:p>
            <a:pPr marL="0" indent="0">
              <a:buNone/>
            </a:pPr>
            <a:endParaRPr lang="en-US" dirty="0"/>
          </a:p>
        </p:txBody>
      </p:sp>
      <p:pic>
        <p:nvPicPr>
          <p:cNvPr id="5" name="Picture 4" descr="Shape&#10;&#10;Description automatically generated">
            <a:extLst>
              <a:ext uri="{FF2B5EF4-FFF2-40B4-BE49-F238E27FC236}">
                <a16:creationId xmlns:a16="http://schemas.microsoft.com/office/drawing/2014/main" id="{F95BAA1F-ED55-4881-9C81-3B7BE3E30E8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691893" y="2260595"/>
            <a:ext cx="4218687" cy="2763240"/>
          </a:xfrm>
          <a:prstGeom prst="rect">
            <a:avLst/>
          </a:prstGeom>
        </p:spPr>
      </p:pic>
    </p:spTree>
    <p:extLst>
      <p:ext uri="{BB962C8B-B14F-4D97-AF65-F5344CB8AC3E}">
        <p14:creationId xmlns:p14="http://schemas.microsoft.com/office/powerpoint/2010/main" val="3376779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work search requirements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847821" y="2192639"/>
            <a:ext cx="5966217" cy="4116684"/>
          </a:xfrm>
        </p:spPr>
        <p:txBody>
          <a:bodyPr>
            <a:normAutofit fontScale="92500" lnSpcReduction="10000"/>
          </a:bodyPr>
          <a:lstStyle/>
          <a:p>
            <a:pPr marL="0" indent="0">
              <a:buNone/>
            </a:pPr>
            <a:r>
              <a:rPr lang="en-US" dirty="0"/>
              <a:t>It depends on the individual’s circumstances.</a:t>
            </a:r>
          </a:p>
          <a:p>
            <a:pPr lvl="1"/>
            <a:endParaRPr lang="en-US" dirty="0"/>
          </a:p>
          <a:p>
            <a:pPr lvl="1"/>
            <a:r>
              <a:rPr lang="en-US" dirty="0"/>
              <a:t>Making work search contacts is optional until after COVID or until legislative action is taken.</a:t>
            </a:r>
          </a:p>
          <a:p>
            <a:pPr lvl="1"/>
            <a:r>
              <a:rPr lang="en-US" dirty="0"/>
              <a:t>Normally it is a requirement to make at least 3 work search contacts each week.</a:t>
            </a:r>
          </a:p>
          <a:p>
            <a:pPr lvl="1"/>
            <a:r>
              <a:rPr lang="en-US" dirty="0"/>
              <a:t>Some things that could change that – </a:t>
            </a:r>
          </a:p>
          <a:p>
            <a:pPr lvl="2"/>
            <a:r>
              <a:rPr lang="en-US" dirty="0"/>
              <a:t>Standby</a:t>
            </a:r>
          </a:p>
          <a:p>
            <a:pPr lvl="2"/>
            <a:r>
              <a:rPr lang="en-US" dirty="0"/>
              <a:t>Full referral union membership</a:t>
            </a:r>
          </a:p>
          <a:p>
            <a:pPr lvl="2"/>
            <a:r>
              <a:rPr lang="en-US" dirty="0"/>
              <a:t>Approved for training</a:t>
            </a:r>
          </a:p>
          <a:p>
            <a:pPr lvl="2"/>
            <a:r>
              <a:rPr lang="en-US" dirty="0"/>
              <a:t>Receiving “Extended Benefits”</a:t>
            </a:r>
          </a:p>
          <a:p>
            <a:pPr lvl="1"/>
            <a:r>
              <a:rPr lang="en-US" dirty="0"/>
              <a:t>Check ESD’s website at </a:t>
            </a:r>
            <a:r>
              <a:rPr lang="en-US" dirty="0">
                <a:hlinkClick r:id="rId3"/>
              </a:rPr>
              <a:t>www.esd.wa.gov</a:t>
            </a:r>
            <a:r>
              <a:rPr lang="en-US" dirty="0"/>
              <a:t> for the latest information. </a:t>
            </a:r>
          </a:p>
          <a:p>
            <a:pPr lvl="1"/>
            <a:r>
              <a:rPr lang="en-US" dirty="0"/>
              <a:t>We encourage you using </a:t>
            </a:r>
            <a:r>
              <a:rPr lang="en-US" dirty="0" err="1"/>
              <a:t>WorkSource</a:t>
            </a:r>
            <a:r>
              <a:rPr lang="en-US" dirty="0"/>
              <a:t> for assistance</a:t>
            </a:r>
          </a:p>
        </p:txBody>
      </p:sp>
      <p:pic>
        <p:nvPicPr>
          <p:cNvPr id="5" name="Picture 4" descr="A picture containing drawing&#10;&#10;Description automatically generated">
            <a:extLst>
              <a:ext uri="{FF2B5EF4-FFF2-40B4-BE49-F238E27FC236}">
                <a16:creationId xmlns:a16="http://schemas.microsoft.com/office/drawing/2014/main" id="{AD23B4CF-F0D4-444C-8806-F717CAB6523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127845" y="2482019"/>
            <a:ext cx="4681057" cy="3510793"/>
          </a:xfrm>
          <a:prstGeom prst="rect">
            <a:avLst/>
          </a:prstGeom>
        </p:spPr>
      </p:pic>
    </p:spTree>
    <p:extLst>
      <p:ext uri="{BB962C8B-B14F-4D97-AF65-F5344CB8AC3E}">
        <p14:creationId xmlns:p14="http://schemas.microsoft.com/office/powerpoint/2010/main" val="39861283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C20CFD-7D73-4671-95B9-94B0981F4FF0}"/>
              </a:ext>
            </a:extLst>
          </p:cNvPr>
          <p:cNvPicPr>
            <a:picLocks noChangeAspect="1"/>
          </p:cNvPicPr>
          <p:nvPr/>
        </p:nvPicPr>
        <p:blipFill>
          <a:blip r:embed="rId3"/>
          <a:stretch>
            <a:fillRect/>
          </a:stretch>
        </p:blipFill>
        <p:spPr>
          <a:xfrm>
            <a:off x="7441836" y="2311401"/>
            <a:ext cx="4429743" cy="4286848"/>
          </a:xfrm>
          <a:prstGeom prst="rect">
            <a:avLst/>
          </a:prstGeom>
        </p:spPr>
      </p:pic>
      <p:sp>
        <p:nvSpPr>
          <p:cNvPr id="2" name="Title 1"/>
          <p:cNvSpPr>
            <a:spLocks noGrp="1"/>
          </p:cNvSpPr>
          <p:nvPr>
            <p:ph type="title"/>
          </p:nvPr>
        </p:nvSpPr>
        <p:spPr/>
        <p:txBody>
          <a:bodyPr/>
          <a:lstStyle/>
          <a:p>
            <a:r>
              <a:rPr lang="en-US" dirty="0"/>
              <a:t>When do you file your weekly claim - </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60</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847821" y="2192639"/>
            <a:ext cx="4392357" cy="4116684"/>
          </a:xfrm>
        </p:spPr>
        <p:txBody>
          <a:bodyPr>
            <a:normAutofit lnSpcReduction="10000"/>
          </a:bodyPr>
          <a:lstStyle/>
          <a:p>
            <a:pPr lvl="1"/>
            <a:r>
              <a:rPr lang="en-US" dirty="0"/>
              <a:t>Preferably every Sunday for each previous week that you want to receive benefits.  For example, if your claim start date is 1/17 you will submit your first weekly claim on 1/24 or anytime during that week.</a:t>
            </a:r>
          </a:p>
          <a:p>
            <a:pPr lvl="1"/>
            <a:r>
              <a:rPr lang="en-US" dirty="0"/>
              <a:t>You will then need to submit your weekly claim every week, for the previous week.</a:t>
            </a:r>
          </a:p>
          <a:p>
            <a:pPr lvl="1"/>
            <a:r>
              <a:rPr lang="en-US" dirty="0"/>
              <a:t>You will submit your weekly claim after the week is over.</a:t>
            </a:r>
          </a:p>
          <a:p>
            <a:pPr lvl="1"/>
            <a:r>
              <a:rPr lang="en-US" dirty="0"/>
              <a:t>You can submit your weekly claim using eServices or by calling 800-318-6022.</a:t>
            </a:r>
          </a:p>
        </p:txBody>
      </p:sp>
      <p:sp>
        <p:nvSpPr>
          <p:cNvPr id="6" name="TextBox 5">
            <a:extLst>
              <a:ext uri="{FF2B5EF4-FFF2-40B4-BE49-F238E27FC236}">
                <a16:creationId xmlns:a16="http://schemas.microsoft.com/office/drawing/2014/main" id="{BCA4DAFE-A282-4541-BA37-FEBCE5E55CB0}"/>
              </a:ext>
            </a:extLst>
          </p:cNvPr>
          <p:cNvSpPr txBox="1"/>
          <p:nvPr/>
        </p:nvSpPr>
        <p:spPr>
          <a:xfrm>
            <a:off x="5732271" y="2981896"/>
            <a:ext cx="1538654" cy="369332"/>
          </a:xfrm>
          <a:prstGeom prst="rect">
            <a:avLst/>
          </a:prstGeom>
          <a:noFill/>
        </p:spPr>
        <p:txBody>
          <a:bodyPr wrap="square" rtlCol="0">
            <a:spAutoFit/>
          </a:bodyPr>
          <a:lstStyle/>
          <a:p>
            <a:r>
              <a:rPr lang="en-US" dirty="0">
                <a:solidFill>
                  <a:schemeClr val="bg1"/>
                </a:solidFill>
              </a:rPr>
              <a:t>Start of claim</a:t>
            </a:r>
          </a:p>
        </p:txBody>
      </p:sp>
      <p:sp>
        <p:nvSpPr>
          <p:cNvPr id="8" name="TextBox 7">
            <a:extLst>
              <a:ext uri="{FF2B5EF4-FFF2-40B4-BE49-F238E27FC236}">
                <a16:creationId xmlns:a16="http://schemas.microsoft.com/office/drawing/2014/main" id="{2D534E27-3306-4AF2-98D5-0D8888871ED0}"/>
              </a:ext>
            </a:extLst>
          </p:cNvPr>
          <p:cNvSpPr txBox="1"/>
          <p:nvPr/>
        </p:nvSpPr>
        <p:spPr>
          <a:xfrm>
            <a:off x="5821156" y="4154783"/>
            <a:ext cx="1538654" cy="1200329"/>
          </a:xfrm>
          <a:prstGeom prst="rect">
            <a:avLst/>
          </a:prstGeom>
          <a:noFill/>
        </p:spPr>
        <p:txBody>
          <a:bodyPr wrap="square" rtlCol="0">
            <a:spAutoFit/>
          </a:bodyPr>
          <a:lstStyle/>
          <a:p>
            <a:r>
              <a:rPr lang="en-US" dirty="0">
                <a:solidFill>
                  <a:schemeClr val="bg1"/>
                </a:solidFill>
              </a:rPr>
              <a:t>Submit your weekly claim during this time</a:t>
            </a:r>
          </a:p>
        </p:txBody>
      </p:sp>
      <p:sp>
        <p:nvSpPr>
          <p:cNvPr id="9" name="Arrow: Left 8">
            <a:extLst>
              <a:ext uri="{FF2B5EF4-FFF2-40B4-BE49-F238E27FC236}">
                <a16:creationId xmlns:a16="http://schemas.microsoft.com/office/drawing/2014/main" id="{2A59672A-17F4-4691-B67C-A1A1BFD0A52B}"/>
              </a:ext>
            </a:extLst>
          </p:cNvPr>
          <p:cNvSpPr/>
          <p:nvPr/>
        </p:nvSpPr>
        <p:spPr>
          <a:xfrm rot="10800000">
            <a:off x="5770926" y="3830481"/>
            <a:ext cx="1475062" cy="29354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a:extLst>
              <a:ext uri="{FF2B5EF4-FFF2-40B4-BE49-F238E27FC236}">
                <a16:creationId xmlns:a16="http://schemas.microsoft.com/office/drawing/2014/main" id="{D6C0A538-58E2-40FA-AE7C-C28976182946}"/>
              </a:ext>
            </a:extLst>
          </p:cNvPr>
          <p:cNvSpPr/>
          <p:nvPr/>
        </p:nvSpPr>
        <p:spPr>
          <a:xfrm rot="10800000">
            <a:off x="5747856" y="3366608"/>
            <a:ext cx="1475064" cy="308886"/>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AF2DC58-3D3A-4377-9D4F-598C17792A3F}"/>
              </a:ext>
            </a:extLst>
          </p:cNvPr>
          <p:cNvSpPr/>
          <p:nvPr/>
        </p:nvSpPr>
        <p:spPr>
          <a:xfrm>
            <a:off x="7783659" y="3306023"/>
            <a:ext cx="442762" cy="45300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78A4F7F-DCA1-41CE-A8AB-503247BB4CE7}"/>
              </a:ext>
            </a:extLst>
          </p:cNvPr>
          <p:cNvSpPr txBox="1"/>
          <p:nvPr/>
        </p:nvSpPr>
        <p:spPr>
          <a:xfrm>
            <a:off x="7783658" y="3783258"/>
            <a:ext cx="3986095" cy="453006"/>
          </a:xfrm>
          <a:prstGeom prst="rect">
            <a:avLst/>
          </a:prstGeom>
          <a:solidFill>
            <a:srgbClr val="FFFF00">
              <a:alpha val="58000"/>
            </a:srgbClr>
          </a:solidFill>
        </p:spPr>
        <p:txBody>
          <a:bodyPr wrap="square" rtlCol="0">
            <a:spAutoFit/>
          </a:bodyPr>
          <a:lstStyle/>
          <a:p>
            <a:endParaRPr lang="en-US" dirty="0"/>
          </a:p>
        </p:txBody>
      </p:sp>
    </p:spTree>
    <p:extLst>
      <p:ext uri="{BB962C8B-B14F-4D97-AF65-F5344CB8AC3E}">
        <p14:creationId xmlns:p14="http://schemas.microsoft.com/office/powerpoint/2010/main" val="2864355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61</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1" y="2336870"/>
            <a:ext cx="6744036" cy="4063930"/>
          </a:xfrm>
        </p:spPr>
        <p:txBody>
          <a:bodyPr>
            <a:normAutofit/>
          </a:bodyPr>
          <a:lstStyle/>
          <a:p>
            <a:r>
              <a:rPr lang="en-US" dirty="0"/>
              <a:t>When you return to full time work, just stop submitting your weekly claims.  There is no need to call us or tell us that you have returned to work.</a:t>
            </a:r>
          </a:p>
          <a:p>
            <a:r>
              <a:rPr lang="en-US" dirty="0"/>
              <a:t>Work search is optional until further notice.  </a:t>
            </a:r>
            <a:r>
              <a:rPr lang="en-US" dirty="0">
                <a:solidFill>
                  <a:schemeClr val="bg1"/>
                </a:solidFill>
              </a:rPr>
              <a:t>Watch </a:t>
            </a:r>
            <a:r>
              <a:rPr lang="en-US" dirty="0">
                <a:solidFill>
                  <a:schemeClr val="bg1"/>
                </a:solidFill>
                <a:hlinkClick r:id="rId3">
                  <a:extLst>
                    <a:ext uri="{A12FA001-AC4F-418D-AE19-62706E023703}">
                      <ahyp:hlinkClr xmlns:ahyp="http://schemas.microsoft.com/office/drawing/2018/hyperlinkcolor" val="tx"/>
                    </a:ext>
                  </a:extLst>
                </a:hlinkClick>
              </a:rPr>
              <a:t>esd.wa.gov</a:t>
            </a:r>
            <a:r>
              <a:rPr lang="en-US" dirty="0">
                <a:solidFill>
                  <a:schemeClr val="bg1"/>
                </a:solidFill>
              </a:rPr>
              <a:t> and look for alerts in your eServices account to find out if this will change. </a:t>
            </a:r>
          </a:p>
          <a:p>
            <a:r>
              <a:rPr lang="en-US" dirty="0"/>
              <a:t>If you don’t know your exact start dates of employment, just estimate.  Your last day of work for your most recent employment needs to be accurate.</a:t>
            </a:r>
          </a:p>
        </p:txBody>
      </p:sp>
      <p:pic>
        <p:nvPicPr>
          <p:cNvPr id="5" name="Picture 4">
            <a:extLst>
              <a:ext uri="{FF2B5EF4-FFF2-40B4-BE49-F238E27FC236}">
                <a16:creationId xmlns:a16="http://schemas.microsoft.com/office/drawing/2014/main" id="{A43A6BB6-ED47-4FCB-8430-1F4AE2E21D6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8389796" y="2581284"/>
            <a:ext cx="3336212" cy="2966662"/>
          </a:xfrm>
          <a:prstGeom prst="rect">
            <a:avLst/>
          </a:prstGeom>
        </p:spPr>
      </p:pic>
    </p:spTree>
    <p:extLst>
      <p:ext uri="{BB962C8B-B14F-4D97-AF65-F5344CB8AC3E}">
        <p14:creationId xmlns:p14="http://schemas.microsoft.com/office/powerpoint/2010/main" val="2168564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62</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If you worked for an employer and you also had self employment, you will still need to file a regular unemployment claim.  </a:t>
            </a:r>
          </a:p>
          <a:p>
            <a:pPr lvl="1"/>
            <a:r>
              <a:rPr lang="en-US" dirty="0"/>
              <a:t>For regular unemployment, you will give us information related to your work with an employer.  </a:t>
            </a:r>
          </a:p>
          <a:p>
            <a:pPr lvl="1"/>
            <a:r>
              <a:rPr lang="en-US" dirty="0"/>
              <a:t>If you don’t qualify there, then you would also apply for the Pandemic Unemployment Assistance program and provide us with your self employment information.</a:t>
            </a:r>
          </a:p>
          <a:p>
            <a:r>
              <a:rPr lang="en-US" dirty="0"/>
              <a:t>You can still receive unemployment if you work part time or if your employer is paying you sick pay, holiday pay, vacation pay, or personal time off.  You just need to report the hours and earnings for each week that you do the work or that the pay is attributable to.</a:t>
            </a:r>
          </a:p>
          <a:p>
            <a:endParaRPr lang="en-US" dirty="0"/>
          </a:p>
        </p:txBody>
      </p:sp>
    </p:spTree>
    <p:extLst>
      <p:ext uri="{BB962C8B-B14F-4D97-AF65-F5344CB8AC3E}">
        <p14:creationId xmlns:p14="http://schemas.microsoft.com/office/powerpoint/2010/main" val="1769076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Information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63</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t>If your claim shows “invalid” or “ineligible” it could be because:</a:t>
            </a:r>
          </a:p>
          <a:p>
            <a:pPr lvl="1"/>
            <a:r>
              <a:rPr lang="en-US" dirty="0"/>
              <a:t>Some of your employers are missing.  Make sure you inform us of that.</a:t>
            </a:r>
          </a:p>
          <a:p>
            <a:pPr lvl="1"/>
            <a:r>
              <a:rPr lang="en-US" dirty="0"/>
              <a:t>You only had self employment/independent contractor work, or you did not have enough work hours. You should apply for the Pandemic Unemployment Assistance (PUA) program.</a:t>
            </a:r>
          </a:p>
          <a:p>
            <a:r>
              <a:rPr lang="en-US" dirty="0"/>
              <a:t>If your hours and earnings reported by your employer are not correct, please let us know.  </a:t>
            </a:r>
            <a:r>
              <a:rPr lang="en-US" dirty="0">
                <a:solidFill>
                  <a:schemeClr val="bg1"/>
                </a:solidFill>
              </a:rPr>
              <a:t>We will ask for documentation and then we will get it corrected.</a:t>
            </a:r>
          </a:p>
        </p:txBody>
      </p:sp>
    </p:spTree>
    <p:extLst>
      <p:ext uri="{BB962C8B-B14F-4D97-AF65-F5344CB8AC3E}">
        <p14:creationId xmlns:p14="http://schemas.microsoft.com/office/powerpoint/2010/main" val="2697899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Federal Pandemic Unemployment Compensation</a:t>
            </a:r>
          </a:p>
        </p:txBody>
      </p:sp>
      <p:sp>
        <p:nvSpPr>
          <p:cNvPr id="4" name="Slide Number Placeholder 3"/>
          <p:cNvSpPr>
            <a:spLocks noGrp="1"/>
          </p:cNvSpPr>
          <p:nvPr>
            <p:ph type="sldNum" sz="quarter" idx="12"/>
          </p:nvPr>
        </p:nvSpPr>
        <p:spPr/>
        <p:txBody>
          <a:bodyPr/>
          <a:lstStyle/>
          <a:p>
            <a:fld id="{6D22F896-40B5-4ADD-8801-0D06FADFA095}" type="slidenum">
              <a:rPr lang="en-US" smtClean="0"/>
              <a:pPr/>
              <a:t>64</a:t>
            </a:fld>
            <a:endParaRPr lang="en-US" dirty="0"/>
          </a:p>
        </p:txBody>
      </p:sp>
      <p:sp>
        <p:nvSpPr>
          <p:cNvPr id="7" name="Content Placeholder 6">
            <a:extLst>
              <a:ext uri="{FF2B5EF4-FFF2-40B4-BE49-F238E27FC236}">
                <a16:creationId xmlns:a16="http://schemas.microsoft.com/office/drawing/2014/main" id="{8A7F74FD-2EE1-46EE-8BF1-1E786BEEC098}"/>
              </a:ext>
            </a:extLst>
          </p:cNvPr>
          <p:cNvSpPr>
            <a:spLocks noGrp="1"/>
          </p:cNvSpPr>
          <p:nvPr>
            <p:ph sz="half" idx="1"/>
          </p:nvPr>
        </p:nvSpPr>
        <p:spPr>
          <a:xfrm>
            <a:off x="1397642" y="2336870"/>
            <a:ext cx="10041150" cy="4116684"/>
          </a:xfrm>
        </p:spPr>
        <p:txBody>
          <a:bodyPr>
            <a:normAutofit/>
          </a:bodyPr>
          <a:lstStyle/>
          <a:p>
            <a:r>
              <a:rPr lang="en-US" dirty="0">
                <a:solidFill>
                  <a:schemeClr val="bg1"/>
                </a:solidFill>
              </a:rPr>
              <a:t>We are now paying the additional $300 per week</a:t>
            </a:r>
          </a:p>
          <a:p>
            <a:r>
              <a:rPr lang="en-US" dirty="0">
                <a:solidFill>
                  <a:schemeClr val="bg1"/>
                </a:solidFill>
              </a:rPr>
              <a:t>No application is necessary</a:t>
            </a:r>
          </a:p>
          <a:p>
            <a:r>
              <a:rPr lang="en-US" dirty="0">
                <a:solidFill>
                  <a:schemeClr val="bg1"/>
                </a:solidFill>
              </a:rPr>
              <a:t>Payable as long as you are eligible for at least $1 in benefits</a:t>
            </a:r>
          </a:p>
          <a:p>
            <a:r>
              <a:rPr lang="en-US" dirty="0">
                <a:solidFill>
                  <a:schemeClr val="bg1"/>
                </a:solidFill>
              </a:rPr>
              <a:t>Payable to those that are receiving regular, Pandemic Emergency Unemployment Compensation, Extended Benefits, and Pandemic Unemployment Assistance.</a:t>
            </a:r>
          </a:p>
          <a:p>
            <a:r>
              <a:rPr lang="en-US" dirty="0">
                <a:solidFill>
                  <a:schemeClr val="bg1"/>
                </a:solidFill>
              </a:rPr>
              <a:t>This $300 is in addition to your regular benefits</a:t>
            </a:r>
          </a:p>
          <a:p>
            <a:r>
              <a:rPr lang="en-US" dirty="0">
                <a:solidFill>
                  <a:schemeClr val="bg1"/>
                </a:solidFill>
              </a:rPr>
              <a:t>Available until March 13, 2021</a:t>
            </a:r>
          </a:p>
        </p:txBody>
      </p:sp>
    </p:spTree>
    <p:extLst>
      <p:ext uri="{BB962C8B-B14F-4D97-AF65-F5344CB8AC3E}">
        <p14:creationId xmlns:p14="http://schemas.microsoft.com/office/powerpoint/2010/main" val="7404983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E5C4B2-4A02-43C5-8364-9C9044170A2C}"/>
              </a:ext>
            </a:extLst>
          </p:cNvPr>
          <p:cNvPicPr>
            <a:picLocks noChangeAspect="1"/>
          </p:cNvPicPr>
          <p:nvPr/>
        </p:nvPicPr>
        <p:blipFill>
          <a:blip r:embed="rId2"/>
          <a:stretch>
            <a:fillRect/>
          </a:stretch>
        </p:blipFill>
        <p:spPr>
          <a:xfrm>
            <a:off x="1521068" y="226503"/>
            <a:ext cx="9990611" cy="5896214"/>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pPr/>
              <a:t>65</a:t>
            </a:fld>
            <a:endParaRPr lang="en-US" dirty="0"/>
          </a:p>
        </p:txBody>
      </p:sp>
      <p:sp>
        <p:nvSpPr>
          <p:cNvPr id="9" name="Rectangle: Rounded Corners 8">
            <a:extLst>
              <a:ext uri="{FF2B5EF4-FFF2-40B4-BE49-F238E27FC236}">
                <a16:creationId xmlns:a16="http://schemas.microsoft.com/office/drawing/2014/main" id="{99C73862-7124-4B0C-809F-9B9C1F20F95B}"/>
              </a:ext>
            </a:extLst>
          </p:cNvPr>
          <p:cNvSpPr/>
          <p:nvPr/>
        </p:nvSpPr>
        <p:spPr>
          <a:xfrm>
            <a:off x="4800600" y="90199"/>
            <a:ext cx="1151792" cy="4109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343ED9D-E563-41A2-8F71-BB37ABCAD84E}"/>
              </a:ext>
            </a:extLst>
          </p:cNvPr>
          <p:cNvSpPr txBox="1"/>
          <p:nvPr/>
        </p:nvSpPr>
        <p:spPr>
          <a:xfrm>
            <a:off x="3718560" y="6378423"/>
            <a:ext cx="4754880" cy="369332"/>
          </a:xfrm>
          <a:prstGeom prst="rect">
            <a:avLst/>
          </a:prstGeom>
          <a:noFill/>
          <a:ln w="38100">
            <a:solidFill>
              <a:srgbClr val="FF0000"/>
            </a:solidFill>
          </a:ln>
        </p:spPr>
        <p:txBody>
          <a:bodyPr wrap="square" rtlCol="0">
            <a:spAutoFit/>
          </a:bodyPr>
          <a:lstStyle/>
          <a:p>
            <a:r>
              <a:rPr lang="en-US" dirty="0">
                <a:solidFill>
                  <a:schemeClr val="bg1"/>
                </a:solidFill>
              </a:rPr>
              <a:t>Scroll down for additional links and information</a:t>
            </a:r>
          </a:p>
        </p:txBody>
      </p:sp>
      <p:sp>
        <p:nvSpPr>
          <p:cNvPr id="12" name="Rectangle: Rounded Corners 11">
            <a:extLst>
              <a:ext uri="{FF2B5EF4-FFF2-40B4-BE49-F238E27FC236}">
                <a16:creationId xmlns:a16="http://schemas.microsoft.com/office/drawing/2014/main" id="{31B79B2B-EF9D-4F6B-80DF-A050985827C9}"/>
              </a:ext>
            </a:extLst>
          </p:cNvPr>
          <p:cNvSpPr/>
          <p:nvPr/>
        </p:nvSpPr>
        <p:spPr>
          <a:xfrm>
            <a:off x="1925515" y="735284"/>
            <a:ext cx="1005254" cy="41096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6F239F3-FFEE-490C-ADD3-CADB369E66A4}"/>
              </a:ext>
            </a:extLst>
          </p:cNvPr>
          <p:cNvSpPr/>
          <p:nvPr/>
        </p:nvSpPr>
        <p:spPr>
          <a:xfrm>
            <a:off x="1424693" y="1663400"/>
            <a:ext cx="1701964" cy="53121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27627862-7BE5-4507-BAA4-05FAA51E522A}"/>
              </a:ext>
            </a:extLst>
          </p:cNvPr>
          <p:cNvSpPr/>
          <p:nvPr/>
        </p:nvSpPr>
        <p:spPr>
          <a:xfrm>
            <a:off x="1435340" y="2669316"/>
            <a:ext cx="1151792" cy="1882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90CDD401-26B7-4EA1-9DDD-D24E50988073}"/>
              </a:ext>
            </a:extLst>
          </p:cNvPr>
          <p:cNvSpPr/>
          <p:nvPr/>
        </p:nvSpPr>
        <p:spPr>
          <a:xfrm>
            <a:off x="1424693" y="4355552"/>
            <a:ext cx="1151792" cy="18822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5343B21-9321-446E-8C74-38A36150CD54}"/>
              </a:ext>
            </a:extLst>
          </p:cNvPr>
          <p:cNvSpPr/>
          <p:nvPr/>
        </p:nvSpPr>
        <p:spPr>
          <a:xfrm>
            <a:off x="10456262" y="3788775"/>
            <a:ext cx="1151792" cy="15100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66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17"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to Help!</a:t>
            </a:r>
          </a:p>
        </p:txBody>
      </p:sp>
      <p:sp>
        <p:nvSpPr>
          <p:cNvPr id="7" name="Slide Number Placeholder 6"/>
          <p:cNvSpPr>
            <a:spLocks noGrp="1"/>
          </p:cNvSpPr>
          <p:nvPr>
            <p:ph type="sldNum" sz="quarter" idx="12"/>
          </p:nvPr>
        </p:nvSpPr>
        <p:spPr>
          <a:xfrm>
            <a:off x="680321" y="5936186"/>
            <a:ext cx="648946" cy="373137"/>
          </a:xfrm>
        </p:spPr>
        <p:txBody>
          <a:bodyPr/>
          <a:lstStyle/>
          <a:p>
            <a:fld id="{6D22F896-40B5-4ADD-8801-0D06FADFA095}" type="slidenum">
              <a:rPr lang="en-US" smtClean="0"/>
              <a:pPr/>
              <a:t>66</a:t>
            </a:fld>
            <a:endParaRPr lang="en-US" dirty="0"/>
          </a:p>
        </p:txBody>
      </p:sp>
      <p:sp>
        <p:nvSpPr>
          <p:cNvPr id="5" name="Content Placeholder 3">
            <a:extLst>
              <a:ext uri="{FF2B5EF4-FFF2-40B4-BE49-F238E27FC236}">
                <a16:creationId xmlns:a16="http://schemas.microsoft.com/office/drawing/2014/main" id="{68AD2453-D2F1-4A39-8DD4-6315143DE7BE}"/>
              </a:ext>
            </a:extLst>
          </p:cNvPr>
          <p:cNvSpPr>
            <a:spLocks noGrp="1"/>
          </p:cNvSpPr>
          <p:nvPr>
            <p:ph sz="half" idx="2"/>
          </p:nvPr>
        </p:nvSpPr>
        <p:spPr>
          <a:xfrm>
            <a:off x="1329267" y="2055304"/>
            <a:ext cx="6750863" cy="4630722"/>
          </a:xfrm>
        </p:spPr>
        <p:txBody>
          <a:bodyPr>
            <a:normAutofit lnSpcReduction="10000"/>
          </a:bodyPr>
          <a:lstStyle/>
          <a:p>
            <a:r>
              <a:rPr lang="en-US" dirty="0"/>
              <a:t>For everything – </a:t>
            </a:r>
            <a:r>
              <a:rPr lang="en-US" dirty="0">
                <a:hlinkClick r:id="rId3"/>
              </a:rPr>
              <a:t>www.esd.wa.gov</a:t>
            </a:r>
            <a:endParaRPr lang="en-US" dirty="0"/>
          </a:p>
          <a:p>
            <a:pPr lvl="1"/>
            <a:r>
              <a:rPr lang="en-US" sz="1400" i="1" dirty="0"/>
              <a:t>This includes COVID-19, as it relates to programs and services provided by the Employment Security Department</a:t>
            </a:r>
          </a:p>
          <a:p>
            <a:r>
              <a:rPr lang="en-US" dirty="0"/>
              <a:t>Online webinars – </a:t>
            </a:r>
            <a:r>
              <a:rPr lang="en-US" dirty="0">
                <a:hlinkClick r:id="rId4"/>
              </a:rPr>
              <a:t>https://esd.wa.gov/uiwebinars</a:t>
            </a:r>
            <a:endParaRPr lang="en-US" dirty="0">
              <a:highlight>
                <a:srgbClr val="FFFF00"/>
              </a:highlight>
            </a:endParaRPr>
          </a:p>
          <a:p>
            <a:r>
              <a:rPr lang="en-US" dirty="0"/>
              <a:t>Appropriate phone lines are:</a:t>
            </a:r>
            <a:endParaRPr lang="en-US" b="1" u="sng" dirty="0">
              <a:solidFill>
                <a:srgbClr val="FF0000"/>
              </a:solidFill>
            </a:endParaRPr>
          </a:p>
          <a:p>
            <a:pPr lvl="1"/>
            <a:r>
              <a:rPr lang="en-US" dirty="0"/>
              <a:t>eServices (SAW) Account Support – 855-682-0785</a:t>
            </a:r>
          </a:p>
          <a:p>
            <a:pPr lvl="1"/>
            <a:r>
              <a:rPr lang="en-US" dirty="0"/>
              <a:t>Unemployment Insurance Claims – 800-318-6022</a:t>
            </a:r>
          </a:p>
          <a:p>
            <a:pPr lvl="1"/>
            <a:r>
              <a:rPr lang="en-US" dirty="0"/>
              <a:t>Identity Issues – 800-246-9763</a:t>
            </a:r>
          </a:p>
          <a:p>
            <a:r>
              <a:rPr lang="en-US" dirty="0"/>
              <a:t>UI Fraud - </a:t>
            </a:r>
            <a:r>
              <a:rPr lang="en-US" dirty="0">
                <a:hlinkClick r:id="rId5"/>
              </a:rPr>
              <a:t>esd.wa.gov/unemployment/unemployment-benefits-fraud</a:t>
            </a:r>
            <a:endParaRPr lang="en-US" dirty="0"/>
          </a:p>
          <a:p>
            <a:r>
              <a:rPr lang="en-US" dirty="0"/>
              <a:t>Reemployment and Retraining Services – </a:t>
            </a:r>
          </a:p>
          <a:p>
            <a:pPr marL="457200" lvl="1" indent="0">
              <a:buNone/>
            </a:pPr>
            <a:r>
              <a:rPr lang="en-US" sz="2400" dirty="0">
                <a:hlinkClick r:id="rId6"/>
              </a:rPr>
              <a:t>www.WorkSourceWA.com</a:t>
            </a:r>
            <a:endParaRPr lang="en-US" sz="2400" dirty="0"/>
          </a:p>
          <a:p>
            <a:pPr marL="0" indent="0">
              <a:buNone/>
            </a:pPr>
            <a:endParaRPr lang="en-US" sz="2800" dirty="0"/>
          </a:p>
          <a:p>
            <a:pPr marL="457200" lvl="1" indent="0">
              <a:buNone/>
            </a:pPr>
            <a:endParaRPr lang="en-US" sz="2400" dirty="0"/>
          </a:p>
          <a:p>
            <a:pPr marL="0" indent="0">
              <a:buNone/>
            </a:pPr>
            <a:endParaRPr lang="en-US" dirty="0"/>
          </a:p>
        </p:txBody>
      </p:sp>
      <p:pic>
        <p:nvPicPr>
          <p:cNvPr id="13" name="Picture 12">
            <a:extLst>
              <a:ext uri="{FF2B5EF4-FFF2-40B4-BE49-F238E27FC236}">
                <a16:creationId xmlns:a16="http://schemas.microsoft.com/office/drawing/2014/main" id="{38BA4411-0ED3-49DE-B7AC-053834569747}"/>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7992207" y="2794108"/>
            <a:ext cx="4001233" cy="2857500"/>
          </a:xfrm>
          <a:prstGeom prst="rect">
            <a:avLst/>
          </a:prstGeom>
        </p:spPr>
      </p:pic>
    </p:spTree>
    <p:extLst>
      <p:ext uri="{BB962C8B-B14F-4D97-AF65-F5344CB8AC3E}">
        <p14:creationId xmlns:p14="http://schemas.microsoft.com/office/powerpoint/2010/main" val="4137582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Reemployment Services</a:t>
            </a:r>
          </a:p>
        </p:txBody>
      </p:sp>
      <p:sp>
        <p:nvSpPr>
          <p:cNvPr id="4" name="Content Placeholder 3"/>
          <p:cNvSpPr>
            <a:spLocks noGrp="1"/>
          </p:cNvSpPr>
          <p:nvPr>
            <p:ph sz="half" idx="2"/>
          </p:nvPr>
        </p:nvSpPr>
        <p:spPr>
          <a:xfrm>
            <a:off x="1120689" y="2547457"/>
            <a:ext cx="4698355" cy="2906179"/>
          </a:xfrm>
        </p:spPr>
        <p:txBody>
          <a:bodyPr>
            <a:normAutofit/>
          </a:bodyPr>
          <a:lstStyle/>
          <a:p>
            <a:r>
              <a:rPr lang="en-US" dirty="0"/>
              <a:t>Being laid off can be painful</a:t>
            </a:r>
          </a:p>
          <a:p>
            <a:r>
              <a:rPr lang="en-US" dirty="0" err="1"/>
              <a:t>WorkSource</a:t>
            </a:r>
            <a:r>
              <a:rPr lang="en-US" dirty="0"/>
              <a:t> is here to help</a:t>
            </a:r>
          </a:p>
          <a:p>
            <a:r>
              <a:rPr lang="en-US" dirty="0"/>
              <a:t>Thousands of jobs on WorkSourceWA.com</a:t>
            </a:r>
          </a:p>
          <a:p>
            <a:r>
              <a:rPr lang="en-US" dirty="0"/>
              <a:t>Veteran services</a:t>
            </a:r>
          </a:p>
          <a:p>
            <a:r>
              <a:rPr lang="en-US" dirty="0"/>
              <a:t>Retraining services</a:t>
            </a:r>
          </a:p>
          <a:p>
            <a:pPr marL="0" indent="0">
              <a:buNone/>
            </a:pP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7</a:t>
            </a:fld>
            <a:endParaRPr lang="en-US" dirty="0"/>
          </a:p>
        </p:txBody>
      </p:sp>
      <p:pic>
        <p:nvPicPr>
          <p:cNvPr id="15" name="Picture 14">
            <a:extLst>
              <a:ext uri="{FF2B5EF4-FFF2-40B4-BE49-F238E27FC236}">
                <a16:creationId xmlns:a16="http://schemas.microsoft.com/office/drawing/2014/main" id="{B80F8257-59D6-4745-8474-B5AB4640E7DF}"/>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72957" y="2547457"/>
            <a:ext cx="3797844" cy="3557314"/>
          </a:xfrm>
          <a:prstGeom prst="rect">
            <a:avLst/>
          </a:prstGeom>
        </p:spPr>
      </p:pic>
    </p:spTree>
    <p:extLst>
      <p:ext uri="{BB962C8B-B14F-4D97-AF65-F5344CB8AC3E}">
        <p14:creationId xmlns:p14="http://schemas.microsoft.com/office/powerpoint/2010/main" val="2398391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WorkSourceWA.com</a:t>
            </a:r>
          </a:p>
        </p:txBody>
      </p:sp>
      <p:sp>
        <p:nvSpPr>
          <p:cNvPr id="7" name="Slide Number Placeholder 6"/>
          <p:cNvSpPr>
            <a:spLocks noGrp="1"/>
          </p:cNvSpPr>
          <p:nvPr>
            <p:ph type="sldNum" sz="quarter" idx="12"/>
          </p:nvPr>
        </p:nvSpPr>
        <p:spPr/>
        <p:txBody>
          <a:bodyPr/>
          <a:lstStyle/>
          <a:p>
            <a:fld id="{6D22F896-40B5-4ADD-8801-0D06FADFA095}" type="slidenum">
              <a:rPr lang="en-US" smtClean="0"/>
              <a:pPr/>
              <a:t>8</a:t>
            </a:fld>
            <a:endParaRPr lang="en-US" dirty="0"/>
          </a:p>
        </p:txBody>
      </p:sp>
      <p:pic>
        <p:nvPicPr>
          <p:cNvPr id="3" name="Picture 2">
            <a:extLst>
              <a:ext uri="{FF2B5EF4-FFF2-40B4-BE49-F238E27FC236}">
                <a16:creationId xmlns:a16="http://schemas.microsoft.com/office/drawing/2014/main" id="{B6D96E4A-50A7-4F96-938B-DB07F4C6C3B5}"/>
              </a:ext>
            </a:extLst>
          </p:cNvPr>
          <p:cNvPicPr>
            <a:picLocks noChangeAspect="1"/>
          </p:cNvPicPr>
          <p:nvPr/>
        </p:nvPicPr>
        <p:blipFill>
          <a:blip r:embed="rId3"/>
          <a:stretch>
            <a:fillRect/>
          </a:stretch>
        </p:blipFill>
        <p:spPr>
          <a:xfrm>
            <a:off x="1196955" y="2159306"/>
            <a:ext cx="10414823" cy="4532264"/>
          </a:xfrm>
          <a:prstGeom prst="rect">
            <a:avLst/>
          </a:prstGeom>
        </p:spPr>
      </p:pic>
    </p:spTree>
    <p:extLst>
      <p:ext uri="{BB962C8B-B14F-4D97-AF65-F5344CB8AC3E}">
        <p14:creationId xmlns:p14="http://schemas.microsoft.com/office/powerpoint/2010/main" val="97251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463" y="2810982"/>
            <a:ext cx="8647993" cy="1373070"/>
          </a:xfrm>
        </p:spPr>
        <p:txBody>
          <a:bodyPr/>
          <a:lstStyle/>
          <a:p>
            <a:r>
              <a:rPr lang="en-US" dirty="0"/>
              <a:t>Filing an Unemployment Insurance Claim</a:t>
            </a:r>
          </a:p>
        </p:txBody>
      </p:sp>
      <p:sp>
        <p:nvSpPr>
          <p:cNvPr id="4" name="Slide Number Placeholder 3"/>
          <p:cNvSpPr>
            <a:spLocks noGrp="1"/>
          </p:cNvSpPr>
          <p:nvPr>
            <p:ph type="sldNum" sz="quarter" idx="12"/>
          </p:nvPr>
        </p:nvSpPr>
        <p:spPr/>
        <p:txBody>
          <a:bodyPr/>
          <a:lstStyle/>
          <a:p>
            <a:fld id="{6D22F896-40B5-4ADD-8801-0D06FADFA095}" type="slidenum">
              <a:rPr lang="en-US" smtClean="0"/>
              <a:pPr/>
              <a:t>9</a:t>
            </a:fld>
            <a:endParaRPr lang="en-US" dirty="0"/>
          </a:p>
        </p:txBody>
      </p:sp>
    </p:spTree>
    <p:extLst>
      <p:ext uri="{BB962C8B-B14F-4D97-AF65-F5344CB8AC3E}">
        <p14:creationId xmlns:p14="http://schemas.microsoft.com/office/powerpoint/2010/main" val="3284563237"/>
      </p:ext>
    </p:extLst>
  </p:cSld>
  <p:clrMapOvr>
    <a:masterClrMapping/>
  </p:clrMapOvr>
</p:sld>
</file>

<file path=ppt/theme/theme1.xml><?xml version="1.0" encoding="utf-8"?>
<a:theme xmlns:a="http://schemas.openxmlformats.org/drawingml/2006/main" name="Theme_ESDnew">
  <a:themeElements>
    <a:clrScheme name="ESD New colors">
      <a:dk1>
        <a:srgbClr val="333333"/>
      </a:dk1>
      <a:lt1>
        <a:srgbClr val="FFFFFF"/>
      </a:lt1>
      <a:dk2>
        <a:srgbClr val="666666"/>
      </a:dk2>
      <a:lt2>
        <a:srgbClr val="CCCCCC"/>
      </a:lt2>
      <a:accent1>
        <a:srgbClr val="34A2D2"/>
      </a:accent1>
      <a:accent2>
        <a:srgbClr val="0D3455"/>
      </a:accent2>
      <a:accent3>
        <a:srgbClr val="A24600"/>
      </a:accent3>
      <a:accent4>
        <a:srgbClr val="086470"/>
      </a:accent4>
      <a:accent5>
        <a:srgbClr val="669933"/>
      </a:accent5>
      <a:accent6>
        <a:srgbClr val="C9E7B1"/>
      </a:accent6>
      <a:hlink>
        <a:srgbClr val="32A3D3"/>
      </a:hlink>
      <a:folHlink>
        <a:srgbClr val="363064"/>
      </a:folHlink>
    </a:clrScheme>
    <a:fontScheme name="ESD NEW">
      <a:majorFont>
        <a:latin typeface="Century Gothic"/>
        <a:ea typeface=""/>
        <a:cs typeface=""/>
      </a:majorFont>
      <a:minorFont>
        <a:latin typeface="Calibri"/>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heme_ESDnew" id="{E28D2FAD-31A1-449D-98C4-B3916E6A18CF}" vid="{F3993A36-1CDE-4C1E-8A3E-05AB6F7BB3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Theme_ESDnew</Template>
  <TotalTime>4250</TotalTime>
  <Words>1686</Words>
  <Application>Microsoft Office PowerPoint</Application>
  <PresentationFormat>Widescreen</PresentationFormat>
  <Paragraphs>205</Paragraphs>
  <Slides>66</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66</vt:i4>
      </vt:variant>
    </vt:vector>
  </HeadingPairs>
  <TitlesOfParts>
    <vt:vector size="71" baseType="lpstr">
      <vt:lpstr>Arial</vt:lpstr>
      <vt:lpstr>Calibri</vt:lpstr>
      <vt:lpstr>Century Gothic</vt:lpstr>
      <vt:lpstr>Wingdings</vt:lpstr>
      <vt:lpstr>Theme_ESDnew</vt:lpstr>
      <vt:lpstr>Unemployment Insurance</vt:lpstr>
      <vt:lpstr>Topics we will cover</vt:lpstr>
      <vt:lpstr>What you will need</vt:lpstr>
      <vt:lpstr>Lets talk about when your claim starts - </vt:lpstr>
      <vt:lpstr>What is your “Base Year”? </vt:lpstr>
      <vt:lpstr>What are the work search requirements - </vt:lpstr>
      <vt:lpstr>Reemployment Services</vt:lpstr>
      <vt:lpstr>WorkSourceWA.com</vt:lpstr>
      <vt:lpstr>Filing an Unemployment Insurance Claim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Pandemic Unemployment Assistance (PUA) -</vt:lpstr>
      <vt:lpstr>When do you file your weekly claim - </vt:lpstr>
      <vt:lpstr>Unemployment Information</vt:lpstr>
      <vt:lpstr>Unemployment Information</vt:lpstr>
      <vt:lpstr>Unemployment Information</vt:lpstr>
      <vt:lpstr>Federal Pandemic Unemployment Compensation</vt:lpstr>
      <vt:lpstr>PowerPoint Presentation</vt:lpstr>
      <vt:lpstr>Resources to Help!</vt:lpstr>
    </vt:vector>
  </TitlesOfParts>
  <Company>ESD - State Of Washington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Young, Kira (ESD)</dc:creator>
  <cp:lastModifiedBy>Ruggles, Steve (ESD)</cp:lastModifiedBy>
  <cp:revision>211</cp:revision>
  <dcterms:created xsi:type="dcterms:W3CDTF">2018-04-10T23:36:17Z</dcterms:created>
  <dcterms:modified xsi:type="dcterms:W3CDTF">2021-02-19T15:32:24Z</dcterms:modified>
</cp:coreProperties>
</file>