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35"/>
  </p:notesMasterIdLst>
  <p:sldIdLst>
    <p:sldId id="256" r:id="rId2"/>
    <p:sldId id="358" r:id="rId3"/>
    <p:sldId id="363" r:id="rId4"/>
    <p:sldId id="411" r:id="rId5"/>
    <p:sldId id="543" r:id="rId6"/>
    <p:sldId id="365" r:id="rId7"/>
    <p:sldId id="404" r:id="rId8"/>
    <p:sldId id="492" r:id="rId9"/>
    <p:sldId id="581" r:id="rId10"/>
    <p:sldId id="529" r:id="rId11"/>
    <p:sldId id="510" r:id="rId12"/>
    <p:sldId id="403" r:id="rId13"/>
    <p:sldId id="522" r:id="rId14"/>
    <p:sldId id="511" r:id="rId15"/>
    <p:sldId id="512" r:id="rId16"/>
    <p:sldId id="518" r:id="rId17"/>
    <p:sldId id="514" r:id="rId18"/>
    <p:sldId id="515" r:id="rId19"/>
    <p:sldId id="516" r:id="rId20"/>
    <p:sldId id="517" r:id="rId21"/>
    <p:sldId id="302" r:id="rId22"/>
    <p:sldId id="524" r:id="rId23"/>
    <p:sldId id="334" r:id="rId24"/>
    <p:sldId id="525" r:id="rId25"/>
    <p:sldId id="542" r:id="rId26"/>
    <p:sldId id="502" r:id="rId27"/>
    <p:sldId id="491" r:id="rId28"/>
    <p:sldId id="357" r:id="rId29"/>
    <p:sldId id="416" r:id="rId30"/>
    <p:sldId id="585" r:id="rId31"/>
    <p:sldId id="590" r:id="rId32"/>
    <p:sldId id="595" r:id="rId33"/>
    <p:sldId id="37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9933"/>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79" autoAdjust="0"/>
    <p:restoredTop sz="95535" autoAdjust="0"/>
  </p:normalViewPr>
  <p:slideViewPr>
    <p:cSldViewPr snapToGrid="0">
      <p:cViewPr varScale="1">
        <p:scale>
          <a:sx n="114" d="100"/>
          <a:sy n="114" d="100"/>
        </p:scale>
        <p:origin x="228" y="96"/>
      </p:cViewPr>
      <p:guideLst/>
    </p:cSldViewPr>
  </p:slideViewPr>
  <p:notesTextViewPr>
    <p:cViewPr>
      <p:scale>
        <a:sx n="1" d="1"/>
        <a:sy n="1" d="1"/>
      </p:scale>
      <p:origin x="0" y="0"/>
    </p:cViewPr>
  </p:notesTextViewPr>
  <p:sorterViewPr>
    <p:cViewPr>
      <p:scale>
        <a:sx n="100" d="100"/>
        <a:sy n="100" d="100"/>
      </p:scale>
      <p:origin x="0" y="-19938"/>
    </p:cViewPr>
  </p:sorterViewPr>
  <p:notesViewPr>
    <p:cSldViewPr snapToGrid="0">
      <p:cViewPr varScale="1">
        <p:scale>
          <a:sx n="80" d="100"/>
          <a:sy n="80" d="100"/>
        </p:scale>
        <p:origin x="199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A6D49A-B104-4B37-AFAA-42F1C2BEBD3F}" type="datetimeFigureOut">
              <a:rPr lang="en-US" smtClean="0"/>
              <a:t>2/19/2021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754C9B-B635-4C68-A0CA-093A49503A58}" type="slidenum">
              <a:rPr lang="en-US" smtClean="0"/>
              <a:t>‹#›</a:t>
            </a:fld>
            <a:endParaRPr lang="en-US"/>
          </a:p>
        </p:txBody>
      </p:sp>
    </p:spTree>
    <p:extLst>
      <p:ext uri="{BB962C8B-B14F-4D97-AF65-F5344CB8AC3E}">
        <p14:creationId xmlns:p14="http://schemas.microsoft.com/office/powerpoint/2010/main" val="1074055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754C9B-B635-4C68-A0CA-093A49503A58}" type="slidenum">
              <a:rPr lang="en-US" smtClean="0"/>
              <a:t>1</a:t>
            </a:fld>
            <a:endParaRPr lang="en-US"/>
          </a:p>
        </p:txBody>
      </p:sp>
    </p:spTree>
    <p:extLst>
      <p:ext uri="{BB962C8B-B14F-4D97-AF65-F5344CB8AC3E}">
        <p14:creationId xmlns:p14="http://schemas.microsoft.com/office/powerpoint/2010/main" val="131765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30</a:t>
            </a:fld>
            <a:endParaRPr lang="en-US"/>
          </a:p>
        </p:txBody>
      </p:sp>
    </p:spTree>
    <p:extLst>
      <p:ext uri="{BB962C8B-B14F-4D97-AF65-F5344CB8AC3E}">
        <p14:creationId xmlns:p14="http://schemas.microsoft.com/office/powerpoint/2010/main" val="1764034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31</a:t>
            </a:fld>
            <a:endParaRPr lang="en-US"/>
          </a:p>
        </p:txBody>
      </p:sp>
    </p:spTree>
    <p:extLst>
      <p:ext uri="{BB962C8B-B14F-4D97-AF65-F5344CB8AC3E}">
        <p14:creationId xmlns:p14="http://schemas.microsoft.com/office/powerpoint/2010/main" val="1538920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33</a:t>
            </a:fld>
            <a:endParaRPr lang="en-US"/>
          </a:p>
        </p:txBody>
      </p:sp>
    </p:spTree>
    <p:extLst>
      <p:ext uri="{BB962C8B-B14F-4D97-AF65-F5344CB8AC3E}">
        <p14:creationId xmlns:p14="http://schemas.microsoft.com/office/powerpoint/2010/main" val="1587360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process assumes the individual has already set up a SAW account.  You should click on the “Learn more” link to begin the process of restarting a claim.</a:t>
            </a:r>
          </a:p>
        </p:txBody>
      </p:sp>
      <p:sp>
        <p:nvSpPr>
          <p:cNvPr id="4" name="Slide Number Placeholder 3"/>
          <p:cNvSpPr>
            <a:spLocks noGrp="1"/>
          </p:cNvSpPr>
          <p:nvPr>
            <p:ph type="sldNum" sz="quarter" idx="5"/>
          </p:nvPr>
        </p:nvSpPr>
        <p:spPr/>
        <p:txBody>
          <a:bodyPr/>
          <a:lstStyle/>
          <a:p>
            <a:fld id="{DA754C9B-B635-4C68-A0CA-093A49503A58}" type="slidenum">
              <a:rPr lang="en-US" smtClean="0"/>
              <a:t>3</a:t>
            </a:fld>
            <a:endParaRPr lang="en-US"/>
          </a:p>
        </p:txBody>
      </p:sp>
    </p:spTree>
    <p:extLst>
      <p:ext uri="{BB962C8B-B14F-4D97-AF65-F5344CB8AC3E}">
        <p14:creationId xmlns:p14="http://schemas.microsoft.com/office/powerpoint/2010/main" val="1116080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754C9B-B635-4C68-A0CA-093A49503A58}" type="slidenum">
              <a:rPr lang="en-US" smtClean="0"/>
              <a:t>4</a:t>
            </a:fld>
            <a:endParaRPr lang="en-US"/>
          </a:p>
        </p:txBody>
      </p:sp>
    </p:spTree>
    <p:extLst>
      <p:ext uri="{BB962C8B-B14F-4D97-AF65-F5344CB8AC3E}">
        <p14:creationId xmlns:p14="http://schemas.microsoft.com/office/powerpoint/2010/main" val="2159136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If you haven’t created a SAW account, we encourage you to click on this link and get some information on how to create it.  This should help prevent any problems.</a:t>
            </a:r>
          </a:p>
          <a:p>
            <a:r>
              <a:rPr lang="en-US" dirty="0"/>
              <a:t>2 = If you think you had/have one, click this link and you will be able to enter an email address to see if there is a SAW account associated with that email address.  If you have more than one email address, you can search using each email address.</a:t>
            </a:r>
          </a:p>
          <a:p>
            <a:r>
              <a:rPr lang="en-US" dirty="0"/>
              <a:t>3 = If you can’t remember your “username” or “password”, click on this link to walk through the steps of identifying your user name or resetting your password.</a:t>
            </a:r>
          </a:p>
        </p:txBody>
      </p:sp>
      <p:sp>
        <p:nvSpPr>
          <p:cNvPr id="4" name="Slide Number Placeholder 3"/>
          <p:cNvSpPr>
            <a:spLocks noGrp="1"/>
          </p:cNvSpPr>
          <p:nvPr>
            <p:ph type="sldNum" sz="quarter" idx="5"/>
          </p:nvPr>
        </p:nvSpPr>
        <p:spPr/>
        <p:txBody>
          <a:bodyPr/>
          <a:lstStyle/>
          <a:p>
            <a:fld id="{DA754C9B-B635-4C68-A0CA-093A49503A58}" type="slidenum">
              <a:rPr lang="en-US" smtClean="0"/>
              <a:t>5</a:t>
            </a:fld>
            <a:endParaRPr lang="en-US"/>
          </a:p>
        </p:txBody>
      </p:sp>
    </p:spTree>
    <p:extLst>
      <p:ext uri="{BB962C8B-B14F-4D97-AF65-F5344CB8AC3E}">
        <p14:creationId xmlns:p14="http://schemas.microsoft.com/office/powerpoint/2010/main" val="1989404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9</a:t>
            </a:fld>
            <a:endParaRPr lang="en-US"/>
          </a:p>
        </p:txBody>
      </p:sp>
    </p:spTree>
    <p:extLst>
      <p:ext uri="{BB962C8B-B14F-4D97-AF65-F5344CB8AC3E}">
        <p14:creationId xmlns:p14="http://schemas.microsoft.com/office/powerpoint/2010/main" val="3902157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25</a:t>
            </a:fld>
            <a:endParaRPr lang="en-US"/>
          </a:p>
        </p:txBody>
      </p:sp>
    </p:spTree>
    <p:extLst>
      <p:ext uri="{BB962C8B-B14F-4D97-AF65-F5344CB8AC3E}">
        <p14:creationId xmlns:p14="http://schemas.microsoft.com/office/powerpoint/2010/main" val="713527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27</a:t>
            </a:fld>
            <a:endParaRPr lang="en-US"/>
          </a:p>
        </p:txBody>
      </p:sp>
    </p:spTree>
    <p:extLst>
      <p:ext uri="{BB962C8B-B14F-4D97-AF65-F5344CB8AC3E}">
        <p14:creationId xmlns:p14="http://schemas.microsoft.com/office/powerpoint/2010/main" val="3995339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28</a:t>
            </a:fld>
            <a:endParaRPr lang="en-US"/>
          </a:p>
        </p:txBody>
      </p:sp>
    </p:spTree>
    <p:extLst>
      <p:ext uri="{BB962C8B-B14F-4D97-AF65-F5344CB8AC3E}">
        <p14:creationId xmlns:p14="http://schemas.microsoft.com/office/powerpoint/2010/main" val="2575200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29</a:t>
            </a:fld>
            <a:endParaRPr lang="en-US"/>
          </a:p>
        </p:txBody>
      </p:sp>
    </p:spTree>
    <p:extLst>
      <p:ext uri="{BB962C8B-B14F-4D97-AF65-F5344CB8AC3E}">
        <p14:creationId xmlns:p14="http://schemas.microsoft.com/office/powerpoint/2010/main" val="15389201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A88B6750-BB0A-48D4-8B3A-FB01707E0334}" type="datetime1">
              <a:rPr lang="en-US" smtClean="0"/>
              <a:t>2/19/2021</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591692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7879A4EA-BD89-47A4-91D3-3C0BB1C77C3A}" type="datetime1">
              <a:rPr lang="en-US" smtClean="0"/>
              <a:t>2/19/2021</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userDrawn="1"/>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37332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83B61125-71B8-4DF1-B5BF-A006AF7DDB80}" type="datetime1">
              <a:rPr lang="en-US" smtClean="0"/>
              <a:t>2/19/2021</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57129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D4DDE015-48FF-42BF-AACC-FB50DAE32B4D}" type="datetime1">
              <a:rPr lang="en-US" smtClean="0"/>
              <a:t>2/19/2021</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userDrawn="1"/>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userDrawn="1"/>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3171715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DFA88063-B97A-4872-882D-B7EAC791A587}" type="datetime1">
              <a:rPr lang="en-US" smtClean="0"/>
              <a:t>2/19/2021</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pic>
        <p:nvPicPr>
          <p:cNvPr id="21" name="Picture 20"/>
          <p:cNvPicPr>
            <a:picLocks noChangeAspect="1"/>
          </p:cNvPicPr>
          <p:nvPr userDrawn="1"/>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859941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D0BE7806-BCAF-477F-849E-47CB8E1B5DD6}" type="datetime1">
              <a:rPr lang="en-US" smtClean="0"/>
              <a:t>2/19/2021</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pic>
        <p:nvPicPr>
          <p:cNvPr id="32" name="Picture 31"/>
          <p:cNvPicPr>
            <a:picLocks noChangeAspect="1"/>
          </p:cNvPicPr>
          <p:nvPr userDrawn="1"/>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4270989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0322" y="2869895"/>
            <a:ext cx="9613860" cy="1090788"/>
          </a:xfrm>
        </p:spPr>
        <p:txBody>
          <a:bodyPr anchor="ctr">
            <a:normAutofit/>
          </a:bodyPr>
          <a:lstStyle>
            <a:lvl1pPr algn="r">
              <a:defRPr sz="3600">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FC688739-4518-4CE3-9221-D0CED74930B2}" type="datetime1">
              <a:rPr lang="en-US" smtClean="0"/>
              <a:t>2/19/2021</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57152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rotWithShape="1">
          <a:gsLst>
            <a:gs pos="16814">
              <a:schemeClr val="tx1">
                <a:lumMod val="95000"/>
              </a:schemeClr>
            </a:gs>
            <a:gs pos="100000">
              <a:schemeClr val="tx1">
                <a:lumMod val="74000"/>
              </a:schemeClr>
            </a:gs>
          </a:gsLst>
          <a:lin ang="2520000" scaled="0"/>
        </a:gradFill>
        <a:effectLst/>
      </p:bgPr>
    </p:bg>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bg2"/>
                </a:solidFill>
              </a:defRPr>
            </a:lvl1pPr>
            <a:lvl2pPr marL="685800" indent="-228600">
              <a:buFont typeface="Wingdings" panose="05000000000000000000" pitchFamily="2" charset="2"/>
              <a:buChar char="§"/>
              <a:defRPr>
                <a:solidFill>
                  <a:schemeClr val="bg2"/>
                </a:solidFill>
              </a:defRPr>
            </a:lvl2pPr>
            <a:lvl3pPr marL="1143000" indent="-228600">
              <a:buFont typeface="Wingdings" panose="05000000000000000000" pitchFamily="2" charset="2"/>
              <a:buChar char="§"/>
              <a:defRPr>
                <a:solidFill>
                  <a:schemeClr val="bg2"/>
                </a:solidFill>
              </a:defRPr>
            </a:lvl3pPr>
            <a:lvl4pPr marL="1600200" indent="-228600">
              <a:buFont typeface="Wingdings" panose="05000000000000000000" pitchFamily="2" charset="2"/>
              <a:buChar char="§"/>
              <a:defRPr>
                <a:solidFill>
                  <a:schemeClr val="bg2"/>
                </a:solidFill>
              </a:defRPr>
            </a:lvl4pPr>
            <a:lvl5pPr marL="2057400" indent="-228600">
              <a:buFont typeface="Wingdings" panose="05000000000000000000" pitchFamily="2" charset="2"/>
              <a:buChar cha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531053DE-FBCA-47BB-A358-65A7A7DB66BF}" type="datetime1">
              <a:rPr lang="en-US" smtClean="0"/>
              <a:t>2/19/2021</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31474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5D111C2B-024C-4DFD-8F6B-DBAF70976832}" type="datetime1">
              <a:rPr lang="en-US" smtClean="0"/>
              <a:t>2/19/2021</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25706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7AD1BD8F-A2EB-491A-9FA4-47E40D2165AD}" type="datetime1">
              <a:rPr lang="en-US" smtClean="0"/>
              <a:t>2/19/2021</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57585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E636CA4F-A13E-4500-9578-0F5801B5A0C2}" type="datetime1">
              <a:rPr lang="en-US" smtClean="0"/>
              <a:t>2/19/2021</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586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93B376FB-1E3A-4530-BA3E-4AD285340DE2}" type="datetime1">
              <a:rPr lang="en-US" smtClean="0"/>
              <a:t>2/19/2021</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21198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F76FBF05-63B4-4B7D-BD09-9CEBC91007B8}" type="datetime1">
              <a:rPr lang="en-US" smtClean="0"/>
              <a:t>2/19/2021</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userDrawn="1"/>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userDrawn="1"/>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532964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F43CEA0-F4A5-409F-9582-88102A60ACC6}" type="datetime1">
              <a:rPr lang="en-US" smtClean="0"/>
              <a:t>2/19/2021</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pic>
        <p:nvPicPr>
          <p:cNvPr id="15" name="Picture 14"/>
          <p:cNvPicPr>
            <a:picLocks noChangeAspect="1"/>
          </p:cNvPicPr>
          <p:nvPr userDrawn="1"/>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227249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18ED78A9-62ED-4CAD-9E11-2285B135D254}" type="datetime1">
              <a:rPr lang="en-US" smtClean="0"/>
              <a:t>2/19/2021</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userDrawn="1"/>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987279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tx1">
                <a:lumMod val="100000"/>
              </a:schemeClr>
            </a:gs>
            <a:gs pos="100000">
              <a:schemeClr val="tx1">
                <a:lumMod val="75000"/>
              </a:schemeClr>
            </a:gs>
          </a:gsLst>
          <a:lin ang="2520000" scaled="0"/>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7">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531053DE-FBCA-47BB-A358-65A7A7DB66BF}" type="datetime1">
              <a:rPr lang="en-US" smtClean="0"/>
              <a:pPr/>
              <a:t>2/19/2021</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3308358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80" r:id="rId3"/>
    <p:sldLayoutId id="2147483681" r:id="rId4"/>
    <p:sldLayoutId id="2147483682"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in5d.com/16-uncomfortable-feelings/" TargetMode="External"/><Relationship Id="rId2" Type="http://schemas.openxmlformats.org/officeDocument/2006/relationships/image" Target="../media/image14.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esd.wa.gov/" TargetMode="External"/><Relationship Id="rId1" Type="http://schemas.openxmlformats.org/officeDocument/2006/relationships/slideLayout" Target="../slideLayouts/slideLayout2.xml"/><Relationship Id="rId4" Type="http://schemas.openxmlformats.org/officeDocument/2006/relationships/hyperlink" Target="http://www.freestockphotos.biz/stockphoto/9307"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http://www.pngall.com/success-png" TargetMode="External"/><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esd.wa.gov"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erikaforpresident.com/2016/04/02/when-will-i-learn-to-quit-looking-for-clarity-sigh/" TargetMode="Externa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gendutezo.blogspot.com/2016/05/45-fakta-unik-penambah-ilmu-pengetahuan.html"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hyperlink" Target="http://www.esd.wa.gov/" TargetMode="External"/><Relationship Id="rId7" Type="http://schemas.openxmlformats.org/officeDocument/2006/relationships/hyperlink" Target="http://barbarousguideb51.wikidot.com/"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1.jpg"/><Relationship Id="rId5" Type="http://schemas.openxmlformats.org/officeDocument/2006/relationships/hyperlink" Target="http://www.worksourcewa.com/" TargetMode="External"/><Relationship Id="rId4" Type="http://schemas.openxmlformats.org/officeDocument/2006/relationships/hyperlink" Target="https://esd.wa.gov/uiwebinar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463" y="2810982"/>
            <a:ext cx="8647993" cy="1373070"/>
          </a:xfrm>
        </p:spPr>
        <p:txBody>
          <a:bodyPr/>
          <a:lstStyle/>
          <a:p>
            <a:r>
              <a:rPr lang="en-US" b="1" dirty="0"/>
              <a:t>Restarting an Unemployment Claim</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a:t>
            </a:fld>
            <a:endParaRPr lang="en-US" dirty="0"/>
          </a:p>
        </p:txBody>
      </p:sp>
    </p:spTree>
    <p:extLst>
      <p:ext uri="{BB962C8B-B14F-4D97-AF65-F5344CB8AC3E}">
        <p14:creationId xmlns:p14="http://schemas.microsoft.com/office/powerpoint/2010/main" val="3147798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10</a:t>
            </a:fld>
            <a:endParaRPr lang="en-US" dirty="0"/>
          </a:p>
        </p:txBody>
      </p:sp>
      <p:grpSp>
        <p:nvGrpSpPr>
          <p:cNvPr id="2" name="Group 1">
            <a:extLst>
              <a:ext uri="{FF2B5EF4-FFF2-40B4-BE49-F238E27FC236}">
                <a16:creationId xmlns:a16="http://schemas.microsoft.com/office/drawing/2014/main" id="{73415436-9206-48D5-B4D9-00E5DDDB0193}"/>
              </a:ext>
            </a:extLst>
          </p:cNvPr>
          <p:cNvGrpSpPr/>
          <p:nvPr/>
        </p:nvGrpSpPr>
        <p:grpSpPr>
          <a:xfrm>
            <a:off x="715267" y="237393"/>
            <a:ext cx="10796412" cy="6478136"/>
            <a:chOff x="715267" y="237393"/>
            <a:chExt cx="10796412" cy="6478136"/>
          </a:xfrm>
        </p:grpSpPr>
        <p:grpSp>
          <p:nvGrpSpPr>
            <p:cNvPr id="6" name="Group 5">
              <a:extLst>
                <a:ext uri="{FF2B5EF4-FFF2-40B4-BE49-F238E27FC236}">
                  <a16:creationId xmlns:a16="http://schemas.microsoft.com/office/drawing/2014/main" id="{96A90D37-1F8F-4A94-9B38-E6F703A5C3D3}"/>
                </a:ext>
              </a:extLst>
            </p:cNvPr>
            <p:cNvGrpSpPr/>
            <p:nvPr/>
          </p:nvGrpSpPr>
          <p:grpSpPr>
            <a:xfrm>
              <a:off x="715267" y="931985"/>
              <a:ext cx="10796412" cy="5783544"/>
              <a:chOff x="715267" y="931985"/>
              <a:chExt cx="10796412" cy="5783544"/>
            </a:xfrm>
          </p:grpSpPr>
          <p:pic>
            <p:nvPicPr>
              <p:cNvPr id="3" name="Picture 2">
                <a:extLst>
                  <a:ext uri="{FF2B5EF4-FFF2-40B4-BE49-F238E27FC236}">
                    <a16:creationId xmlns:a16="http://schemas.microsoft.com/office/drawing/2014/main" id="{28117E00-0BEA-4C1E-BF9D-38419BA4651E}"/>
                  </a:ext>
                </a:extLst>
              </p:cNvPr>
              <p:cNvPicPr>
                <a:picLocks noChangeAspect="1"/>
              </p:cNvPicPr>
              <p:nvPr/>
            </p:nvPicPr>
            <p:blipFill>
              <a:blip r:embed="rId2"/>
              <a:stretch>
                <a:fillRect/>
              </a:stretch>
            </p:blipFill>
            <p:spPr>
              <a:xfrm>
                <a:off x="1361137" y="931985"/>
                <a:ext cx="10150542" cy="5662245"/>
              </a:xfrm>
              <a:prstGeom prst="rect">
                <a:avLst/>
              </a:prstGeom>
            </p:spPr>
          </p:pic>
          <p:sp>
            <p:nvSpPr>
              <p:cNvPr id="10" name="Rectangle: Rounded Corners 9">
                <a:extLst>
                  <a:ext uri="{FF2B5EF4-FFF2-40B4-BE49-F238E27FC236}">
                    <a16:creationId xmlns:a16="http://schemas.microsoft.com/office/drawing/2014/main" id="{1B43E25A-4728-41FA-AACF-5E8036AACAF9}"/>
                  </a:ext>
                </a:extLst>
              </p:cNvPr>
              <p:cNvSpPr/>
              <p:nvPr/>
            </p:nvSpPr>
            <p:spPr>
              <a:xfrm>
                <a:off x="1177026" y="4191911"/>
                <a:ext cx="3936558" cy="2523618"/>
              </a:xfrm>
              <a:prstGeom prst="roundRect">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2" name="Arrow: Left 11">
                <a:extLst>
                  <a:ext uri="{FF2B5EF4-FFF2-40B4-BE49-F238E27FC236}">
                    <a16:creationId xmlns:a16="http://schemas.microsoft.com/office/drawing/2014/main" id="{8B6E8D88-C60B-46A5-8FC3-C9994B1F31EA}"/>
                  </a:ext>
                </a:extLst>
              </p:cNvPr>
              <p:cNvSpPr/>
              <p:nvPr/>
            </p:nvSpPr>
            <p:spPr>
              <a:xfrm rot="9603732">
                <a:off x="715267" y="5403112"/>
                <a:ext cx="980244" cy="37724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A7E5E0F-BC24-4C68-9632-3C9ED60F98E8}"/>
                  </a:ext>
                </a:extLst>
              </p:cNvPr>
              <p:cNvSpPr txBox="1"/>
              <p:nvPr/>
            </p:nvSpPr>
            <p:spPr>
              <a:xfrm>
                <a:off x="9680329" y="1081454"/>
                <a:ext cx="896816" cy="215444"/>
              </a:xfrm>
              <a:prstGeom prst="rect">
                <a:avLst/>
              </a:prstGeom>
              <a:solidFill>
                <a:schemeClr val="accent2">
                  <a:lumMod val="90000"/>
                  <a:lumOff val="10000"/>
                </a:schemeClr>
              </a:solidFill>
            </p:spPr>
            <p:txBody>
              <a:bodyPr wrap="square" rtlCol="0">
                <a:spAutoFit/>
              </a:bodyPr>
              <a:lstStyle/>
              <a:p>
                <a:endParaRPr lang="en-US" sz="800" dirty="0"/>
              </a:p>
            </p:txBody>
          </p:sp>
          <p:sp>
            <p:nvSpPr>
              <p:cNvPr id="5" name="TextBox 4">
                <a:extLst>
                  <a:ext uri="{FF2B5EF4-FFF2-40B4-BE49-F238E27FC236}">
                    <a16:creationId xmlns:a16="http://schemas.microsoft.com/office/drawing/2014/main" id="{5D50F91D-557E-4924-B842-50D7E88D07E3}"/>
                  </a:ext>
                </a:extLst>
              </p:cNvPr>
              <p:cNvSpPr txBox="1"/>
              <p:nvPr/>
            </p:nvSpPr>
            <p:spPr>
              <a:xfrm>
                <a:off x="2011625" y="2920414"/>
                <a:ext cx="1951892" cy="501162"/>
              </a:xfrm>
              <a:prstGeom prst="rect">
                <a:avLst/>
              </a:prstGeom>
              <a:solidFill>
                <a:schemeClr val="tx1"/>
              </a:solidFill>
            </p:spPr>
            <p:txBody>
              <a:bodyPr wrap="square" rtlCol="0">
                <a:spAutoFit/>
              </a:bodyPr>
              <a:lstStyle/>
              <a:p>
                <a:endParaRPr lang="en-US" dirty="0"/>
              </a:p>
            </p:txBody>
          </p:sp>
        </p:grpSp>
        <p:sp>
          <p:nvSpPr>
            <p:cNvPr id="14" name="TextBox 13">
              <a:extLst>
                <a:ext uri="{FF2B5EF4-FFF2-40B4-BE49-F238E27FC236}">
                  <a16:creationId xmlns:a16="http://schemas.microsoft.com/office/drawing/2014/main" id="{CBD063A4-3398-4FA6-AFD4-4B956E0526E8}"/>
                </a:ext>
              </a:extLst>
            </p:cNvPr>
            <p:cNvSpPr txBox="1"/>
            <p:nvPr/>
          </p:nvSpPr>
          <p:spPr>
            <a:xfrm>
              <a:off x="1486714" y="237393"/>
              <a:ext cx="9231923" cy="584775"/>
            </a:xfrm>
            <a:prstGeom prst="rect">
              <a:avLst/>
            </a:prstGeom>
            <a:noFill/>
            <a:ln w="38100">
              <a:solidFill>
                <a:srgbClr val="FF0000"/>
              </a:solidFill>
            </a:ln>
          </p:spPr>
          <p:txBody>
            <a:bodyPr wrap="square" rtlCol="0">
              <a:spAutoFit/>
            </a:bodyPr>
            <a:lstStyle/>
            <a:p>
              <a:r>
                <a:rPr lang="en-US" sz="3200" dirty="0">
                  <a:solidFill>
                    <a:schemeClr val="bg1"/>
                  </a:solidFill>
                </a:rPr>
                <a:t>If you have a current claim, let’s restart it</a:t>
              </a:r>
            </a:p>
          </p:txBody>
        </p:sp>
      </p:grpSp>
    </p:spTree>
    <p:extLst>
      <p:ext uri="{BB962C8B-B14F-4D97-AF65-F5344CB8AC3E}">
        <p14:creationId xmlns:p14="http://schemas.microsoft.com/office/powerpoint/2010/main" val="3037768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11</a:t>
            </a:fld>
            <a:endParaRPr lang="en-US" dirty="0"/>
          </a:p>
        </p:txBody>
      </p:sp>
      <p:grpSp>
        <p:nvGrpSpPr>
          <p:cNvPr id="2" name="Group 1">
            <a:extLst>
              <a:ext uri="{FF2B5EF4-FFF2-40B4-BE49-F238E27FC236}">
                <a16:creationId xmlns:a16="http://schemas.microsoft.com/office/drawing/2014/main" id="{33C22473-75D9-4C4B-B8BF-FCAE1CBF3959}"/>
              </a:ext>
            </a:extLst>
          </p:cNvPr>
          <p:cNvGrpSpPr/>
          <p:nvPr/>
        </p:nvGrpSpPr>
        <p:grpSpPr>
          <a:xfrm>
            <a:off x="1415562" y="202223"/>
            <a:ext cx="10096118" cy="6471140"/>
            <a:chOff x="1415562" y="202223"/>
            <a:chExt cx="10096118" cy="6471140"/>
          </a:xfrm>
        </p:grpSpPr>
        <p:grpSp>
          <p:nvGrpSpPr>
            <p:cNvPr id="3" name="Group 2">
              <a:extLst>
                <a:ext uri="{FF2B5EF4-FFF2-40B4-BE49-F238E27FC236}">
                  <a16:creationId xmlns:a16="http://schemas.microsoft.com/office/drawing/2014/main" id="{891688DC-4117-47F4-895F-C5728CDA851A}"/>
                </a:ext>
              </a:extLst>
            </p:cNvPr>
            <p:cNvGrpSpPr/>
            <p:nvPr/>
          </p:nvGrpSpPr>
          <p:grpSpPr>
            <a:xfrm>
              <a:off x="1415562" y="202223"/>
              <a:ext cx="10096118" cy="6471140"/>
              <a:chOff x="163417" y="0"/>
              <a:chExt cx="11865166" cy="6858000"/>
            </a:xfrm>
          </p:grpSpPr>
          <p:pic>
            <p:nvPicPr>
              <p:cNvPr id="5" name="Picture 4">
                <a:extLst>
                  <a:ext uri="{FF2B5EF4-FFF2-40B4-BE49-F238E27FC236}">
                    <a16:creationId xmlns:a16="http://schemas.microsoft.com/office/drawing/2014/main" id="{88899D91-DF92-400F-800A-B2047B767392}"/>
                  </a:ext>
                </a:extLst>
              </p:cNvPr>
              <p:cNvPicPr>
                <a:picLocks noChangeAspect="1"/>
              </p:cNvPicPr>
              <p:nvPr/>
            </p:nvPicPr>
            <p:blipFill>
              <a:blip r:embed="rId2"/>
              <a:stretch>
                <a:fillRect/>
              </a:stretch>
            </p:blipFill>
            <p:spPr>
              <a:xfrm>
                <a:off x="163417" y="0"/>
                <a:ext cx="11865166" cy="6858000"/>
              </a:xfrm>
              <a:prstGeom prst="rect">
                <a:avLst/>
              </a:prstGeom>
            </p:spPr>
          </p:pic>
          <p:sp>
            <p:nvSpPr>
              <p:cNvPr id="6" name="Rectangle: Rounded Corners 5">
                <a:extLst>
                  <a:ext uri="{FF2B5EF4-FFF2-40B4-BE49-F238E27FC236}">
                    <a16:creationId xmlns:a16="http://schemas.microsoft.com/office/drawing/2014/main" id="{C0E03277-DBF2-41FF-8B7E-5CD2F6C115EC}"/>
                  </a:ext>
                </a:extLst>
              </p:cNvPr>
              <p:cNvSpPr/>
              <p:nvPr/>
            </p:nvSpPr>
            <p:spPr>
              <a:xfrm>
                <a:off x="8149702" y="1285875"/>
                <a:ext cx="3053918" cy="84793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Arrow: Left 7">
              <a:extLst>
                <a:ext uri="{FF2B5EF4-FFF2-40B4-BE49-F238E27FC236}">
                  <a16:creationId xmlns:a16="http://schemas.microsoft.com/office/drawing/2014/main" id="{D575C7F8-285A-46FF-8E1E-10281339126B}"/>
                </a:ext>
              </a:extLst>
            </p:cNvPr>
            <p:cNvSpPr/>
            <p:nvPr/>
          </p:nvSpPr>
          <p:spPr>
            <a:xfrm rot="9780942">
              <a:off x="6875567" y="2259595"/>
              <a:ext cx="827567" cy="51000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111A868C-DB9B-4791-BDCF-BF42DAC5D18F}"/>
              </a:ext>
            </a:extLst>
          </p:cNvPr>
          <p:cNvSpPr txBox="1"/>
          <p:nvPr/>
        </p:nvSpPr>
        <p:spPr>
          <a:xfrm>
            <a:off x="1978269" y="2149846"/>
            <a:ext cx="4713782" cy="1200329"/>
          </a:xfrm>
          <a:prstGeom prst="rect">
            <a:avLst/>
          </a:prstGeom>
          <a:noFill/>
          <a:ln w="38100">
            <a:solidFill>
              <a:srgbClr val="FF0000"/>
            </a:solidFill>
          </a:ln>
        </p:spPr>
        <p:txBody>
          <a:bodyPr wrap="square" rtlCol="0">
            <a:spAutoFit/>
          </a:bodyPr>
          <a:lstStyle/>
          <a:p>
            <a:r>
              <a:rPr lang="en-US" sz="2400" dirty="0">
                <a:solidFill>
                  <a:schemeClr val="bg1"/>
                </a:solidFill>
              </a:rPr>
              <a:t>This link will only be there if it has been 5 or more weeks since you’ve claimed unemployment.</a:t>
            </a:r>
          </a:p>
        </p:txBody>
      </p:sp>
    </p:spTree>
    <p:extLst>
      <p:ext uri="{BB962C8B-B14F-4D97-AF65-F5344CB8AC3E}">
        <p14:creationId xmlns:p14="http://schemas.microsoft.com/office/powerpoint/2010/main" val="2213978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12</a:t>
            </a:fld>
            <a:endParaRPr lang="en-US" dirty="0"/>
          </a:p>
        </p:txBody>
      </p:sp>
      <p:pic>
        <p:nvPicPr>
          <p:cNvPr id="5" name="Picture 4">
            <a:extLst>
              <a:ext uri="{FF2B5EF4-FFF2-40B4-BE49-F238E27FC236}">
                <a16:creationId xmlns:a16="http://schemas.microsoft.com/office/drawing/2014/main" id="{D1BFE068-5B54-4C3F-8DE6-F34E5479031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123523" y="2421195"/>
            <a:ext cx="5641782" cy="3701559"/>
          </a:xfrm>
          <a:prstGeom prst="rect">
            <a:avLst/>
          </a:prstGeom>
        </p:spPr>
      </p:pic>
      <p:sp>
        <p:nvSpPr>
          <p:cNvPr id="7" name="TextBox 6">
            <a:extLst>
              <a:ext uri="{FF2B5EF4-FFF2-40B4-BE49-F238E27FC236}">
                <a16:creationId xmlns:a16="http://schemas.microsoft.com/office/drawing/2014/main" id="{2D0E30A9-B72C-444E-8F7D-1EB1844B7ADE}"/>
              </a:ext>
            </a:extLst>
          </p:cNvPr>
          <p:cNvSpPr txBox="1"/>
          <p:nvPr/>
        </p:nvSpPr>
        <p:spPr>
          <a:xfrm>
            <a:off x="2208498" y="465992"/>
            <a:ext cx="7471833" cy="1569660"/>
          </a:xfrm>
          <a:prstGeom prst="rect">
            <a:avLst/>
          </a:prstGeom>
          <a:noFill/>
          <a:ln w="38100">
            <a:solidFill>
              <a:srgbClr val="FF0000"/>
            </a:solidFill>
          </a:ln>
        </p:spPr>
        <p:txBody>
          <a:bodyPr wrap="square" rtlCol="0">
            <a:spAutoFit/>
          </a:bodyPr>
          <a:lstStyle/>
          <a:p>
            <a:r>
              <a:rPr lang="en-US" sz="2400" dirty="0">
                <a:solidFill>
                  <a:schemeClr val="bg1"/>
                </a:solidFill>
              </a:rPr>
              <a:t>When reopening a claim, the questions you get could be different depending on your situation and how you answer the questions.  The following screens will give you the most common.</a:t>
            </a:r>
          </a:p>
        </p:txBody>
      </p:sp>
    </p:spTree>
    <p:extLst>
      <p:ext uri="{BB962C8B-B14F-4D97-AF65-F5344CB8AC3E}">
        <p14:creationId xmlns:p14="http://schemas.microsoft.com/office/powerpoint/2010/main" val="1739017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B40AA9-6E1A-4AFC-B452-39EC249EEFD3}"/>
              </a:ext>
            </a:extLst>
          </p:cNvPr>
          <p:cNvPicPr>
            <a:picLocks noChangeAspect="1"/>
          </p:cNvPicPr>
          <p:nvPr/>
        </p:nvPicPr>
        <p:blipFill>
          <a:blip r:embed="rId2"/>
          <a:stretch>
            <a:fillRect/>
          </a:stretch>
        </p:blipFill>
        <p:spPr>
          <a:xfrm>
            <a:off x="1875835" y="360485"/>
            <a:ext cx="9193679" cy="6128238"/>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pPr/>
              <a:t>13</a:t>
            </a:fld>
            <a:endParaRPr lang="en-US" dirty="0"/>
          </a:p>
        </p:txBody>
      </p:sp>
      <p:sp>
        <p:nvSpPr>
          <p:cNvPr id="8" name="TextBox 7">
            <a:extLst>
              <a:ext uri="{FF2B5EF4-FFF2-40B4-BE49-F238E27FC236}">
                <a16:creationId xmlns:a16="http://schemas.microsoft.com/office/drawing/2014/main" id="{206E65D4-F728-44EB-AF6D-04FEB526F122}"/>
              </a:ext>
            </a:extLst>
          </p:cNvPr>
          <p:cNvSpPr txBox="1"/>
          <p:nvPr/>
        </p:nvSpPr>
        <p:spPr>
          <a:xfrm>
            <a:off x="4899123" y="4638217"/>
            <a:ext cx="4749706" cy="369332"/>
          </a:xfrm>
          <a:prstGeom prst="rect">
            <a:avLst/>
          </a:prstGeom>
          <a:noFill/>
          <a:ln w="38100">
            <a:solidFill>
              <a:srgbClr val="FF0000"/>
            </a:solidFill>
          </a:ln>
        </p:spPr>
        <p:txBody>
          <a:bodyPr wrap="square" rtlCol="0">
            <a:spAutoFit/>
          </a:bodyPr>
          <a:lstStyle/>
          <a:p>
            <a:r>
              <a:rPr lang="en-US" dirty="0">
                <a:solidFill>
                  <a:schemeClr val="bg1"/>
                </a:solidFill>
              </a:rPr>
              <a:t>Claim restart dates must always be on a Sunday</a:t>
            </a:r>
          </a:p>
        </p:txBody>
      </p:sp>
      <p:grpSp>
        <p:nvGrpSpPr>
          <p:cNvPr id="10" name="Group 9">
            <a:extLst>
              <a:ext uri="{FF2B5EF4-FFF2-40B4-BE49-F238E27FC236}">
                <a16:creationId xmlns:a16="http://schemas.microsoft.com/office/drawing/2014/main" id="{B5056110-D040-4746-856F-BA60A3C72C03}"/>
              </a:ext>
            </a:extLst>
          </p:cNvPr>
          <p:cNvGrpSpPr/>
          <p:nvPr/>
        </p:nvGrpSpPr>
        <p:grpSpPr>
          <a:xfrm>
            <a:off x="1887556" y="1939485"/>
            <a:ext cx="4944067" cy="1816612"/>
            <a:chOff x="1887556" y="1939485"/>
            <a:chExt cx="4944067" cy="1816612"/>
          </a:xfrm>
        </p:grpSpPr>
        <p:sp>
          <p:nvSpPr>
            <p:cNvPr id="6" name="TextBox 5">
              <a:extLst>
                <a:ext uri="{FF2B5EF4-FFF2-40B4-BE49-F238E27FC236}">
                  <a16:creationId xmlns:a16="http://schemas.microsoft.com/office/drawing/2014/main" id="{D5CC9BEA-1CB2-415A-9DA8-A921A2FC5C8B}"/>
                </a:ext>
              </a:extLst>
            </p:cNvPr>
            <p:cNvSpPr txBox="1"/>
            <p:nvPr/>
          </p:nvSpPr>
          <p:spPr>
            <a:xfrm>
              <a:off x="1887556" y="2278769"/>
              <a:ext cx="1866759" cy="1477328"/>
            </a:xfrm>
            <a:prstGeom prst="rect">
              <a:avLst/>
            </a:prstGeom>
            <a:noFill/>
            <a:ln w="38100">
              <a:solidFill>
                <a:srgbClr val="FF0000"/>
              </a:solidFill>
            </a:ln>
          </p:spPr>
          <p:txBody>
            <a:bodyPr wrap="square" rtlCol="0">
              <a:spAutoFit/>
            </a:bodyPr>
            <a:lstStyle/>
            <a:p>
              <a:r>
                <a:rPr lang="en-US" dirty="0">
                  <a:solidFill>
                    <a:schemeClr val="bg1"/>
                  </a:solidFill>
                </a:rPr>
                <a:t>These dates will be different, depending on your circumstances.</a:t>
              </a:r>
            </a:p>
          </p:txBody>
        </p:sp>
        <p:sp>
          <p:nvSpPr>
            <p:cNvPr id="7" name="Arrow: Curved Right 6">
              <a:extLst>
                <a:ext uri="{FF2B5EF4-FFF2-40B4-BE49-F238E27FC236}">
                  <a16:creationId xmlns:a16="http://schemas.microsoft.com/office/drawing/2014/main" id="{5FE1A1AF-B7E0-4184-8C27-1933207A6D41}"/>
                </a:ext>
              </a:extLst>
            </p:cNvPr>
            <p:cNvSpPr/>
            <p:nvPr/>
          </p:nvSpPr>
          <p:spPr>
            <a:xfrm rot="16200000" flipH="1">
              <a:off x="4714458" y="191651"/>
              <a:ext cx="369331" cy="386499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urved Right 8">
              <a:extLst>
                <a:ext uri="{FF2B5EF4-FFF2-40B4-BE49-F238E27FC236}">
                  <a16:creationId xmlns:a16="http://schemas.microsoft.com/office/drawing/2014/main" id="{4D6200FE-DE50-41CE-AE3B-53C3778471BC}"/>
                </a:ext>
              </a:extLst>
            </p:cNvPr>
            <p:cNvSpPr/>
            <p:nvPr/>
          </p:nvSpPr>
          <p:spPr>
            <a:xfrm rot="16200000">
              <a:off x="4273034" y="2154689"/>
              <a:ext cx="369333" cy="163537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067865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14</a:t>
            </a:fld>
            <a:endParaRPr lang="en-US" dirty="0"/>
          </a:p>
        </p:txBody>
      </p:sp>
      <p:pic>
        <p:nvPicPr>
          <p:cNvPr id="8" name="Picture 7">
            <a:extLst>
              <a:ext uri="{FF2B5EF4-FFF2-40B4-BE49-F238E27FC236}">
                <a16:creationId xmlns:a16="http://schemas.microsoft.com/office/drawing/2014/main" id="{DA1A8145-C035-4684-BBB4-D987E92C5250}"/>
              </a:ext>
            </a:extLst>
          </p:cNvPr>
          <p:cNvPicPr>
            <a:picLocks noChangeAspect="1"/>
          </p:cNvPicPr>
          <p:nvPr/>
        </p:nvPicPr>
        <p:blipFill>
          <a:blip r:embed="rId2"/>
          <a:stretch>
            <a:fillRect/>
          </a:stretch>
        </p:blipFill>
        <p:spPr>
          <a:xfrm>
            <a:off x="1899652" y="307731"/>
            <a:ext cx="9187448" cy="6189784"/>
          </a:xfrm>
          <a:prstGeom prst="rect">
            <a:avLst/>
          </a:prstGeom>
        </p:spPr>
      </p:pic>
      <p:sp>
        <p:nvSpPr>
          <p:cNvPr id="6" name="TextBox 5">
            <a:extLst>
              <a:ext uri="{FF2B5EF4-FFF2-40B4-BE49-F238E27FC236}">
                <a16:creationId xmlns:a16="http://schemas.microsoft.com/office/drawing/2014/main" id="{FAAA9F7B-8BF9-4F4B-A48E-008F3CE6BAD1}"/>
              </a:ext>
            </a:extLst>
          </p:cNvPr>
          <p:cNvSpPr txBox="1"/>
          <p:nvPr/>
        </p:nvSpPr>
        <p:spPr>
          <a:xfrm>
            <a:off x="3821864" y="3349950"/>
            <a:ext cx="3590051" cy="646331"/>
          </a:xfrm>
          <a:prstGeom prst="rect">
            <a:avLst/>
          </a:prstGeom>
          <a:noFill/>
          <a:ln w="38100">
            <a:solidFill>
              <a:srgbClr val="FF0000"/>
            </a:solidFill>
          </a:ln>
        </p:spPr>
        <p:txBody>
          <a:bodyPr wrap="square" rtlCol="0">
            <a:spAutoFit/>
          </a:bodyPr>
          <a:lstStyle/>
          <a:p>
            <a:r>
              <a:rPr lang="en-US" dirty="0">
                <a:solidFill>
                  <a:schemeClr val="bg1"/>
                </a:solidFill>
              </a:rPr>
              <a:t>This date will be different, depending on your circumstances.</a:t>
            </a:r>
          </a:p>
        </p:txBody>
      </p:sp>
      <p:sp>
        <p:nvSpPr>
          <p:cNvPr id="10" name="Arrow: Left 9">
            <a:extLst>
              <a:ext uri="{FF2B5EF4-FFF2-40B4-BE49-F238E27FC236}">
                <a16:creationId xmlns:a16="http://schemas.microsoft.com/office/drawing/2014/main" id="{4D098CDE-AC07-470E-9397-59B5CA831CE8}"/>
              </a:ext>
            </a:extLst>
          </p:cNvPr>
          <p:cNvSpPr/>
          <p:nvPr/>
        </p:nvSpPr>
        <p:spPr>
          <a:xfrm rot="8397084">
            <a:off x="4365426" y="2872245"/>
            <a:ext cx="827567" cy="239547"/>
          </a:xfrm>
          <a:prstGeom prst="leftArrow">
            <a:avLst/>
          </a:prstGeom>
          <a:solidFill>
            <a:schemeClr val="accent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4230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15</a:t>
            </a:fld>
            <a:endParaRPr lang="en-US" dirty="0"/>
          </a:p>
        </p:txBody>
      </p:sp>
      <p:pic>
        <p:nvPicPr>
          <p:cNvPr id="9" name="Picture 8">
            <a:extLst>
              <a:ext uri="{FF2B5EF4-FFF2-40B4-BE49-F238E27FC236}">
                <a16:creationId xmlns:a16="http://schemas.microsoft.com/office/drawing/2014/main" id="{D2EBFE5B-F3C7-47A0-8A2C-BD49A0955950}"/>
              </a:ext>
            </a:extLst>
          </p:cNvPr>
          <p:cNvPicPr>
            <a:picLocks noChangeAspect="1"/>
          </p:cNvPicPr>
          <p:nvPr/>
        </p:nvPicPr>
        <p:blipFill>
          <a:blip r:embed="rId2"/>
          <a:stretch>
            <a:fillRect/>
          </a:stretch>
        </p:blipFill>
        <p:spPr>
          <a:xfrm>
            <a:off x="1885362" y="228600"/>
            <a:ext cx="9245700" cy="6304085"/>
          </a:xfrm>
          <a:prstGeom prst="rect">
            <a:avLst/>
          </a:prstGeom>
        </p:spPr>
      </p:pic>
      <p:sp>
        <p:nvSpPr>
          <p:cNvPr id="12" name="TextBox 11">
            <a:extLst>
              <a:ext uri="{FF2B5EF4-FFF2-40B4-BE49-F238E27FC236}">
                <a16:creationId xmlns:a16="http://schemas.microsoft.com/office/drawing/2014/main" id="{8A28FE76-FBB0-4074-BE35-F6C9F5F9DF71}"/>
              </a:ext>
            </a:extLst>
          </p:cNvPr>
          <p:cNvSpPr txBox="1"/>
          <p:nvPr/>
        </p:nvSpPr>
        <p:spPr>
          <a:xfrm>
            <a:off x="4193931" y="4392903"/>
            <a:ext cx="6409592" cy="830997"/>
          </a:xfrm>
          <a:prstGeom prst="rect">
            <a:avLst/>
          </a:prstGeom>
          <a:noFill/>
          <a:ln w="38100">
            <a:solidFill>
              <a:srgbClr val="FF0000"/>
            </a:solidFill>
          </a:ln>
        </p:spPr>
        <p:txBody>
          <a:bodyPr wrap="square" rtlCol="0">
            <a:spAutoFit/>
          </a:bodyPr>
          <a:lstStyle/>
          <a:p>
            <a:r>
              <a:rPr lang="en-US" sz="2400" dirty="0">
                <a:solidFill>
                  <a:schemeClr val="bg1"/>
                </a:solidFill>
              </a:rPr>
              <a:t>If you have other employers that aren’t listed, you will need to click on “yes” and search/add them.</a:t>
            </a:r>
          </a:p>
        </p:txBody>
      </p:sp>
    </p:spTree>
    <p:extLst>
      <p:ext uri="{BB962C8B-B14F-4D97-AF65-F5344CB8AC3E}">
        <p14:creationId xmlns:p14="http://schemas.microsoft.com/office/powerpoint/2010/main" val="1770512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16</a:t>
            </a:fld>
            <a:endParaRPr lang="en-US" dirty="0"/>
          </a:p>
        </p:txBody>
      </p:sp>
      <p:pic>
        <p:nvPicPr>
          <p:cNvPr id="2" name="Picture 1">
            <a:extLst>
              <a:ext uri="{FF2B5EF4-FFF2-40B4-BE49-F238E27FC236}">
                <a16:creationId xmlns:a16="http://schemas.microsoft.com/office/drawing/2014/main" id="{3A9FAA00-0202-44BF-B55A-D7C759C29D04}"/>
              </a:ext>
            </a:extLst>
          </p:cNvPr>
          <p:cNvPicPr>
            <a:picLocks noChangeAspect="1"/>
          </p:cNvPicPr>
          <p:nvPr/>
        </p:nvPicPr>
        <p:blipFill>
          <a:blip r:embed="rId2"/>
          <a:stretch>
            <a:fillRect/>
          </a:stretch>
        </p:blipFill>
        <p:spPr>
          <a:xfrm>
            <a:off x="1932993" y="202223"/>
            <a:ext cx="9136521" cy="6392007"/>
          </a:xfrm>
          <a:prstGeom prst="rect">
            <a:avLst/>
          </a:prstGeom>
        </p:spPr>
      </p:pic>
    </p:spTree>
    <p:extLst>
      <p:ext uri="{BB962C8B-B14F-4D97-AF65-F5344CB8AC3E}">
        <p14:creationId xmlns:p14="http://schemas.microsoft.com/office/powerpoint/2010/main" val="784889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17</a:t>
            </a:fld>
            <a:endParaRPr lang="en-US" dirty="0"/>
          </a:p>
        </p:txBody>
      </p:sp>
      <p:grpSp>
        <p:nvGrpSpPr>
          <p:cNvPr id="7" name="Group 6">
            <a:extLst>
              <a:ext uri="{FF2B5EF4-FFF2-40B4-BE49-F238E27FC236}">
                <a16:creationId xmlns:a16="http://schemas.microsoft.com/office/drawing/2014/main" id="{B754E14D-91C3-4BA2-8D05-0C630A34FCBB}"/>
              </a:ext>
            </a:extLst>
          </p:cNvPr>
          <p:cNvGrpSpPr/>
          <p:nvPr/>
        </p:nvGrpSpPr>
        <p:grpSpPr>
          <a:xfrm>
            <a:off x="1448150" y="184638"/>
            <a:ext cx="9928746" cy="6304085"/>
            <a:chOff x="1448150" y="184638"/>
            <a:chExt cx="9928746" cy="6304085"/>
          </a:xfrm>
        </p:grpSpPr>
        <p:grpSp>
          <p:nvGrpSpPr>
            <p:cNvPr id="3" name="Group 2">
              <a:extLst>
                <a:ext uri="{FF2B5EF4-FFF2-40B4-BE49-F238E27FC236}">
                  <a16:creationId xmlns:a16="http://schemas.microsoft.com/office/drawing/2014/main" id="{D0C65D4D-110B-490A-B512-E851265D106A}"/>
                </a:ext>
              </a:extLst>
            </p:cNvPr>
            <p:cNvGrpSpPr/>
            <p:nvPr/>
          </p:nvGrpSpPr>
          <p:grpSpPr>
            <a:xfrm>
              <a:off x="1448150" y="184638"/>
              <a:ext cx="9928746" cy="6304085"/>
              <a:chOff x="1448150" y="184638"/>
              <a:chExt cx="9928746" cy="6304085"/>
            </a:xfrm>
          </p:grpSpPr>
          <p:pic>
            <p:nvPicPr>
              <p:cNvPr id="2" name="Picture 1">
                <a:extLst>
                  <a:ext uri="{FF2B5EF4-FFF2-40B4-BE49-F238E27FC236}">
                    <a16:creationId xmlns:a16="http://schemas.microsoft.com/office/drawing/2014/main" id="{3282D2AA-D7A0-4D7B-BABF-623622D1C830}"/>
                  </a:ext>
                </a:extLst>
              </p:cNvPr>
              <p:cNvPicPr>
                <a:picLocks noChangeAspect="1"/>
              </p:cNvPicPr>
              <p:nvPr/>
            </p:nvPicPr>
            <p:blipFill>
              <a:blip r:embed="rId2"/>
              <a:stretch>
                <a:fillRect/>
              </a:stretch>
            </p:blipFill>
            <p:spPr>
              <a:xfrm>
                <a:off x="1448150" y="184638"/>
                <a:ext cx="9928746" cy="6304085"/>
              </a:xfrm>
              <a:prstGeom prst="rect">
                <a:avLst/>
              </a:prstGeom>
            </p:spPr>
          </p:pic>
          <p:sp>
            <p:nvSpPr>
              <p:cNvPr id="5" name="TextBox 4">
                <a:extLst>
                  <a:ext uri="{FF2B5EF4-FFF2-40B4-BE49-F238E27FC236}">
                    <a16:creationId xmlns:a16="http://schemas.microsoft.com/office/drawing/2014/main" id="{9CE0BBA9-8CB8-4434-81D5-AF93D5E65703}"/>
                  </a:ext>
                </a:extLst>
              </p:cNvPr>
              <p:cNvSpPr txBox="1"/>
              <p:nvPr/>
            </p:nvSpPr>
            <p:spPr>
              <a:xfrm>
                <a:off x="9557238" y="369277"/>
                <a:ext cx="896816" cy="215444"/>
              </a:xfrm>
              <a:prstGeom prst="rect">
                <a:avLst/>
              </a:prstGeom>
              <a:solidFill>
                <a:schemeClr val="accent2">
                  <a:lumMod val="90000"/>
                  <a:lumOff val="10000"/>
                </a:schemeClr>
              </a:solidFill>
            </p:spPr>
            <p:txBody>
              <a:bodyPr wrap="square" rtlCol="0">
                <a:spAutoFit/>
              </a:bodyPr>
              <a:lstStyle/>
              <a:p>
                <a:endParaRPr lang="en-US" sz="800" dirty="0"/>
              </a:p>
            </p:txBody>
          </p:sp>
        </p:grpSp>
        <p:sp>
          <p:nvSpPr>
            <p:cNvPr id="6" name="TextBox 5">
              <a:extLst>
                <a:ext uri="{FF2B5EF4-FFF2-40B4-BE49-F238E27FC236}">
                  <a16:creationId xmlns:a16="http://schemas.microsoft.com/office/drawing/2014/main" id="{632D6363-4AA9-4693-8619-57B8334C365C}"/>
                </a:ext>
              </a:extLst>
            </p:cNvPr>
            <p:cNvSpPr txBox="1"/>
            <p:nvPr/>
          </p:nvSpPr>
          <p:spPr>
            <a:xfrm>
              <a:off x="3807069" y="4281855"/>
              <a:ext cx="6866793" cy="923330"/>
            </a:xfrm>
            <a:prstGeom prst="rect">
              <a:avLst/>
            </a:prstGeom>
            <a:noFill/>
            <a:ln w="38100">
              <a:solidFill>
                <a:srgbClr val="FF0000"/>
              </a:solidFill>
            </a:ln>
          </p:spPr>
          <p:txBody>
            <a:bodyPr wrap="square" rtlCol="0">
              <a:spAutoFit/>
            </a:bodyPr>
            <a:lstStyle/>
            <a:p>
              <a:r>
                <a:rPr lang="en-US" dirty="0">
                  <a:solidFill>
                    <a:schemeClr val="bg1"/>
                  </a:solidFill>
                </a:rPr>
                <a:t>Being able and available means that you can go to work if called, if your employer was able to offer you work, and that there are no personal barriers to you going to work.</a:t>
              </a:r>
            </a:p>
          </p:txBody>
        </p:sp>
      </p:grpSp>
    </p:spTree>
    <p:extLst>
      <p:ext uri="{BB962C8B-B14F-4D97-AF65-F5344CB8AC3E}">
        <p14:creationId xmlns:p14="http://schemas.microsoft.com/office/powerpoint/2010/main" val="2814849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18</a:t>
            </a:fld>
            <a:endParaRPr lang="en-US" dirty="0"/>
          </a:p>
        </p:txBody>
      </p:sp>
      <p:grpSp>
        <p:nvGrpSpPr>
          <p:cNvPr id="8" name="Group 7">
            <a:extLst>
              <a:ext uri="{FF2B5EF4-FFF2-40B4-BE49-F238E27FC236}">
                <a16:creationId xmlns:a16="http://schemas.microsoft.com/office/drawing/2014/main" id="{019ECF8E-F513-486D-B354-521895520A00}"/>
              </a:ext>
            </a:extLst>
          </p:cNvPr>
          <p:cNvGrpSpPr/>
          <p:nvPr/>
        </p:nvGrpSpPr>
        <p:grpSpPr>
          <a:xfrm>
            <a:off x="1522852" y="193430"/>
            <a:ext cx="9988827" cy="6471139"/>
            <a:chOff x="1522852" y="193430"/>
            <a:chExt cx="9988827" cy="6471139"/>
          </a:xfrm>
        </p:grpSpPr>
        <p:grpSp>
          <p:nvGrpSpPr>
            <p:cNvPr id="3" name="Group 2">
              <a:extLst>
                <a:ext uri="{FF2B5EF4-FFF2-40B4-BE49-F238E27FC236}">
                  <a16:creationId xmlns:a16="http://schemas.microsoft.com/office/drawing/2014/main" id="{D9A2152E-24EC-4695-A70F-8648C949C596}"/>
                </a:ext>
              </a:extLst>
            </p:cNvPr>
            <p:cNvGrpSpPr/>
            <p:nvPr/>
          </p:nvGrpSpPr>
          <p:grpSpPr>
            <a:xfrm>
              <a:off x="1522852" y="193430"/>
              <a:ext cx="9988827" cy="6471139"/>
              <a:chOff x="1522852" y="193430"/>
              <a:chExt cx="9988827" cy="6471139"/>
            </a:xfrm>
          </p:grpSpPr>
          <p:pic>
            <p:nvPicPr>
              <p:cNvPr id="2" name="Picture 1">
                <a:extLst>
                  <a:ext uri="{FF2B5EF4-FFF2-40B4-BE49-F238E27FC236}">
                    <a16:creationId xmlns:a16="http://schemas.microsoft.com/office/drawing/2014/main" id="{CCC46325-BEDE-4FF2-96DC-86531E5026F1}"/>
                  </a:ext>
                </a:extLst>
              </p:cNvPr>
              <p:cNvPicPr>
                <a:picLocks noChangeAspect="1"/>
              </p:cNvPicPr>
              <p:nvPr/>
            </p:nvPicPr>
            <p:blipFill>
              <a:blip r:embed="rId2"/>
              <a:stretch>
                <a:fillRect/>
              </a:stretch>
            </p:blipFill>
            <p:spPr>
              <a:xfrm>
                <a:off x="1522852" y="193430"/>
                <a:ext cx="9988827" cy="6471139"/>
              </a:xfrm>
              <a:prstGeom prst="rect">
                <a:avLst/>
              </a:prstGeom>
            </p:spPr>
          </p:pic>
          <p:sp>
            <p:nvSpPr>
              <p:cNvPr id="5" name="TextBox 4">
                <a:extLst>
                  <a:ext uri="{FF2B5EF4-FFF2-40B4-BE49-F238E27FC236}">
                    <a16:creationId xmlns:a16="http://schemas.microsoft.com/office/drawing/2014/main" id="{B6759DCF-4AF5-4137-BE8E-F53FB8817F3D}"/>
                  </a:ext>
                </a:extLst>
              </p:cNvPr>
              <p:cNvSpPr txBox="1"/>
              <p:nvPr/>
            </p:nvSpPr>
            <p:spPr>
              <a:xfrm>
                <a:off x="9627576" y="369277"/>
                <a:ext cx="870439" cy="215444"/>
              </a:xfrm>
              <a:prstGeom prst="rect">
                <a:avLst/>
              </a:prstGeom>
              <a:solidFill>
                <a:schemeClr val="accent2">
                  <a:lumMod val="90000"/>
                  <a:lumOff val="10000"/>
                </a:schemeClr>
              </a:solidFill>
            </p:spPr>
            <p:txBody>
              <a:bodyPr wrap="square" rtlCol="0">
                <a:spAutoFit/>
              </a:bodyPr>
              <a:lstStyle/>
              <a:p>
                <a:endParaRPr lang="en-US" sz="800" dirty="0"/>
              </a:p>
            </p:txBody>
          </p:sp>
        </p:grpSp>
        <p:pic>
          <p:nvPicPr>
            <p:cNvPr id="7" name="Picture 6">
              <a:extLst>
                <a:ext uri="{FF2B5EF4-FFF2-40B4-BE49-F238E27FC236}">
                  <a16:creationId xmlns:a16="http://schemas.microsoft.com/office/drawing/2014/main" id="{D3262CEB-6E9E-4708-B389-D87F3EE76DC4}"/>
                </a:ext>
              </a:extLst>
            </p:cNvPr>
            <p:cNvPicPr>
              <a:picLocks noChangeAspect="1"/>
            </p:cNvPicPr>
            <p:nvPr/>
          </p:nvPicPr>
          <p:blipFill>
            <a:blip r:embed="rId3"/>
            <a:stretch>
              <a:fillRect/>
            </a:stretch>
          </p:blipFill>
          <p:spPr>
            <a:xfrm>
              <a:off x="8935915" y="5203895"/>
              <a:ext cx="2324424" cy="323895"/>
            </a:xfrm>
            <a:prstGeom prst="rect">
              <a:avLst/>
            </a:prstGeom>
          </p:spPr>
        </p:pic>
      </p:grpSp>
      <p:sp>
        <p:nvSpPr>
          <p:cNvPr id="9" name="TextBox 8">
            <a:extLst>
              <a:ext uri="{FF2B5EF4-FFF2-40B4-BE49-F238E27FC236}">
                <a16:creationId xmlns:a16="http://schemas.microsoft.com/office/drawing/2014/main" id="{4EC96C72-2C4C-4813-ABEA-9E6B94ABA840}"/>
              </a:ext>
            </a:extLst>
          </p:cNvPr>
          <p:cNvSpPr txBox="1"/>
          <p:nvPr/>
        </p:nvSpPr>
        <p:spPr>
          <a:xfrm>
            <a:off x="2780152" y="5527790"/>
            <a:ext cx="5247225" cy="646331"/>
          </a:xfrm>
          <a:prstGeom prst="rect">
            <a:avLst/>
          </a:prstGeom>
          <a:noFill/>
          <a:ln w="38100">
            <a:solidFill>
              <a:srgbClr val="FF0000"/>
            </a:solidFill>
          </a:ln>
        </p:spPr>
        <p:txBody>
          <a:bodyPr wrap="square" rtlCol="0">
            <a:spAutoFit/>
          </a:bodyPr>
          <a:lstStyle/>
          <a:p>
            <a:r>
              <a:rPr lang="en-US" dirty="0">
                <a:solidFill>
                  <a:schemeClr val="bg1"/>
                </a:solidFill>
              </a:rPr>
              <a:t>Requesting standby is not necessary while conducting a work search is optional.  </a:t>
            </a:r>
          </a:p>
        </p:txBody>
      </p:sp>
      <p:sp>
        <p:nvSpPr>
          <p:cNvPr id="10" name="Rectangle: Rounded Corners 9">
            <a:extLst>
              <a:ext uri="{FF2B5EF4-FFF2-40B4-BE49-F238E27FC236}">
                <a16:creationId xmlns:a16="http://schemas.microsoft.com/office/drawing/2014/main" id="{6623427A-2842-451A-925D-C01F3F2B7FB1}"/>
              </a:ext>
            </a:extLst>
          </p:cNvPr>
          <p:cNvSpPr/>
          <p:nvPr/>
        </p:nvSpPr>
        <p:spPr>
          <a:xfrm>
            <a:off x="8850844" y="5093280"/>
            <a:ext cx="2423902" cy="54512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0167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19</a:t>
            </a:fld>
            <a:endParaRPr lang="en-US" dirty="0"/>
          </a:p>
        </p:txBody>
      </p:sp>
      <p:grpSp>
        <p:nvGrpSpPr>
          <p:cNvPr id="12" name="Group 11">
            <a:extLst>
              <a:ext uri="{FF2B5EF4-FFF2-40B4-BE49-F238E27FC236}">
                <a16:creationId xmlns:a16="http://schemas.microsoft.com/office/drawing/2014/main" id="{6E145894-FA6A-4EFA-9F66-6D5BD0ABA91E}"/>
              </a:ext>
            </a:extLst>
          </p:cNvPr>
          <p:cNvGrpSpPr/>
          <p:nvPr/>
        </p:nvGrpSpPr>
        <p:grpSpPr>
          <a:xfrm>
            <a:off x="1626577" y="219808"/>
            <a:ext cx="9618785" cy="6374423"/>
            <a:chOff x="1626577" y="219808"/>
            <a:chExt cx="9618785" cy="6374423"/>
          </a:xfrm>
        </p:grpSpPr>
        <p:grpSp>
          <p:nvGrpSpPr>
            <p:cNvPr id="11" name="Group 10">
              <a:extLst>
                <a:ext uri="{FF2B5EF4-FFF2-40B4-BE49-F238E27FC236}">
                  <a16:creationId xmlns:a16="http://schemas.microsoft.com/office/drawing/2014/main" id="{5AD5F33C-766B-4BFB-8E09-9C979CDA47B6}"/>
                </a:ext>
              </a:extLst>
            </p:cNvPr>
            <p:cNvGrpSpPr/>
            <p:nvPr/>
          </p:nvGrpSpPr>
          <p:grpSpPr>
            <a:xfrm>
              <a:off x="1626577" y="219808"/>
              <a:ext cx="9618785" cy="6374423"/>
              <a:chOff x="1626577" y="219808"/>
              <a:chExt cx="9618785" cy="6374423"/>
            </a:xfrm>
          </p:grpSpPr>
          <p:grpSp>
            <p:nvGrpSpPr>
              <p:cNvPr id="3" name="Group 2">
                <a:extLst>
                  <a:ext uri="{FF2B5EF4-FFF2-40B4-BE49-F238E27FC236}">
                    <a16:creationId xmlns:a16="http://schemas.microsoft.com/office/drawing/2014/main" id="{8F59AC71-AF3D-4D59-846A-9C3AA8E86977}"/>
                  </a:ext>
                </a:extLst>
              </p:cNvPr>
              <p:cNvGrpSpPr/>
              <p:nvPr/>
            </p:nvGrpSpPr>
            <p:grpSpPr>
              <a:xfrm>
                <a:off x="1626577" y="219808"/>
                <a:ext cx="9618785" cy="6374423"/>
                <a:chOff x="1626577" y="219808"/>
                <a:chExt cx="9618785" cy="6374423"/>
              </a:xfrm>
            </p:grpSpPr>
            <p:pic>
              <p:nvPicPr>
                <p:cNvPr id="2" name="Picture 1">
                  <a:extLst>
                    <a:ext uri="{FF2B5EF4-FFF2-40B4-BE49-F238E27FC236}">
                      <a16:creationId xmlns:a16="http://schemas.microsoft.com/office/drawing/2014/main" id="{C2D9E9FB-D229-4549-9EE2-EC8BEB9DB3E8}"/>
                    </a:ext>
                  </a:extLst>
                </p:cNvPr>
                <p:cNvPicPr>
                  <a:picLocks noChangeAspect="1"/>
                </p:cNvPicPr>
                <p:nvPr/>
              </p:nvPicPr>
              <p:blipFill>
                <a:blip r:embed="rId2"/>
                <a:stretch>
                  <a:fillRect/>
                </a:stretch>
              </p:blipFill>
              <p:spPr>
                <a:xfrm>
                  <a:off x="1626577" y="219808"/>
                  <a:ext cx="9618785" cy="6374423"/>
                </a:xfrm>
                <a:prstGeom prst="rect">
                  <a:avLst/>
                </a:prstGeom>
              </p:spPr>
            </p:pic>
            <p:sp>
              <p:nvSpPr>
                <p:cNvPr id="5" name="TextBox 4">
                  <a:extLst>
                    <a:ext uri="{FF2B5EF4-FFF2-40B4-BE49-F238E27FC236}">
                      <a16:creationId xmlns:a16="http://schemas.microsoft.com/office/drawing/2014/main" id="{9E81E1D1-DA4C-47B2-AA52-DDA5E5AD7496}"/>
                    </a:ext>
                  </a:extLst>
                </p:cNvPr>
                <p:cNvSpPr txBox="1"/>
                <p:nvPr/>
              </p:nvSpPr>
              <p:spPr>
                <a:xfrm>
                  <a:off x="9478107" y="360484"/>
                  <a:ext cx="800101" cy="215444"/>
                </a:xfrm>
                <a:prstGeom prst="rect">
                  <a:avLst/>
                </a:prstGeom>
                <a:solidFill>
                  <a:schemeClr val="accent2">
                    <a:lumMod val="90000"/>
                    <a:lumOff val="10000"/>
                  </a:schemeClr>
                </a:solidFill>
              </p:spPr>
              <p:txBody>
                <a:bodyPr wrap="square" rtlCol="0">
                  <a:spAutoFit/>
                </a:bodyPr>
                <a:lstStyle/>
                <a:p>
                  <a:endParaRPr lang="en-US" sz="800" dirty="0"/>
                </a:p>
              </p:txBody>
            </p:sp>
          </p:grpSp>
          <p:sp>
            <p:nvSpPr>
              <p:cNvPr id="8" name="TextBox 7">
                <a:extLst>
                  <a:ext uri="{FF2B5EF4-FFF2-40B4-BE49-F238E27FC236}">
                    <a16:creationId xmlns:a16="http://schemas.microsoft.com/office/drawing/2014/main" id="{AABBD00B-96DB-48D7-AE1D-FA4DC3A924C3}"/>
                  </a:ext>
                </a:extLst>
              </p:cNvPr>
              <p:cNvSpPr txBox="1"/>
              <p:nvPr/>
            </p:nvSpPr>
            <p:spPr>
              <a:xfrm>
                <a:off x="4923692" y="2409092"/>
                <a:ext cx="1934308" cy="123111"/>
              </a:xfrm>
              <a:prstGeom prst="rect">
                <a:avLst/>
              </a:prstGeom>
              <a:solidFill>
                <a:schemeClr val="tx1">
                  <a:lumMod val="95000"/>
                </a:schemeClr>
              </a:solidFill>
            </p:spPr>
            <p:txBody>
              <a:bodyPr wrap="square" rtlCol="0">
                <a:spAutoFit/>
              </a:bodyPr>
              <a:lstStyle/>
              <a:p>
                <a:endParaRPr lang="en-US" sz="200" dirty="0"/>
              </a:p>
            </p:txBody>
          </p:sp>
          <p:sp>
            <p:nvSpPr>
              <p:cNvPr id="9" name="TextBox 8">
                <a:extLst>
                  <a:ext uri="{FF2B5EF4-FFF2-40B4-BE49-F238E27FC236}">
                    <a16:creationId xmlns:a16="http://schemas.microsoft.com/office/drawing/2014/main" id="{7F64A4D1-F836-4DFD-BFCD-C73213BCC7E9}"/>
                  </a:ext>
                </a:extLst>
              </p:cNvPr>
              <p:cNvSpPr txBox="1"/>
              <p:nvPr/>
            </p:nvSpPr>
            <p:spPr>
              <a:xfrm>
                <a:off x="4958860" y="5099521"/>
                <a:ext cx="1934308" cy="123111"/>
              </a:xfrm>
              <a:prstGeom prst="rect">
                <a:avLst/>
              </a:prstGeom>
              <a:solidFill>
                <a:schemeClr val="tx1">
                  <a:lumMod val="95000"/>
                </a:schemeClr>
              </a:solidFill>
            </p:spPr>
            <p:txBody>
              <a:bodyPr wrap="square" rtlCol="0">
                <a:spAutoFit/>
              </a:bodyPr>
              <a:lstStyle/>
              <a:p>
                <a:endParaRPr lang="en-US" sz="200" dirty="0"/>
              </a:p>
            </p:txBody>
          </p:sp>
          <p:sp>
            <p:nvSpPr>
              <p:cNvPr id="10" name="TextBox 9">
                <a:extLst>
                  <a:ext uri="{FF2B5EF4-FFF2-40B4-BE49-F238E27FC236}">
                    <a16:creationId xmlns:a16="http://schemas.microsoft.com/office/drawing/2014/main" id="{FD76C3C5-523E-4B2E-8B11-2B2C632B98A8}"/>
                  </a:ext>
                </a:extLst>
              </p:cNvPr>
              <p:cNvSpPr txBox="1"/>
              <p:nvPr/>
            </p:nvSpPr>
            <p:spPr>
              <a:xfrm>
                <a:off x="6248400" y="5341296"/>
                <a:ext cx="653560" cy="123111"/>
              </a:xfrm>
              <a:prstGeom prst="rect">
                <a:avLst/>
              </a:prstGeom>
              <a:solidFill>
                <a:schemeClr val="tx1">
                  <a:lumMod val="95000"/>
                </a:schemeClr>
              </a:solidFill>
            </p:spPr>
            <p:txBody>
              <a:bodyPr wrap="square" rtlCol="0">
                <a:spAutoFit/>
              </a:bodyPr>
              <a:lstStyle/>
              <a:p>
                <a:endParaRPr lang="en-US" sz="200" dirty="0"/>
              </a:p>
            </p:txBody>
          </p:sp>
        </p:grpSp>
        <p:sp>
          <p:nvSpPr>
            <p:cNvPr id="6" name="Rectangle: Rounded Corners 5">
              <a:extLst>
                <a:ext uri="{FF2B5EF4-FFF2-40B4-BE49-F238E27FC236}">
                  <a16:creationId xmlns:a16="http://schemas.microsoft.com/office/drawing/2014/main" id="{1AE1929A-F8EB-4DB4-B584-71F8C73D04AD}"/>
                </a:ext>
              </a:extLst>
            </p:cNvPr>
            <p:cNvSpPr/>
            <p:nvPr/>
          </p:nvSpPr>
          <p:spPr>
            <a:xfrm>
              <a:off x="3534508" y="1608992"/>
              <a:ext cx="7631724" cy="450663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77E69A41-B3BB-46BA-88E0-507769A40843}"/>
                </a:ext>
              </a:extLst>
            </p:cNvPr>
            <p:cNvSpPr/>
            <p:nvPr/>
          </p:nvSpPr>
          <p:spPr>
            <a:xfrm>
              <a:off x="3606649" y="4107346"/>
              <a:ext cx="7454073" cy="31518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24542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will need</a:t>
            </a:r>
          </a:p>
        </p:txBody>
      </p:sp>
      <p:sp>
        <p:nvSpPr>
          <p:cNvPr id="3" name="Content Placeholder 2"/>
          <p:cNvSpPr>
            <a:spLocks noGrp="1"/>
          </p:cNvSpPr>
          <p:nvPr>
            <p:ph idx="1"/>
          </p:nvPr>
        </p:nvSpPr>
        <p:spPr>
          <a:xfrm>
            <a:off x="1471630" y="2256130"/>
            <a:ext cx="6423864" cy="3968823"/>
          </a:xfrm>
        </p:spPr>
        <p:txBody>
          <a:bodyPr>
            <a:normAutofit/>
          </a:bodyPr>
          <a:lstStyle/>
          <a:p>
            <a:r>
              <a:rPr lang="en-US" dirty="0">
                <a:solidFill>
                  <a:schemeClr val="accent1">
                    <a:lumMod val="50000"/>
                  </a:schemeClr>
                </a:solidFill>
              </a:rPr>
              <a:t>Logged in and on the Internet, </a:t>
            </a:r>
            <a:r>
              <a:rPr lang="en-US" dirty="0">
                <a:solidFill>
                  <a:schemeClr val="accent1">
                    <a:lumMod val="50000"/>
                  </a:schemeClr>
                </a:solidFill>
                <a:hlinkClick r:id="rId2"/>
              </a:rPr>
              <a:t>www.esd.wa.gov</a:t>
            </a:r>
            <a:endParaRPr lang="en-US" dirty="0">
              <a:solidFill>
                <a:schemeClr val="accent1">
                  <a:lumMod val="50000"/>
                </a:schemeClr>
              </a:solidFill>
            </a:endParaRPr>
          </a:p>
          <a:p>
            <a:r>
              <a:rPr lang="en-US" dirty="0">
                <a:solidFill>
                  <a:schemeClr val="accent1">
                    <a:lumMod val="50000"/>
                  </a:schemeClr>
                </a:solidFill>
              </a:rPr>
              <a:t>SSN, address, Date of birth </a:t>
            </a:r>
          </a:p>
          <a:p>
            <a:r>
              <a:rPr lang="en-US" dirty="0">
                <a:solidFill>
                  <a:schemeClr val="accent1">
                    <a:lumMod val="50000"/>
                  </a:schemeClr>
                </a:solidFill>
              </a:rPr>
              <a:t>Employer names, addresses, and dates of employment since you last claimed</a:t>
            </a:r>
          </a:p>
          <a:p>
            <a:r>
              <a:rPr lang="en-US" dirty="0">
                <a:solidFill>
                  <a:schemeClr val="accent1">
                    <a:lumMod val="50000"/>
                  </a:schemeClr>
                </a:solidFill>
              </a:rPr>
              <a:t>For direct deposit – If you would like to receive benefits through direct deposit, you will need your bank routing and account numbers</a:t>
            </a:r>
          </a:p>
          <a:p>
            <a:pPr marL="0" indent="0">
              <a:buNone/>
            </a:pP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a:t>
            </a:fld>
            <a:endParaRPr lang="en-US" dirty="0"/>
          </a:p>
        </p:txBody>
      </p:sp>
      <p:pic>
        <p:nvPicPr>
          <p:cNvPr id="7" name="Picture 6">
            <a:extLst>
              <a:ext uri="{FF2B5EF4-FFF2-40B4-BE49-F238E27FC236}">
                <a16:creationId xmlns:a16="http://schemas.microsoft.com/office/drawing/2014/main" id="{52311A45-F181-4518-AB52-F8B0D73A4C3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370276" y="2782148"/>
            <a:ext cx="3581017" cy="2860403"/>
          </a:xfrm>
          <a:prstGeom prst="rect">
            <a:avLst/>
          </a:prstGeom>
        </p:spPr>
      </p:pic>
    </p:spTree>
    <p:extLst>
      <p:ext uri="{BB962C8B-B14F-4D97-AF65-F5344CB8AC3E}">
        <p14:creationId xmlns:p14="http://schemas.microsoft.com/office/powerpoint/2010/main" val="1716828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20</a:t>
            </a:fld>
            <a:endParaRPr lang="en-US" dirty="0"/>
          </a:p>
        </p:txBody>
      </p:sp>
      <p:grpSp>
        <p:nvGrpSpPr>
          <p:cNvPr id="3" name="Group 2">
            <a:extLst>
              <a:ext uri="{FF2B5EF4-FFF2-40B4-BE49-F238E27FC236}">
                <a16:creationId xmlns:a16="http://schemas.microsoft.com/office/drawing/2014/main" id="{61602F5A-B7C0-4BC6-B492-D46870262397}"/>
              </a:ext>
            </a:extLst>
          </p:cNvPr>
          <p:cNvGrpSpPr/>
          <p:nvPr/>
        </p:nvGrpSpPr>
        <p:grpSpPr>
          <a:xfrm>
            <a:off x="1555915" y="202222"/>
            <a:ext cx="9955764" cy="6453555"/>
            <a:chOff x="1555915" y="202222"/>
            <a:chExt cx="9955764" cy="6453555"/>
          </a:xfrm>
        </p:grpSpPr>
        <p:pic>
          <p:nvPicPr>
            <p:cNvPr id="2" name="Picture 1">
              <a:extLst>
                <a:ext uri="{FF2B5EF4-FFF2-40B4-BE49-F238E27FC236}">
                  <a16:creationId xmlns:a16="http://schemas.microsoft.com/office/drawing/2014/main" id="{2C6D5C8C-1B03-42D9-A6F6-A1E15D43A85A}"/>
                </a:ext>
              </a:extLst>
            </p:cNvPr>
            <p:cNvPicPr>
              <a:picLocks noChangeAspect="1"/>
            </p:cNvPicPr>
            <p:nvPr/>
          </p:nvPicPr>
          <p:blipFill>
            <a:blip r:embed="rId2"/>
            <a:stretch>
              <a:fillRect/>
            </a:stretch>
          </p:blipFill>
          <p:spPr>
            <a:xfrm>
              <a:off x="1555915" y="202222"/>
              <a:ext cx="9955764" cy="6453555"/>
            </a:xfrm>
            <a:prstGeom prst="rect">
              <a:avLst/>
            </a:prstGeom>
          </p:spPr>
        </p:pic>
        <p:sp>
          <p:nvSpPr>
            <p:cNvPr id="5" name="TextBox 4">
              <a:extLst>
                <a:ext uri="{FF2B5EF4-FFF2-40B4-BE49-F238E27FC236}">
                  <a16:creationId xmlns:a16="http://schemas.microsoft.com/office/drawing/2014/main" id="{590F287F-323F-42C2-9EC5-CB52942683FB}"/>
                </a:ext>
              </a:extLst>
            </p:cNvPr>
            <p:cNvSpPr txBox="1"/>
            <p:nvPr/>
          </p:nvSpPr>
          <p:spPr>
            <a:xfrm>
              <a:off x="9618784" y="369277"/>
              <a:ext cx="800101" cy="215444"/>
            </a:xfrm>
            <a:prstGeom prst="rect">
              <a:avLst/>
            </a:prstGeom>
            <a:solidFill>
              <a:schemeClr val="accent2">
                <a:lumMod val="90000"/>
                <a:lumOff val="10000"/>
              </a:schemeClr>
            </a:solidFill>
          </p:spPr>
          <p:txBody>
            <a:bodyPr wrap="square" rtlCol="0">
              <a:spAutoFit/>
            </a:bodyPr>
            <a:lstStyle/>
            <a:p>
              <a:endParaRPr lang="en-US" sz="800" dirty="0"/>
            </a:p>
          </p:txBody>
        </p:sp>
      </p:grpSp>
      <p:sp>
        <p:nvSpPr>
          <p:cNvPr id="6" name="Rectangle: Rounded Corners 5">
            <a:extLst>
              <a:ext uri="{FF2B5EF4-FFF2-40B4-BE49-F238E27FC236}">
                <a16:creationId xmlns:a16="http://schemas.microsoft.com/office/drawing/2014/main" id="{8AA86C7B-DBFF-43AE-8E21-22804D595111}"/>
              </a:ext>
            </a:extLst>
          </p:cNvPr>
          <p:cNvSpPr/>
          <p:nvPr/>
        </p:nvSpPr>
        <p:spPr>
          <a:xfrm>
            <a:off x="10677439" y="6073846"/>
            <a:ext cx="768265" cy="58193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6578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21</a:t>
            </a:fld>
            <a:endParaRPr lang="en-US" dirty="0"/>
          </a:p>
        </p:txBody>
      </p:sp>
      <p:grpSp>
        <p:nvGrpSpPr>
          <p:cNvPr id="3" name="Group 2">
            <a:extLst>
              <a:ext uri="{FF2B5EF4-FFF2-40B4-BE49-F238E27FC236}">
                <a16:creationId xmlns:a16="http://schemas.microsoft.com/office/drawing/2014/main" id="{431C435C-2C6F-42DF-9BB0-0A52670CE329}"/>
              </a:ext>
            </a:extLst>
          </p:cNvPr>
          <p:cNvGrpSpPr/>
          <p:nvPr/>
        </p:nvGrpSpPr>
        <p:grpSpPr>
          <a:xfrm>
            <a:off x="1266092" y="211015"/>
            <a:ext cx="10474831" cy="6435969"/>
            <a:chOff x="0" y="0"/>
            <a:chExt cx="10474831" cy="6858000"/>
          </a:xfrm>
        </p:grpSpPr>
        <p:pic>
          <p:nvPicPr>
            <p:cNvPr id="5" name="Picture 4">
              <a:extLst>
                <a:ext uri="{FF2B5EF4-FFF2-40B4-BE49-F238E27FC236}">
                  <a16:creationId xmlns:a16="http://schemas.microsoft.com/office/drawing/2014/main" id="{3D430291-448C-4D19-BDDD-AA57484909B0}"/>
                </a:ext>
              </a:extLst>
            </p:cNvPr>
            <p:cNvPicPr>
              <a:picLocks noChangeAspect="1"/>
            </p:cNvPicPr>
            <p:nvPr/>
          </p:nvPicPr>
          <p:blipFill>
            <a:blip r:embed="rId2"/>
            <a:stretch>
              <a:fillRect/>
            </a:stretch>
          </p:blipFill>
          <p:spPr>
            <a:xfrm>
              <a:off x="0" y="0"/>
              <a:ext cx="10474831" cy="6858000"/>
            </a:xfrm>
            <a:prstGeom prst="rect">
              <a:avLst/>
            </a:prstGeom>
          </p:spPr>
        </p:pic>
        <p:sp>
          <p:nvSpPr>
            <p:cNvPr id="6" name="Arrow: Down 5">
              <a:extLst>
                <a:ext uri="{FF2B5EF4-FFF2-40B4-BE49-F238E27FC236}">
                  <a16:creationId xmlns:a16="http://schemas.microsoft.com/office/drawing/2014/main" id="{FD82CF28-6BCC-409B-B4B4-458EC34EC720}"/>
                </a:ext>
              </a:extLst>
            </p:cNvPr>
            <p:cNvSpPr/>
            <p:nvPr/>
          </p:nvSpPr>
          <p:spPr>
            <a:xfrm>
              <a:off x="2570085" y="2727665"/>
              <a:ext cx="435005" cy="55929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B56031D9-097F-4F65-952A-4D1611CB67A8}"/>
                </a:ext>
              </a:extLst>
            </p:cNvPr>
            <p:cNvSpPr/>
            <p:nvPr/>
          </p:nvSpPr>
          <p:spPr>
            <a:xfrm>
              <a:off x="301840" y="4376691"/>
              <a:ext cx="2414726" cy="319596"/>
            </a:xfrm>
            <a:prstGeom prst="roundRect">
              <a:avLst/>
            </a:prstGeom>
            <a:noFill/>
            <a:ln w="57150">
              <a:solidFill>
                <a:srgbClr val="FF0000"/>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192B7C0-6469-436B-B673-788333F9130D}"/>
                </a:ext>
              </a:extLst>
            </p:cNvPr>
            <p:cNvSpPr/>
            <p:nvPr/>
          </p:nvSpPr>
          <p:spPr>
            <a:xfrm>
              <a:off x="5137212" y="4070411"/>
              <a:ext cx="2115845" cy="278758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95080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07A5548-D929-4F59-9136-130AD4FD5FCC}"/>
              </a:ext>
            </a:extLst>
          </p:cNvPr>
          <p:cNvGrpSpPr/>
          <p:nvPr/>
        </p:nvGrpSpPr>
        <p:grpSpPr>
          <a:xfrm>
            <a:off x="2164030" y="193431"/>
            <a:ext cx="8342777" cy="6479932"/>
            <a:chOff x="2164030" y="193431"/>
            <a:chExt cx="8342777" cy="6479932"/>
          </a:xfrm>
        </p:grpSpPr>
        <p:pic>
          <p:nvPicPr>
            <p:cNvPr id="2" name="Picture 1">
              <a:extLst>
                <a:ext uri="{FF2B5EF4-FFF2-40B4-BE49-F238E27FC236}">
                  <a16:creationId xmlns:a16="http://schemas.microsoft.com/office/drawing/2014/main" id="{EC32D369-47AE-44BD-BCF4-795B5E3CBD5F}"/>
                </a:ext>
              </a:extLst>
            </p:cNvPr>
            <p:cNvPicPr>
              <a:picLocks noChangeAspect="1"/>
            </p:cNvPicPr>
            <p:nvPr/>
          </p:nvPicPr>
          <p:blipFill>
            <a:blip r:embed="rId2"/>
            <a:stretch>
              <a:fillRect/>
            </a:stretch>
          </p:blipFill>
          <p:spPr>
            <a:xfrm>
              <a:off x="2164030" y="193431"/>
              <a:ext cx="8342777" cy="6479932"/>
            </a:xfrm>
            <a:prstGeom prst="rect">
              <a:avLst/>
            </a:prstGeom>
          </p:spPr>
        </p:pic>
        <p:sp>
          <p:nvSpPr>
            <p:cNvPr id="6" name="TextBox 5">
              <a:extLst>
                <a:ext uri="{FF2B5EF4-FFF2-40B4-BE49-F238E27FC236}">
                  <a16:creationId xmlns:a16="http://schemas.microsoft.com/office/drawing/2014/main" id="{A97D95C7-53CB-45B3-94FA-7D058F637DE1}"/>
                </a:ext>
              </a:extLst>
            </p:cNvPr>
            <p:cNvSpPr txBox="1"/>
            <p:nvPr/>
          </p:nvSpPr>
          <p:spPr>
            <a:xfrm>
              <a:off x="9003323" y="211013"/>
              <a:ext cx="703383" cy="215444"/>
            </a:xfrm>
            <a:prstGeom prst="rect">
              <a:avLst/>
            </a:prstGeom>
            <a:solidFill>
              <a:schemeClr val="accent2">
                <a:lumMod val="90000"/>
                <a:lumOff val="10000"/>
              </a:schemeClr>
            </a:solidFill>
          </p:spPr>
          <p:txBody>
            <a:bodyPr wrap="square" rtlCol="0">
              <a:spAutoFit/>
            </a:bodyPr>
            <a:lstStyle/>
            <a:p>
              <a:endParaRPr lang="en-US" sz="800" dirty="0"/>
            </a:p>
          </p:txBody>
        </p:sp>
      </p:grpSp>
      <p:sp>
        <p:nvSpPr>
          <p:cNvPr id="4" name="Slide Number Placeholder 3"/>
          <p:cNvSpPr>
            <a:spLocks noGrp="1"/>
          </p:cNvSpPr>
          <p:nvPr>
            <p:ph type="sldNum" sz="quarter" idx="12"/>
          </p:nvPr>
        </p:nvSpPr>
        <p:spPr/>
        <p:txBody>
          <a:bodyPr/>
          <a:lstStyle/>
          <a:p>
            <a:fld id="{6D22F896-40B5-4ADD-8801-0D06FADFA095}" type="slidenum">
              <a:rPr lang="en-US" smtClean="0"/>
              <a:pPr/>
              <a:t>22</a:t>
            </a:fld>
            <a:endParaRPr lang="en-US" dirty="0"/>
          </a:p>
        </p:txBody>
      </p:sp>
      <p:sp>
        <p:nvSpPr>
          <p:cNvPr id="10" name="Rectangle: Rounded Corners 9">
            <a:extLst>
              <a:ext uri="{FF2B5EF4-FFF2-40B4-BE49-F238E27FC236}">
                <a16:creationId xmlns:a16="http://schemas.microsoft.com/office/drawing/2014/main" id="{E7DCD71C-237C-4528-9584-1674A94C983D}"/>
              </a:ext>
            </a:extLst>
          </p:cNvPr>
          <p:cNvSpPr/>
          <p:nvPr/>
        </p:nvSpPr>
        <p:spPr>
          <a:xfrm>
            <a:off x="2199198" y="382497"/>
            <a:ext cx="820132" cy="45248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0095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23</a:t>
            </a:fld>
            <a:endParaRPr lang="en-US" dirty="0"/>
          </a:p>
        </p:txBody>
      </p:sp>
      <p:pic>
        <p:nvPicPr>
          <p:cNvPr id="10" name="Picture 9">
            <a:extLst>
              <a:ext uri="{FF2B5EF4-FFF2-40B4-BE49-F238E27FC236}">
                <a16:creationId xmlns:a16="http://schemas.microsoft.com/office/drawing/2014/main" id="{15F690DE-EE55-4CC7-BC05-ED02604C2B1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614921" y="2989384"/>
            <a:ext cx="8431147" cy="3176954"/>
          </a:xfrm>
          <a:prstGeom prst="rect">
            <a:avLst/>
          </a:prstGeom>
        </p:spPr>
      </p:pic>
      <p:sp>
        <p:nvSpPr>
          <p:cNvPr id="12" name="TextBox 11">
            <a:extLst>
              <a:ext uri="{FF2B5EF4-FFF2-40B4-BE49-F238E27FC236}">
                <a16:creationId xmlns:a16="http://schemas.microsoft.com/office/drawing/2014/main" id="{CFABBF23-8A1E-4A3E-BC4C-2842B28B5A5B}"/>
              </a:ext>
            </a:extLst>
          </p:cNvPr>
          <p:cNvSpPr txBox="1"/>
          <p:nvPr/>
        </p:nvSpPr>
        <p:spPr>
          <a:xfrm>
            <a:off x="2614920" y="691662"/>
            <a:ext cx="6652171" cy="1815882"/>
          </a:xfrm>
          <a:prstGeom prst="rect">
            <a:avLst/>
          </a:prstGeom>
          <a:noFill/>
          <a:ln w="38100">
            <a:solidFill>
              <a:srgbClr val="FF0000"/>
            </a:solidFill>
          </a:ln>
        </p:spPr>
        <p:txBody>
          <a:bodyPr wrap="square" rtlCol="0">
            <a:spAutoFit/>
          </a:bodyPr>
          <a:lstStyle/>
          <a:p>
            <a:r>
              <a:rPr lang="en-US" sz="2800" i="1" dirty="0">
                <a:solidFill>
                  <a:schemeClr val="bg1"/>
                </a:solidFill>
              </a:rPr>
              <a:t>At this point, you have successfully reopened your current claim.  Next, we will cover just a couple more slides to keep you on the right path.</a:t>
            </a:r>
          </a:p>
        </p:txBody>
      </p:sp>
    </p:spTree>
    <p:extLst>
      <p:ext uri="{BB962C8B-B14F-4D97-AF65-F5344CB8AC3E}">
        <p14:creationId xmlns:p14="http://schemas.microsoft.com/office/powerpoint/2010/main" val="623934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24</a:t>
            </a:fld>
            <a:endParaRPr lang="en-US" dirty="0"/>
          </a:p>
        </p:txBody>
      </p:sp>
      <p:pic>
        <p:nvPicPr>
          <p:cNvPr id="5" name="Picture 4">
            <a:extLst>
              <a:ext uri="{FF2B5EF4-FFF2-40B4-BE49-F238E27FC236}">
                <a16:creationId xmlns:a16="http://schemas.microsoft.com/office/drawing/2014/main" id="{88899D91-DF92-400F-800A-B2047B767392}"/>
              </a:ext>
            </a:extLst>
          </p:cNvPr>
          <p:cNvPicPr>
            <a:picLocks noChangeAspect="1"/>
          </p:cNvPicPr>
          <p:nvPr/>
        </p:nvPicPr>
        <p:blipFill>
          <a:blip r:embed="rId2"/>
          <a:stretch>
            <a:fillRect/>
          </a:stretch>
        </p:blipFill>
        <p:spPr>
          <a:xfrm>
            <a:off x="1415562" y="202223"/>
            <a:ext cx="10096118" cy="6471140"/>
          </a:xfrm>
          <a:prstGeom prst="rect">
            <a:avLst/>
          </a:prstGeom>
        </p:spPr>
      </p:pic>
      <p:sp>
        <p:nvSpPr>
          <p:cNvPr id="6" name="Rectangle: Rounded Corners 5">
            <a:extLst>
              <a:ext uri="{FF2B5EF4-FFF2-40B4-BE49-F238E27FC236}">
                <a16:creationId xmlns:a16="http://schemas.microsoft.com/office/drawing/2014/main" id="{C0E03277-DBF2-41FF-8B7E-5CD2F6C115EC}"/>
              </a:ext>
            </a:extLst>
          </p:cNvPr>
          <p:cNvSpPr/>
          <p:nvPr/>
        </p:nvSpPr>
        <p:spPr>
          <a:xfrm>
            <a:off x="8211124" y="1266087"/>
            <a:ext cx="2598591" cy="200465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AEE4248-ADEC-452D-B9B2-2CD67DAB01AE}"/>
              </a:ext>
            </a:extLst>
          </p:cNvPr>
          <p:cNvSpPr txBox="1"/>
          <p:nvPr/>
        </p:nvSpPr>
        <p:spPr>
          <a:xfrm>
            <a:off x="2870501" y="2209581"/>
            <a:ext cx="2792068" cy="923330"/>
          </a:xfrm>
          <a:prstGeom prst="rect">
            <a:avLst/>
          </a:prstGeom>
          <a:noFill/>
          <a:ln w="38100">
            <a:solidFill>
              <a:srgbClr val="FF0000"/>
            </a:solidFill>
          </a:ln>
        </p:spPr>
        <p:txBody>
          <a:bodyPr wrap="square" rtlCol="0">
            <a:spAutoFit/>
          </a:bodyPr>
          <a:lstStyle/>
          <a:p>
            <a:r>
              <a:rPr lang="en-US" dirty="0">
                <a:solidFill>
                  <a:schemeClr val="bg1"/>
                </a:solidFill>
              </a:rPr>
              <a:t>If needed later, here are some areas that might be of interest</a:t>
            </a:r>
          </a:p>
        </p:txBody>
      </p:sp>
      <p:sp>
        <p:nvSpPr>
          <p:cNvPr id="9" name="Rectangle: Rounded Corners 8">
            <a:extLst>
              <a:ext uri="{FF2B5EF4-FFF2-40B4-BE49-F238E27FC236}">
                <a16:creationId xmlns:a16="http://schemas.microsoft.com/office/drawing/2014/main" id="{99C73862-7124-4B0C-809F-9B9C1F20F95B}"/>
              </a:ext>
            </a:extLst>
          </p:cNvPr>
          <p:cNvSpPr/>
          <p:nvPr/>
        </p:nvSpPr>
        <p:spPr>
          <a:xfrm>
            <a:off x="10489223" y="187562"/>
            <a:ext cx="1107831" cy="72683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AECFB6C-91D2-4EC1-A013-FB9BA1A75D9F}"/>
              </a:ext>
            </a:extLst>
          </p:cNvPr>
          <p:cNvSpPr/>
          <p:nvPr/>
        </p:nvSpPr>
        <p:spPr>
          <a:xfrm>
            <a:off x="1329267" y="3391721"/>
            <a:ext cx="10267787" cy="81100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587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4B0F3D3-8AF8-4F3E-B3FF-92D0F89C84A3}"/>
              </a:ext>
            </a:extLst>
          </p:cNvPr>
          <p:cNvPicPr>
            <a:picLocks noChangeAspect="1"/>
          </p:cNvPicPr>
          <p:nvPr/>
        </p:nvPicPr>
        <p:blipFill>
          <a:blip r:embed="rId3"/>
          <a:stretch>
            <a:fillRect/>
          </a:stretch>
        </p:blipFill>
        <p:spPr>
          <a:xfrm>
            <a:off x="7441836" y="2311401"/>
            <a:ext cx="4429743" cy="4286848"/>
          </a:xfrm>
          <a:prstGeom prst="rect">
            <a:avLst/>
          </a:prstGeom>
        </p:spPr>
      </p:pic>
      <p:sp>
        <p:nvSpPr>
          <p:cNvPr id="2" name="Title 1"/>
          <p:cNvSpPr>
            <a:spLocks noGrp="1"/>
          </p:cNvSpPr>
          <p:nvPr>
            <p:ph type="title"/>
          </p:nvPr>
        </p:nvSpPr>
        <p:spPr/>
        <p:txBody>
          <a:bodyPr/>
          <a:lstStyle/>
          <a:p>
            <a:r>
              <a:rPr lang="en-US" dirty="0"/>
              <a:t>When do I file my weekly claim?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25</a:t>
            </a:fld>
            <a:endParaRPr lang="en-US" dirty="0"/>
          </a:p>
        </p:txBody>
      </p:sp>
      <p:sp>
        <p:nvSpPr>
          <p:cNvPr id="7" name="Content Placeholder 6">
            <a:extLst>
              <a:ext uri="{FF2B5EF4-FFF2-40B4-BE49-F238E27FC236}">
                <a16:creationId xmlns:a16="http://schemas.microsoft.com/office/drawing/2014/main" id="{8A7F74FD-2EE1-46EE-8BF1-1E786BEEC098}"/>
              </a:ext>
            </a:extLst>
          </p:cNvPr>
          <p:cNvSpPr>
            <a:spLocks noGrp="1"/>
          </p:cNvSpPr>
          <p:nvPr>
            <p:ph sz="half" idx="1"/>
          </p:nvPr>
        </p:nvSpPr>
        <p:spPr>
          <a:xfrm>
            <a:off x="980793" y="2188937"/>
            <a:ext cx="4595743" cy="4120386"/>
          </a:xfrm>
        </p:spPr>
        <p:txBody>
          <a:bodyPr>
            <a:normAutofit fontScale="92500"/>
          </a:bodyPr>
          <a:lstStyle/>
          <a:p>
            <a:pPr marL="0" indent="0">
              <a:buNone/>
            </a:pPr>
            <a:r>
              <a:rPr lang="en-US" dirty="0"/>
              <a:t>Preferably every Sunday, for the previous week that you want to receive benefits.  For example, if you restart your claim anytime during the week of 1/17, you will submit your weekly claim on 1/24 or anytime during that week.  This methodology will continue for future weeks as well.</a:t>
            </a:r>
          </a:p>
          <a:p>
            <a:pPr marL="0" indent="0">
              <a:buNone/>
            </a:pPr>
            <a:endParaRPr lang="en-US" dirty="0"/>
          </a:p>
          <a:p>
            <a:pPr marL="0" indent="0">
              <a:buNone/>
            </a:pPr>
            <a:r>
              <a:rPr lang="en-US" dirty="0"/>
              <a:t>If you backdated your claim, you will need to submit a weekly claim for each of those weeks.</a:t>
            </a:r>
          </a:p>
        </p:txBody>
      </p:sp>
      <p:sp>
        <p:nvSpPr>
          <p:cNvPr id="6" name="TextBox 5">
            <a:extLst>
              <a:ext uri="{FF2B5EF4-FFF2-40B4-BE49-F238E27FC236}">
                <a16:creationId xmlns:a16="http://schemas.microsoft.com/office/drawing/2014/main" id="{BCA4DAFE-A282-4541-BA37-FEBCE5E55CB0}"/>
              </a:ext>
            </a:extLst>
          </p:cNvPr>
          <p:cNvSpPr txBox="1"/>
          <p:nvPr/>
        </p:nvSpPr>
        <p:spPr>
          <a:xfrm>
            <a:off x="5903182" y="2942563"/>
            <a:ext cx="1538654" cy="369332"/>
          </a:xfrm>
          <a:prstGeom prst="rect">
            <a:avLst/>
          </a:prstGeom>
          <a:noFill/>
        </p:spPr>
        <p:txBody>
          <a:bodyPr wrap="square" rtlCol="0">
            <a:spAutoFit/>
          </a:bodyPr>
          <a:lstStyle/>
          <a:p>
            <a:r>
              <a:rPr lang="en-US" dirty="0">
                <a:solidFill>
                  <a:schemeClr val="bg1"/>
                </a:solidFill>
              </a:rPr>
              <a:t>restart claim</a:t>
            </a:r>
          </a:p>
        </p:txBody>
      </p:sp>
      <p:sp>
        <p:nvSpPr>
          <p:cNvPr id="8" name="TextBox 7">
            <a:extLst>
              <a:ext uri="{FF2B5EF4-FFF2-40B4-BE49-F238E27FC236}">
                <a16:creationId xmlns:a16="http://schemas.microsoft.com/office/drawing/2014/main" id="{2D534E27-3306-4AF2-98D5-0D8888871ED0}"/>
              </a:ext>
            </a:extLst>
          </p:cNvPr>
          <p:cNvSpPr txBox="1"/>
          <p:nvPr/>
        </p:nvSpPr>
        <p:spPr>
          <a:xfrm>
            <a:off x="5684532" y="4127870"/>
            <a:ext cx="2008341" cy="923330"/>
          </a:xfrm>
          <a:prstGeom prst="rect">
            <a:avLst/>
          </a:prstGeom>
          <a:noFill/>
        </p:spPr>
        <p:txBody>
          <a:bodyPr wrap="square" rtlCol="0">
            <a:spAutoFit/>
          </a:bodyPr>
          <a:lstStyle/>
          <a:p>
            <a:r>
              <a:rPr lang="en-US" dirty="0">
                <a:solidFill>
                  <a:schemeClr val="bg1"/>
                </a:solidFill>
              </a:rPr>
              <a:t>Submit your weekly claim during this time</a:t>
            </a:r>
          </a:p>
        </p:txBody>
      </p:sp>
      <p:sp>
        <p:nvSpPr>
          <p:cNvPr id="9" name="Arrow: Left 8">
            <a:extLst>
              <a:ext uri="{FF2B5EF4-FFF2-40B4-BE49-F238E27FC236}">
                <a16:creationId xmlns:a16="http://schemas.microsoft.com/office/drawing/2014/main" id="{2A59672A-17F4-4691-B67C-A1A1BFD0A52B}"/>
              </a:ext>
            </a:extLst>
          </p:cNvPr>
          <p:cNvSpPr/>
          <p:nvPr/>
        </p:nvSpPr>
        <p:spPr>
          <a:xfrm rot="10800000">
            <a:off x="6096000" y="3844788"/>
            <a:ext cx="1237839" cy="29354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D6C0A538-58E2-40FA-AE7C-C28976182946}"/>
              </a:ext>
            </a:extLst>
          </p:cNvPr>
          <p:cNvSpPr/>
          <p:nvPr/>
        </p:nvSpPr>
        <p:spPr>
          <a:xfrm rot="10800000">
            <a:off x="6095998" y="3357814"/>
            <a:ext cx="1264763" cy="30888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66B7E8FE-1933-4F6D-ABF1-9AE6F38AFA49}"/>
              </a:ext>
            </a:extLst>
          </p:cNvPr>
          <p:cNvSpPr/>
          <p:nvPr/>
        </p:nvSpPr>
        <p:spPr>
          <a:xfrm>
            <a:off x="7668585" y="3284848"/>
            <a:ext cx="729762" cy="44840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02062F2-AFC1-42C6-8616-B71E3F92D687}"/>
              </a:ext>
            </a:extLst>
          </p:cNvPr>
          <p:cNvSpPr txBox="1"/>
          <p:nvPr/>
        </p:nvSpPr>
        <p:spPr>
          <a:xfrm>
            <a:off x="7802809" y="3803995"/>
            <a:ext cx="3992112" cy="375129"/>
          </a:xfrm>
          <a:prstGeom prst="rect">
            <a:avLst/>
          </a:prstGeom>
          <a:solidFill>
            <a:srgbClr val="FFFF00">
              <a:alpha val="52941"/>
            </a:srgbClr>
          </a:solidFill>
        </p:spPr>
        <p:txBody>
          <a:bodyPr wrap="square" rtlCol="0">
            <a:spAutoFit/>
          </a:bodyPr>
          <a:lstStyle/>
          <a:p>
            <a:endParaRPr lang="en-US" dirty="0"/>
          </a:p>
        </p:txBody>
      </p:sp>
    </p:spTree>
    <p:extLst>
      <p:ext uri="{BB962C8B-B14F-4D97-AF65-F5344CB8AC3E}">
        <p14:creationId xmlns:p14="http://schemas.microsoft.com/office/powerpoint/2010/main" val="286435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9E1193-A03B-4550-93D8-B0EFAA144A4A}"/>
              </a:ext>
            </a:extLst>
          </p:cNvPr>
          <p:cNvPicPr>
            <a:picLocks noChangeAspect="1"/>
          </p:cNvPicPr>
          <p:nvPr/>
        </p:nvPicPr>
        <p:blipFill>
          <a:blip r:embed="rId2"/>
          <a:stretch>
            <a:fillRect/>
          </a:stretch>
        </p:blipFill>
        <p:spPr>
          <a:xfrm>
            <a:off x="1807852" y="232996"/>
            <a:ext cx="9297266" cy="6392008"/>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pPr/>
              <a:t>26</a:t>
            </a:fld>
            <a:endParaRPr lang="en-US" dirty="0"/>
          </a:p>
        </p:txBody>
      </p:sp>
      <p:sp>
        <p:nvSpPr>
          <p:cNvPr id="5" name="TextBox 4">
            <a:extLst>
              <a:ext uri="{FF2B5EF4-FFF2-40B4-BE49-F238E27FC236}">
                <a16:creationId xmlns:a16="http://schemas.microsoft.com/office/drawing/2014/main" id="{0D98F58E-CB5F-4EFA-A063-45E60316F585}"/>
              </a:ext>
            </a:extLst>
          </p:cNvPr>
          <p:cNvSpPr txBox="1"/>
          <p:nvPr/>
        </p:nvSpPr>
        <p:spPr>
          <a:xfrm>
            <a:off x="7546205" y="4791196"/>
            <a:ext cx="2761061" cy="923330"/>
          </a:xfrm>
          <a:prstGeom prst="rect">
            <a:avLst/>
          </a:prstGeom>
          <a:noFill/>
          <a:ln w="38100">
            <a:solidFill>
              <a:srgbClr val="FF0000"/>
            </a:solidFill>
          </a:ln>
        </p:spPr>
        <p:txBody>
          <a:bodyPr wrap="square" rtlCol="0">
            <a:spAutoFit/>
          </a:bodyPr>
          <a:lstStyle/>
          <a:p>
            <a:r>
              <a:rPr lang="en-US" dirty="0">
                <a:solidFill>
                  <a:schemeClr val="bg1"/>
                </a:solidFill>
              </a:rPr>
              <a:t>You can use either link to file your weekly claim.</a:t>
            </a:r>
          </a:p>
          <a:p>
            <a:r>
              <a:rPr lang="en-US" dirty="0">
                <a:solidFill>
                  <a:schemeClr val="bg1"/>
                </a:solidFill>
              </a:rPr>
              <a:t>It will appear every Sunday.</a:t>
            </a:r>
          </a:p>
        </p:txBody>
      </p:sp>
      <p:sp>
        <p:nvSpPr>
          <p:cNvPr id="6" name="Arrow: Left 5">
            <a:extLst>
              <a:ext uri="{FF2B5EF4-FFF2-40B4-BE49-F238E27FC236}">
                <a16:creationId xmlns:a16="http://schemas.microsoft.com/office/drawing/2014/main" id="{56657AA2-0F8E-46ED-A239-65792E5673A1}"/>
              </a:ext>
            </a:extLst>
          </p:cNvPr>
          <p:cNvSpPr/>
          <p:nvPr/>
        </p:nvSpPr>
        <p:spPr>
          <a:xfrm rot="20399607">
            <a:off x="5012766" y="5568839"/>
            <a:ext cx="2166468" cy="45542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13C2D45F-F89D-450B-936E-154F2CB67F2F}"/>
              </a:ext>
            </a:extLst>
          </p:cNvPr>
          <p:cNvSpPr/>
          <p:nvPr/>
        </p:nvSpPr>
        <p:spPr>
          <a:xfrm rot="3156569">
            <a:off x="6001193" y="3620063"/>
            <a:ext cx="1806305" cy="45542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6378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Unemployment Information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27</a:t>
            </a:fld>
            <a:endParaRPr lang="en-US" dirty="0"/>
          </a:p>
        </p:txBody>
      </p:sp>
      <p:sp>
        <p:nvSpPr>
          <p:cNvPr id="7" name="Content Placeholder 6">
            <a:extLst>
              <a:ext uri="{FF2B5EF4-FFF2-40B4-BE49-F238E27FC236}">
                <a16:creationId xmlns:a16="http://schemas.microsoft.com/office/drawing/2014/main" id="{8A7F74FD-2EE1-46EE-8BF1-1E786BEEC098}"/>
              </a:ext>
            </a:extLst>
          </p:cNvPr>
          <p:cNvSpPr>
            <a:spLocks noGrp="1"/>
          </p:cNvSpPr>
          <p:nvPr>
            <p:ph sz="half" idx="1"/>
          </p:nvPr>
        </p:nvSpPr>
        <p:spPr>
          <a:xfrm>
            <a:off x="1397641" y="2336870"/>
            <a:ext cx="6744036" cy="4063930"/>
          </a:xfrm>
        </p:spPr>
        <p:txBody>
          <a:bodyPr>
            <a:normAutofit/>
          </a:bodyPr>
          <a:lstStyle/>
          <a:p>
            <a:r>
              <a:rPr lang="en-US" dirty="0"/>
              <a:t>Work search is optional until further notice.  </a:t>
            </a:r>
            <a:r>
              <a:rPr lang="en-US" dirty="0">
                <a:solidFill>
                  <a:schemeClr val="bg1"/>
                </a:solidFill>
              </a:rPr>
              <a:t>Watch </a:t>
            </a:r>
            <a:r>
              <a:rPr lang="en-US" dirty="0">
                <a:solidFill>
                  <a:schemeClr val="bg1"/>
                </a:solidFill>
                <a:hlinkClick r:id="rId3">
                  <a:extLst>
                    <a:ext uri="{A12FA001-AC4F-418D-AE19-62706E023703}">
                      <ahyp:hlinkClr xmlns:ahyp="http://schemas.microsoft.com/office/drawing/2018/hyperlinkcolor" val="tx"/>
                    </a:ext>
                  </a:extLst>
                </a:hlinkClick>
              </a:rPr>
              <a:t>esd.wa.gov</a:t>
            </a:r>
            <a:r>
              <a:rPr lang="en-US" dirty="0">
                <a:solidFill>
                  <a:schemeClr val="bg1"/>
                </a:solidFill>
              </a:rPr>
              <a:t> and look for alerts in your eServices account to find out if this will change. </a:t>
            </a:r>
          </a:p>
          <a:p>
            <a:r>
              <a:rPr lang="en-US" dirty="0"/>
              <a:t>When you return to full time work, just stop submitting your weekly claims.  There is no need to call us or tell us that you have returned to work. </a:t>
            </a:r>
          </a:p>
          <a:p>
            <a:r>
              <a:rPr lang="en-US" dirty="0"/>
              <a:t>When restarting a claim, your weekly amount will remain the same as it was previously.</a:t>
            </a:r>
          </a:p>
        </p:txBody>
      </p:sp>
      <p:pic>
        <p:nvPicPr>
          <p:cNvPr id="5" name="Picture 4">
            <a:extLst>
              <a:ext uri="{FF2B5EF4-FFF2-40B4-BE49-F238E27FC236}">
                <a16:creationId xmlns:a16="http://schemas.microsoft.com/office/drawing/2014/main" id="{A43A6BB6-ED47-4FCB-8430-1F4AE2E21D6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389796" y="2581284"/>
            <a:ext cx="3336212" cy="2966662"/>
          </a:xfrm>
          <a:prstGeom prst="rect">
            <a:avLst/>
          </a:prstGeom>
        </p:spPr>
      </p:pic>
    </p:spTree>
    <p:extLst>
      <p:ext uri="{BB962C8B-B14F-4D97-AF65-F5344CB8AC3E}">
        <p14:creationId xmlns:p14="http://schemas.microsoft.com/office/powerpoint/2010/main" val="2168564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Unemployment Information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28</a:t>
            </a:fld>
            <a:endParaRPr lang="en-US" dirty="0"/>
          </a:p>
        </p:txBody>
      </p:sp>
      <p:sp>
        <p:nvSpPr>
          <p:cNvPr id="7" name="Content Placeholder 6">
            <a:extLst>
              <a:ext uri="{FF2B5EF4-FFF2-40B4-BE49-F238E27FC236}">
                <a16:creationId xmlns:a16="http://schemas.microsoft.com/office/drawing/2014/main" id="{8A7F74FD-2EE1-46EE-8BF1-1E786BEEC098}"/>
              </a:ext>
            </a:extLst>
          </p:cNvPr>
          <p:cNvSpPr>
            <a:spLocks noGrp="1"/>
          </p:cNvSpPr>
          <p:nvPr>
            <p:ph sz="half" idx="1"/>
          </p:nvPr>
        </p:nvSpPr>
        <p:spPr>
          <a:xfrm>
            <a:off x="1397642" y="2336870"/>
            <a:ext cx="8660758" cy="4116684"/>
          </a:xfrm>
        </p:spPr>
        <p:txBody>
          <a:bodyPr>
            <a:normAutofit/>
          </a:bodyPr>
          <a:lstStyle/>
          <a:p>
            <a:r>
              <a:rPr lang="en-US" dirty="0"/>
              <a:t>When restarting a claim, and you have new employment since you last claimed, the start and end dates of employment should be the period of time for your most recent work period.</a:t>
            </a:r>
          </a:p>
          <a:p>
            <a:r>
              <a:rPr lang="en-US" dirty="0"/>
              <a:t>You can still receive unemployment if you work part time or if your employer is paying you sick pay, holiday pay, vacation pay, or personal time off.  You just need to report the hours and earnings for each week that you do the work or that the pay is attributable to.</a:t>
            </a:r>
          </a:p>
          <a:p>
            <a:endParaRPr lang="en-US" dirty="0"/>
          </a:p>
        </p:txBody>
      </p:sp>
    </p:spTree>
    <p:extLst>
      <p:ext uri="{BB962C8B-B14F-4D97-AF65-F5344CB8AC3E}">
        <p14:creationId xmlns:p14="http://schemas.microsoft.com/office/powerpoint/2010/main" val="3733448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Unemployment Information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29</a:t>
            </a:fld>
            <a:endParaRPr lang="en-US" dirty="0"/>
          </a:p>
        </p:txBody>
      </p:sp>
      <p:sp>
        <p:nvSpPr>
          <p:cNvPr id="7" name="Content Placeholder 6">
            <a:extLst>
              <a:ext uri="{FF2B5EF4-FFF2-40B4-BE49-F238E27FC236}">
                <a16:creationId xmlns:a16="http://schemas.microsoft.com/office/drawing/2014/main" id="{8A7F74FD-2EE1-46EE-8BF1-1E786BEEC098}"/>
              </a:ext>
            </a:extLst>
          </p:cNvPr>
          <p:cNvSpPr>
            <a:spLocks noGrp="1"/>
          </p:cNvSpPr>
          <p:nvPr>
            <p:ph sz="half" idx="1"/>
          </p:nvPr>
        </p:nvSpPr>
        <p:spPr>
          <a:xfrm>
            <a:off x="1397642" y="2336870"/>
            <a:ext cx="9046652" cy="4116684"/>
          </a:xfrm>
        </p:spPr>
        <p:txBody>
          <a:bodyPr>
            <a:normAutofit/>
          </a:bodyPr>
          <a:lstStyle/>
          <a:p>
            <a:r>
              <a:rPr lang="en-US" dirty="0"/>
              <a:t>If you are nearing the end of your regular benefits, you should look for a link to apply for Pandemic Emergency Unemployment Compensation (PEUC).</a:t>
            </a:r>
          </a:p>
          <a:p>
            <a:r>
              <a:rPr lang="en-US" dirty="0"/>
              <a:t>If you are nearing the end of your PEUC benefits, you should look for a link to apply for Extended Benefits.</a:t>
            </a:r>
          </a:p>
          <a:p>
            <a:r>
              <a:rPr lang="en-US" dirty="0"/>
              <a:t>When restarting your claim, we encourage you to review your eServices account for any updated information.  Pay particular attention to the tabs titled “Decision Status”, “Pending Issues”, and “Notices/Letters”.</a:t>
            </a:r>
          </a:p>
        </p:txBody>
      </p:sp>
    </p:spTree>
    <p:extLst>
      <p:ext uri="{BB962C8B-B14F-4D97-AF65-F5344CB8AC3E}">
        <p14:creationId xmlns:p14="http://schemas.microsoft.com/office/powerpoint/2010/main" val="917851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3</a:t>
            </a:fld>
            <a:endParaRPr lang="en-US" dirty="0"/>
          </a:p>
        </p:txBody>
      </p:sp>
      <p:grpSp>
        <p:nvGrpSpPr>
          <p:cNvPr id="3" name="Group 2">
            <a:extLst>
              <a:ext uri="{FF2B5EF4-FFF2-40B4-BE49-F238E27FC236}">
                <a16:creationId xmlns:a16="http://schemas.microsoft.com/office/drawing/2014/main" id="{0D374186-3C82-415A-A0D8-FDBA7223934F}"/>
              </a:ext>
            </a:extLst>
          </p:cNvPr>
          <p:cNvGrpSpPr/>
          <p:nvPr/>
        </p:nvGrpSpPr>
        <p:grpSpPr>
          <a:xfrm>
            <a:off x="1521069" y="218307"/>
            <a:ext cx="9768254" cy="6314378"/>
            <a:chOff x="1521069" y="218307"/>
            <a:chExt cx="9768254" cy="6314378"/>
          </a:xfrm>
        </p:grpSpPr>
        <p:pic>
          <p:nvPicPr>
            <p:cNvPr id="2" name="Picture 1">
              <a:extLst>
                <a:ext uri="{FF2B5EF4-FFF2-40B4-BE49-F238E27FC236}">
                  <a16:creationId xmlns:a16="http://schemas.microsoft.com/office/drawing/2014/main" id="{A4353849-2C65-4101-BF76-38AA36271B17}"/>
                </a:ext>
              </a:extLst>
            </p:cNvPr>
            <p:cNvPicPr>
              <a:picLocks noChangeAspect="1"/>
            </p:cNvPicPr>
            <p:nvPr/>
          </p:nvPicPr>
          <p:blipFill>
            <a:blip r:embed="rId3"/>
            <a:stretch>
              <a:fillRect/>
            </a:stretch>
          </p:blipFill>
          <p:spPr>
            <a:xfrm>
              <a:off x="1521069" y="791308"/>
              <a:ext cx="9768254" cy="5741377"/>
            </a:xfrm>
            <a:prstGeom prst="rect">
              <a:avLst/>
            </a:prstGeom>
          </p:spPr>
        </p:pic>
        <p:sp>
          <p:nvSpPr>
            <p:cNvPr id="9" name="TextBox 8">
              <a:extLst>
                <a:ext uri="{FF2B5EF4-FFF2-40B4-BE49-F238E27FC236}">
                  <a16:creationId xmlns:a16="http://schemas.microsoft.com/office/drawing/2014/main" id="{E15D22EA-E21D-456E-A8E1-E61BDE04D985}"/>
                </a:ext>
              </a:extLst>
            </p:cNvPr>
            <p:cNvSpPr txBox="1"/>
            <p:nvPr/>
          </p:nvSpPr>
          <p:spPr>
            <a:xfrm>
              <a:off x="5170068" y="218307"/>
              <a:ext cx="1851864" cy="461665"/>
            </a:xfrm>
            <a:prstGeom prst="rect">
              <a:avLst/>
            </a:prstGeom>
            <a:solidFill>
              <a:srgbClr val="FFFF00"/>
            </a:solidFill>
          </p:spPr>
          <p:txBody>
            <a:bodyPr wrap="square" rtlCol="0">
              <a:spAutoFit/>
            </a:bodyPr>
            <a:lstStyle/>
            <a:p>
              <a:r>
                <a:rPr lang="en-US" sz="2400" b="1" dirty="0">
                  <a:solidFill>
                    <a:schemeClr val="bg1"/>
                  </a:solidFill>
                </a:rPr>
                <a:t>ESD.WA.GOV</a:t>
              </a:r>
            </a:p>
          </p:txBody>
        </p:sp>
        <p:sp>
          <p:nvSpPr>
            <p:cNvPr id="10" name="Arrow: Right 9">
              <a:extLst>
                <a:ext uri="{FF2B5EF4-FFF2-40B4-BE49-F238E27FC236}">
                  <a16:creationId xmlns:a16="http://schemas.microsoft.com/office/drawing/2014/main" id="{892F76CF-0287-4E58-BE0A-8C38BC7B7293}"/>
                </a:ext>
              </a:extLst>
            </p:cNvPr>
            <p:cNvSpPr/>
            <p:nvPr/>
          </p:nvSpPr>
          <p:spPr>
            <a:xfrm rot="20648864">
              <a:off x="5660780" y="3420207"/>
              <a:ext cx="1046285" cy="48357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75772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Unemployment Information</a:t>
            </a:r>
          </a:p>
        </p:txBody>
      </p:sp>
      <p:sp>
        <p:nvSpPr>
          <p:cNvPr id="4" name="Slide Number Placeholder 3"/>
          <p:cNvSpPr>
            <a:spLocks noGrp="1"/>
          </p:cNvSpPr>
          <p:nvPr>
            <p:ph type="sldNum" sz="quarter" idx="12"/>
          </p:nvPr>
        </p:nvSpPr>
        <p:spPr/>
        <p:txBody>
          <a:bodyPr/>
          <a:lstStyle/>
          <a:p>
            <a:fld id="{6D22F896-40B5-4ADD-8801-0D06FADFA095}" type="slidenum">
              <a:rPr lang="en-US" smtClean="0"/>
              <a:pPr/>
              <a:t>30</a:t>
            </a:fld>
            <a:endParaRPr lang="en-US" dirty="0"/>
          </a:p>
        </p:txBody>
      </p:sp>
      <p:sp>
        <p:nvSpPr>
          <p:cNvPr id="7" name="Content Placeholder 6">
            <a:extLst>
              <a:ext uri="{FF2B5EF4-FFF2-40B4-BE49-F238E27FC236}">
                <a16:creationId xmlns:a16="http://schemas.microsoft.com/office/drawing/2014/main" id="{8A7F74FD-2EE1-46EE-8BF1-1E786BEEC098}"/>
              </a:ext>
            </a:extLst>
          </p:cNvPr>
          <p:cNvSpPr>
            <a:spLocks noGrp="1"/>
          </p:cNvSpPr>
          <p:nvPr>
            <p:ph sz="half" idx="1"/>
          </p:nvPr>
        </p:nvSpPr>
        <p:spPr>
          <a:xfrm>
            <a:off x="1397642" y="2336870"/>
            <a:ext cx="6597066" cy="4116684"/>
          </a:xfrm>
        </p:spPr>
        <p:txBody>
          <a:bodyPr>
            <a:normAutofit lnSpcReduction="10000"/>
          </a:bodyPr>
          <a:lstStyle/>
          <a:p>
            <a:r>
              <a:rPr lang="en-US" dirty="0"/>
              <a:t>You should check your eServices account at least once every 5 days.  If we send you a questionnaire in your eServices account that needs to be completed and returned, you will only have it available for 5 days.</a:t>
            </a:r>
          </a:p>
          <a:p>
            <a:r>
              <a:rPr lang="en-US" dirty="0"/>
              <a:t>If you don’t see and respond to a request for information it is likely that you will receive a disqualification notice, and possibly an overpayment notice.  You can get more information about the disqualification and overpayment in either the “Decision Status” tab or the “Notices/Letters” tab.</a:t>
            </a:r>
          </a:p>
          <a:p>
            <a:pPr marL="457200" lvl="1" indent="0">
              <a:buNone/>
            </a:pPr>
            <a:endParaRPr lang="en-US" dirty="0"/>
          </a:p>
        </p:txBody>
      </p:sp>
      <p:pic>
        <p:nvPicPr>
          <p:cNvPr id="5" name="Picture 4" descr="Text&#10;&#10;Description automatically generated">
            <a:extLst>
              <a:ext uri="{FF2B5EF4-FFF2-40B4-BE49-F238E27FC236}">
                <a16:creationId xmlns:a16="http://schemas.microsoft.com/office/drawing/2014/main" id="{2EDAFEA4-4B58-4A71-8268-9687CEBE8E7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237450" y="2705985"/>
            <a:ext cx="3587237" cy="2686965"/>
          </a:xfrm>
          <a:prstGeom prst="rect">
            <a:avLst/>
          </a:prstGeom>
        </p:spPr>
      </p:pic>
    </p:spTree>
    <p:extLst>
      <p:ext uri="{BB962C8B-B14F-4D97-AF65-F5344CB8AC3E}">
        <p14:creationId xmlns:p14="http://schemas.microsoft.com/office/powerpoint/2010/main" val="1501965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Federal Pandemic Unemployment Compensation</a:t>
            </a:r>
          </a:p>
        </p:txBody>
      </p:sp>
      <p:sp>
        <p:nvSpPr>
          <p:cNvPr id="4" name="Slide Number Placeholder 3"/>
          <p:cNvSpPr>
            <a:spLocks noGrp="1"/>
          </p:cNvSpPr>
          <p:nvPr>
            <p:ph type="sldNum" sz="quarter" idx="12"/>
          </p:nvPr>
        </p:nvSpPr>
        <p:spPr/>
        <p:txBody>
          <a:bodyPr/>
          <a:lstStyle/>
          <a:p>
            <a:fld id="{6D22F896-40B5-4ADD-8801-0D06FADFA095}" type="slidenum">
              <a:rPr lang="en-US" smtClean="0"/>
              <a:pPr/>
              <a:t>31</a:t>
            </a:fld>
            <a:endParaRPr lang="en-US" dirty="0"/>
          </a:p>
        </p:txBody>
      </p:sp>
      <p:sp>
        <p:nvSpPr>
          <p:cNvPr id="7" name="Content Placeholder 6">
            <a:extLst>
              <a:ext uri="{FF2B5EF4-FFF2-40B4-BE49-F238E27FC236}">
                <a16:creationId xmlns:a16="http://schemas.microsoft.com/office/drawing/2014/main" id="{8A7F74FD-2EE1-46EE-8BF1-1E786BEEC098}"/>
              </a:ext>
            </a:extLst>
          </p:cNvPr>
          <p:cNvSpPr>
            <a:spLocks noGrp="1"/>
          </p:cNvSpPr>
          <p:nvPr>
            <p:ph sz="half" idx="1"/>
          </p:nvPr>
        </p:nvSpPr>
        <p:spPr>
          <a:xfrm>
            <a:off x="1397642" y="2336870"/>
            <a:ext cx="10041150" cy="4116684"/>
          </a:xfrm>
        </p:spPr>
        <p:txBody>
          <a:bodyPr>
            <a:normAutofit/>
          </a:bodyPr>
          <a:lstStyle/>
          <a:p>
            <a:r>
              <a:rPr lang="en-US" dirty="0">
                <a:solidFill>
                  <a:schemeClr val="bg1"/>
                </a:solidFill>
              </a:rPr>
              <a:t>We are now paying the additional $300 per week</a:t>
            </a:r>
          </a:p>
          <a:p>
            <a:r>
              <a:rPr lang="en-US" dirty="0">
                <a:solidFill>
                  <a:schemeClr val="bg1"/>
                </a:solidFill>
              </a:rPr>
              <a:t>No application is necessary</a:t>
            </a:r>
          </a:p>
          <a:p>
            <a:r>
              <a:rPr lang="en-US" dirty="0">
                <a:solidFill>
                  <a:schemeClr val="bg1"/>
                </a:solidFill>
              </a:rPr>
              <a:t>Payable as long as you are eligible for at least $1 in benefits</a:t>
            </a:r>
          </a:p>
          <a:p>
            <a:r>
              <a:rPr lang="en-US" dirty="0">
                <a:solidFill>
                  <a:schemeClr val="bg1"/>
                </a:solidFill>
              </a:rPr>
              <a:t>Payable to those that are receiving regular, Pandemic Emergency Unemployment Compensation, Extended Benefits, and Pandemic Unemployment Assistance.</a:t>
            </a:r>
          </a:p>
          <a:p>
            <a:r>
              <a:rPr lang="en-US" dirty="0">
                <a:solidFill>
                  <a:schemeClr val="bg1"/>
                </a:solidFill>
              </a:rPr>
              <a:t>This $300 is in addition to your regular benefits</a:t>
            </a:r>
          </a:p>
          <a:p>
            <a:r>
              <a:rPr lang="en-US" dirty="0">
                <a:solidFill>
                  <a:schemeClr val="bg1"/>
                </a:solidFill>
              </a:rPr>
              <a:t>Available until March 13, 2021</a:t>
            </a:r>
          </a:p>
        </p:txBody>
      </p:sp>
    </p:spTree>
    <p:extLst>
      <p:ext uri="{BB962C8B-B14F-4D97-AF65-F5344CB8AC3E}">
        <p14:creationId xmlns:p14="http://schemas.microsoft.com/office/powerpoint/2010/main" val="740498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E5C4B2-4A02-43C5-8364-9C9044170A2C}"/>
              </a:ext>
            </a:extLst>
          </p:cNvPr>
          <p:cNvPicPr>
            <a:picLocks noChangeAspect="1"/>
          </p:cNvPicPr>
          <p:nvPr/>
        </p:nvPicPr>
        <p:blipFill>
          <a:blip r:embed="rId2"/>
          <a:stretch>
            <a:fillRect/>
          </a:stretch>
        </p:blipFill>
        <p:spPr>
          <a:xfrm>
            <a:off x="1521068" y="226503"/>
            <a:ext cx="9990611" cy="5896214"/>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pPr/>
              <a:t>32</a:t>
            </a:fld>
            <a:endParaRPr lang="en-US" dirty="0"/>
          </a:p>
        </p:txBody>
      </p:sp>
      <p:sp>
        <p:nvSpPr>
          <p:cNvPr id="9" name="Rectangle: Rounded Corners 8">
            <a:extLst>
              <a:ext uri="{FF2B5EF4-FFF2-40B4-BE49-F238E27FC236}">
                <a16:creationId xmlns:a16="http://schemas.microsoft.com/office/drawing/2014/main" id="{99C73862-7124-4B0C-809F-9B9C1F20F95B}"/>
              </a:ext>
            </a:extLst>
          </p:cNvPr>
          <p:cNvSpPr/>
          <p:nvPr/>
        </p:nvSpPr>
        <p:spPr>
          <a:xfrm>
            <a:off x="4800600" y="90199"/>
            <a:ext cx="1151792" cy="4109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343ED9D-E563-41A2-8F71-BB37ABCAD84E}"/>
              </a:ext>
            </a:extLst>
          </p:cNvPr>
          <p:cNvSpPr txBox="1"/>
          <p:nvPr/>
        </p:nvSpPr>
        <p:spPr>
          <a:xfrm>
            <a:off x="3718560" y="6378423"/>
            <a:ext cx="4754880" cy="369332"/>
          </a:xfrm>
          <a:prstGeom prst="rect">
            <a:avLst/>
          </a:prstGeom>
          <a:noFill/>
          <a:ln w="38100">
            <a:solidFill>
              <a:srgbClr val="FF0000"/>
            </a:solidFill>
          </a:ln>
        </p:spPr>
        <p:txBody>
          <a:bodyPr wrap="square" rtlCol="0">
            <a:spAutoFit/>
          </a:bodyPr>
          <a:lstStyle/>
          <a:p>
            <a:r>
              <a:rPr lang="en-US" dirty="0">
                <a:solidFill>
                  <a:schemeClr val="bg1"/>
                </a:solidFill>
              </a:rPr>
              <a:t>Scroll down for additional links and information</a:t>
            </a:r>
          </a:p>
        </p:txBody>
      </p:sp>
      <p:sp>
        <p:nvSpPr>
          <p:cNvPr id="12" name="Rectangle: Rounded Corners 11">
            <a:extLst>
              <a:ext uri="{FF2B5EF4-FFF2-40B4-BE49-F238E27FC236}">
                <a16:creationId xmlns:a16="http://schemas.microsoft.com/office/drawing/2014/main" id="{31B79B2B-EF9D-4F6B-80DF-A050985827C9}"/>
              </a:ext>
            </a:extLst>
          </p:cNvPr>
          <p:cNvSpPr/>
          <p:nvPr/>
        </p:nvSpPr>
        <p:spPr>
          <a:xfrm>
            <a:off x="1925515" y="735284"/>
            <a:ext cx="1005254" cy="4109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6F239F3-FFEE-490C-ADD3-CADB369E66A4}"/>
              </a:ext>
            </a:extLst>
          </p:cNvPr>
          <p:cNvSpPr/>
          <p:nvPr/>
        </p:nvSpPr>
        <p:spPr>
          <a:xfrm>
            <a:off x="1424693" y="1663400"/>
            <a:ext cx="1701964" cy="53121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27627862-7BE5-4507-BAA4-05FAA51E522A}"/>
              </a:ext>
            </a:extLst>
          </p:cNvPr>
          <p:cNvSpPr/>
          <p:nvPr/>
        </p:nvSpPr>
        <p:spPr>
          <a:xfrm>
            <a:off x="1435340" y="2669316"/>
            <a:ext cx="1151792" cy="1882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90CDD401-26B7-4EA1-9DDD-D24E50988073}"/>
              </a:ext>
            </a:extLst>
          </p:cNvPr>
          <p:cNvSpPr/>
          <p:nvPr/>
        </p:nvSpPr>
        <p:spPr>
          <a:xfrm>
            <a:off x="1424693" y="4355552"/>
            <a:ext cx="1151792" cy="1882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5343B21-9321-446E-8C74-38A36150CD54}"/>
              </a:ext>
            </a:extLst>
          </p:cNvPr>
          <p:cNvSpPr/>
          <p:nvPr/>
        </p:nvSpPr>
        <p:spPr>
          <a:xfrm>
            <a:off x="10456262" y="3788775"/>
            <a:ext cx="1151792" cy="151000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66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to Help!</a:t>
            </a:r>
          </a:p>
        </p:txBody>
      </p:sp>
      <p:sp>
        <p:nvSpPr>
          <p:cNvPr id="7" name="Slide Number Placeholder 6"/>
          <p:cNvSpPr>
            <a:spLocks noGrp="1"/>
          </p:cNvSpPr>
          <p:nvPr>
            <p:ph type="sldNum" sz="quarter" idx="12"/>
          </p:nvPr>
        </p:nvSpPr>
        <p:spPr/>
        <p:txBody>
          <a:bodyPr/>
          <a:lstStyle/>
          <a:p>
            <a:fld id="{6D22F896-40B5-4ADD-8801-0D06FADFA095}" type="slidenum">
              <a:rPr lang="en-US" smtClean="0"/>
              <a:pPr/>
              <a:t>33</a:t>
            </a:fld>
            <a:endParaRPr lang="en-US" dirty="0"/>
          </a:p>
        </p:txBody>
      </p:sp>
      <p:sp>
        <p:nvSpPr>
          <p:cNvPr id="5" name="Content Placeholder 3">
            <a:extLst>
              <a:ext uri="{FF2B5EF4-FFF2-40B4-BE49-F238E27FC236}">
                <a16:creationId xmlns:a16="http://schemas.microsoft.com/office/drawing/2014/main" id="{68AD2453-D2F1-4A39-8DD4-6315143DE7BE}"/>
              </a:ext>
            </a:extLst>
          </p:cNvPr>
          <p:cNvSpPr>
            <a:spLocks noGrp="1"/>
          </p:cNvSpPr>
          <p:nvPr>
            <p:ph sz="half" idx="2"/>
          </p:nvPr>
        </p:nvSpPr>
        <p:spPr>
          <a:xfrm>
            <a:off x="1070043" y="2432086"/>
            <a:ext cx="6984459" cy="3877237"/>
          </a:xfrm>
        </p:spPr>
        <p:txBody>
          <a:bodyPr>
            <a:normAutofit/>
          </a:bodyPr>
          <a:lstStyle/>
          <a:p>
            <a:r>
              <a:rPr lang="en-US" dirty="0"/>
              <a:t>For everything – </a:t>
            </a:r>
            <a:r>
              <a:rPr lang="en-US" dirty="0">
                <a:hlinkClick r:id="rId3"/>
              </a:rPr>
              <a:t>www.esd.wa.gov</a:t>
            </a:r>
            <a:endParaRPr lang="en-US" dirty="0"/>
          </a:p>
          <a:p>
            <a:pPr lvl="1"/>
            <a:r>
              <a:rPr lang="en-US" sz="1400" i="1" dirty="0"/>
              <a:t>This includes COVID-19, as it relates to programs and services provided by the Employment Security Department</a:t>
            </a:r>
          </a:p>
          <a:p>
            <a:r>
              <a:rPr lang="en-US" dirty="0"/>
              <a:t>Online webinars – </a:t>
            </a:r>
            <a:r>
              <a:rPr lang="en-US" dirty="0">
                <a:hlinkClick r:id="rId4"/>
              </a:rPr>
              <a:t>https://esd.wa.gov/uiwebinars</a:t>
            </a:r>
            <a:endParaRPr lang="en-US" dirty="0"/>
          </a:p>
          <a:p>
            <a:r>
              <a:rPr lang="en-US" dirty="0"/>
              <a:t>eServices Account Support – 855-682-0785</a:t>
            </a:r>
          </a:p>
          <a:p>
            <a:r>
              <a:rPr lang="en-US" dirty="0"/>
              <a:t>Unemployment Insurance Claims – 800-318-6022</a:t>
            </a:r>
          </a:p>
          <a:p>
            <a:r>
              <a:rPr lang="en-US" dirty="0"/>
              <a:t>Identity issues – 800-246-9763</a:t>
            </a:r>
          </a:p>
          <a:p>
            <a:r>
              <a:rPr lang="en-US" dirty="0"/>
              <a:t>Reemployment and Retraining Services – </a:t>
            </a:r>
          </a:p>
          <a:p>
            <a:pPr marL="457200" lvl="1" indent="0">
              <a:buNone/>
            </a:pPr>
            <a:r>
              <a:rPr lang="en-US" sz="2400" dirty="0">
                <a:hlinkClick r:id="rId5"/>
              </a:rPr>
              <a:t>www.WorkSourceWA.com</a:t>
            </a:r>
            <a:endParaRPr lang="en-US" sz="2800" dirty="0"/>
          </a:p>
          <a:p>
            <a:pPr marL="457200" lvl="1" indent="0">
              <a:buNone/>
            </a:pPr>
            <a:endParaRPr lang="en-US" sz="2400" dirty="0"/>
          </a:p>
          <a:p>
            <a:pPr marL="0" indent="0">
              <a:buNone/>
            </a:pPr>
            <a:endParaRPr lang="en-US" dirty="0"/>
          </a:p>
        </p:txBody>
      </p:sp>
      <p:pic>
        <p:nvPicPr>
          <p:cNvPr id="13" name="Picture 12">
            <a:extLst>
              <a:ext uri="{FF2B5EF4-FFF2-40B4-BE49-F238E27FC236}">
                <a16:creationId xmlns:a16="http://schemas.microsoft.com/office/drawing/2014/main" id="{38BA4411-0ED3-49DE-B7AC-053834569747}"/>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361485" y="2794108"/>
            <a:ext cx="3631955" cy="2857500"/>
          </a:xfrm>
          <a:prstGeom prst="rect">
            <a:avLst/>
          </a:prstGeom>
        </p:spPr>
      </p:pic>
    </p:spTree>
    <p:extLst>
      <p:ext uri="{BB962C8B-B14F-4D97-AF65-F5344CB8AC3E}">
        <p14:creationId xmlns:p14="http://schemas.microsoft.com/office/powerpoint/2010/main" val="4289377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2255710-04EB-466B-B6C4-BCC7550E752F}"/>
              </a:ext>
            </a:extLst>
          </p:cNvPr>
          <p:cNvPicPr>
            <a:picLocks noChangeAspect="1"/>
          </p:cNvPicPr>
          <p:nvPr/>
        </p:nvPicPr>
        <p:blipFill>
          <a:blip r:embed="rId3"/>
          <a:stretch>
            <a:fillRect/>
          </a:stretch>
        </p:blipFill>
        <p:spPr>
          <a:xfrm>
            <a:off x="1529861" y="246184"/>
            <a:ext cx="9878423" cy="6194655"/>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pPr/>
              <a:t>4</a:t>
            </a:fld>
            <a:endParaRPr lang="en-US" dirty="0"/>
          </a:p>
        </p:txBody>
      </p:sp>
      <p:sp>
        <p:nvSpPr>
          <p:cNvPr id="8" name="Rectangle: Rounded Corners 7">
            <a:extLst>
              <a:ext uri="{FF2B5EF4-FFF2-40B4-BE49-F238E27FC236}">
                <a16:creationId xmlns:a16="http://schemas.microsoft.com/office/drawing/2014/main" id="{D954F30D-5A23-462C-A351-CEB2B7C9835E}"/>
              </a:ext>
            </a:extLst>
          </p:cNvPr>
          <p:cNvSpPr/>
          <p:nvPr/>
        </p:nvSpPr>
        <p:spPr>
          <a:xfrm>
            <a:off x="4255477" y="4932484"/>
            <a:ext cx="3789485" cy="29893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096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5</a:t>
            </a:fld>
            <a:endParaRPr lang="en-US" dirty="0"/>
          </a:p>
        </p:txBody>
      </p:sp>
      <p:pic>
        <p:nvPicPr>
          <p:cNvPr id="12" name="Picture 11">
            <a:extLst>
              <a:ext uri="{FF2B5EF4-FFF2-40B4-BE49-F238E27FC236}">
                <a16:creationId xmlns:a16="http://schemas.microsoft.com/office/drawing/2014/main" id="{FF438D96-AE7C-4A71-8013-758F8CD31B72}"/>
              </a:ext>
            </a:extLst>
          </p:cNvPr>
          <p:cNvPicPr>
            <a:picLocks noChangeAspect="1"/>
          </p:cNvPicPr>
          <p:nvPr/>
        </p:nvPicPr>
        <p:blipFill>
          <a:blip r:embed="rId3"/>
          <a:stretch>
            <a:fillRect/>
          </a:stretch>
        </p:blipFill>
        <p:spPr>
          <a:xfrm>
            <a:off x="1848013" y="206619"/>
            <a:ext cx="9216811" cy="6444761"/>
          </a:xfrm>
          <a:prstGeom prst="rect">
            <a:avLst/>
          </a:prstGeom>
        </p:spPr>
      </p:pic>
      <p:grpSp>
        <p:nvGrpSpPr>
          <p:cNvPr id="3" name="Group 2">
            <a:extLst>
              <a:ext uri="{FF2B5EF4-FFF2-40B4-BE49-F238E27FC236}">
                <a16:creationId xmlns:a16="http://schemas.microsoft.com/office/drawing/2014/main" id="{1BCF0749-2F10-4EAD-AB99-9FAD8BDCEF81}"/>
              </a:ext>
            </a:extLst>
          </p:cNvPr>
          <p:cNvGrpSpPr/>
          <p:nvPr/>
        </p:nvGrpSpPr>
        <p:grpSpPr>
          <a:xfrm>
            <a:off x="1223403" y="698883"/>
            <a:ext cx="6847935" cy="707886"/>
            <a:chOff x="1223403" y="698883"/>
            <a:chExt cx="6847935" cy="707886"/>
          </a:xfrm>
        </p:grpSpPr>
        <p:sp>
          <p:nvSpPr>
            <p:cNvPr id="14" name="Rectangle: Rounded Corners 13">
              <a:extLst>
                <a:ext uri="{FF2B5EF4-FFF2-40B4-BE49-F238E27FC236}">
                  <a16:creationId xmlns:a16="http://schemas.microsoft.com/office/drawing/2014/main" id="{6A0D1182-8DCA-46EB-977F-CF0A41AAF1BE}"/>
                </a:ext>
              </a:extLst>
            </p:cNvPr>
            <p:cNvSpPr/>
            <p:nvPr/>
          </p:nvSpPr>
          <p:spPr>
            <a:xfrm>
              <a:off x="1975338" y="756138"/>
              <a:ext cx="6096000" cy="65063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1D9239E-559A-4590-BBD8-549973E5E4D8}"/>
                </a:ext>
              </a:extLst>
            </p:cNvPr>
            <p:cNvSpPr txBox="1"/>
            <p:nvPr/>
          </p:nvSpPr>
          <p:spPr>
            <a:xfrm>
              <a:off x="1223403" y="698883"/>
              <a:ext cx="560947" cy="707886"/>
            </a:xfrm>
            <a:prstGeom prst="rect">
              <a:avLst/>
            </a:prstGeom>
            <a:noFill/>
          </p:spPr>
          <p:txBody>
            <a:bodyPr wrap="square" rtlCol="0">
              <a:spAutoFit/>
            </a:bodyPr>
            <a:lstStyle/>
            <a:p>
              <a:r>
                <a:rPr lang="en-US" sz="4000" b="1" dirty="0">
                  <a:solidFill>
                    <a:srgbClr val="FF0000"/>
                  </a:solidFill>
                </a:rPr>
                <a:t>1</a:t>
              </a:r>
            </a:p>
          </p:txBody>
        </p:sp>
      </p:grpSp>
      <p:grpSp>
        <p:nvGrpSpPr>
          <p:cNvPr id="5" name="Group 4">
            <a:extLst>
              <a:ext uri="{FF2B5EF4-FFF2-40B4-BE49-F238E27FC236}">
                <a16:creationId xmlns:a16="http://schemas.microsoft.com/office/drawing/2014/main" id="{54260B96-BE99-414A-B1DA-128987AE17CE}"/>
              </a:ext>
            </a:extLst>
          </p:cNvPr>
          <p:cNvGrpSpPr/>
          <p:nvPr/>
        </p:nvGrpSpPr>
        <p:grpSpPr>
          <a:xfrm>
            <a:off x="1350728" y="4528408"/>
            <a:ext cx="3652095" cy="707886"/>
            <a:chOff x="1350728" y="4528408"/>
            <a:chExt cx="3652095" cy="707886"/>
          </a:xfrm>
        </p:grpSpPr>
        <p:sp>
          <p:nvSpPr>
            <p:cNvPr id="7" name="Rectangle: Rounded Corners 6">
              <a:extLst>
                <a:ext uri="{FF2B5EF4-FFF2-40B4-BE49-F238E27FC236}">
                  <a16:creationId xmlns:a16="http://schemas.microsoft.com/office/drawing/2014/main" id="{F7C55A75-B301-4028-9DD3-32D401D8807E}"/>
                </a:ext>
              </a:extLst>
            </p:cNvPr>
            <p:cNvSpPr/>
            <p:nvPr/>
          </p:nvSpPr>
          <p:spPr>
            <a:xfrm>
              <a:off x="1975338" y="4659924"/>
              <a:ext cx="3027485" cy="44485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0B55EF4-E045-4F51-BA9A-CE2E175BDEB9}"/>
                </a:ext>
              </a:extLst>
            </p:cNvPr>
            <p:cNvSpPr txBox="1"/>
            <p:nvPr/>
          </p:nvSpPr>
          <p:spPr>
            <a:xfrm>
              <a:off x="1350728" y="4528408"/>
              <a:ext cx="560947" cy="707886"/>
            </a:xfrm>
            <a:prstGeom prst="rect">
              <a:avLst/>
            </a:prstGeom>
            <a:noFill/>
          </p:spPr>
          <p:txBody>
            <a:bodyPr wrap="square" rtlCol="0">
              <a:spAutoFit/>
            </a:bodyPr>
            <a:lstStyle/>
            <a:p>
              <a:r>
                <a:rPr lang="en-US" sz="4000" b="1" dirty="0">
                  <a:solidFill>
                    <a:srgbClr val="FF0000"/>
                  </a:solidFill>
                </a:rPr>
                <a:t>2</a:t>
              </a:r>
            </a:p>
          </p:txBody>
        </p:sp>
      </p:grpSp>
      <p:grpSp>
        <p:nvGrpSpPr>
          <p:cNvPr id="6" name="Group 5">
            <a:extLst>
              <a:ext uri="{FF2B5EF4-FFF2-40B4-BE49-F238E27FC236}">
                <a16:creationId xmlns:a16="http://schemas.microsoft.com/office/drawing/2014/main" id="{1DAE5EF5-505B-4945-AAA8-65E78F5B79D3}"/>
              </a:ext>
            </a:extLst>
          </p:cNvPr>
          <p:cNvGrpSpPr/>
          <p:nvPr/>
        </p:nvGrpSpPr>
        <p:grpSpPr>
          <a:xfrm>
            <a:off x="1308167" y="5732953"/>
            <a:ext cx="4248570" cy="707886"/>
            <a:chOff x="1308167" y="5732953"/>
            <a:chExt cx="4248570" cy="707886"/>
          </a:xfrm>
        </p:grpSpPr>
        <p:sp>
          <p:nvSpPr>
            <p:cNvPr id="8" name="Rectangle: Rounded Corners 7">
              <a:extLst>
                <a:ext uri="{FF2B5EF4-FFF2-40B4-BE49-F238E27FC236}">
                  <a16:creationId xmlns:a16="http://schemas.microsoft.com/office/drawing/2014/main" id="{D954F30D-5A23-462C-A351-CEB2B7C9835E}"/>
                </a:ext>
              </a:extLst>
            </p:cNvPr>
            <p:cNvSpPr/>
            <p:nvPr/>
          </p:nvSpPr>
          <p:spPr>
            <a:xfrm>
              <a:off x="2760784" y="5864469"/>
              <a:ext cx="2795953" cy="44485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AD49DBD-49DB-4468-92C9-9BEEF2438B73}"/>
                </a:ext>
              </a:extLst>
            </p:cNvPr>
            <p:cNvSpPr txBox="1"/>
            <p:nvPr/>
          </p:nvSpPr>
          <p:spPr>
            <a:xfrm>
              <a:off x="1308167" y="5732953"/>
              <a:ext cx="560947" cy="707886"/>
            </a:xfrm>
            <a:prstGeom prst="rect">
              <a:avLst/>
            </a:prstGeom>
            <a:noFill/>
          </p:spPr>
          <p:txBody>
            <a:bodyPr wrap="square" rtlCol="0">
              <a:spAutoFit/>
            </a:bodyPr>
            <a:lstStyle/>
            <a:p>
              <a:r>
                <a:rPr lang="en-US" sz="4000" b="1" dirty="0">
                  <a:solidFill>
                    <a:srgbClr val="FF0000"/>
                  </a:solidFill>
                </a:rPr>
                <a:t>3</a:t>
              </a:r>
            </a:p>
          </p:txBody>
        </p:sp>
      </p:grpSp>
    </p:spTree>
    <p:extLst>
      <p:ext uri="{BB962C8B-B14F-4D97-AF65-F5344CB8AC3E}">
        <p14:creationId xmlns:p14="http://schemas.microsoft.com/office/powerpoint/2010/main" val="393864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6</a:t>
            </a:fld>
            <a:endParaRPr lang="en-US" dirty="0"/>
          </a:p>
        </p:txBody>
      </p:sp>
      <p:grpSp>
        <p:nvGrpSpPr>
          <p:cNvPr id="8" name="Group 7">
            <a:extLst>
              <a:ext uri="{FF2B5EF4-FFF2-40B4-BE49-F238E27FC236}">
                <a16:creationId xmlns:a16="http://schemas.microsoft.com/office/drawing/2014/main" id="{215862DC-CF63-4AC7-A1D4-75CE5D3E510A}"/>
              </a:ext>
            </a:extLst>
          </p:cNvPr>
          <p:cNvGrpSpPr/>
          <p:nvPr/>
        </p:nvGrpSpPr>
        <p:grpSpPr>
          <a:xfrm>
            <a:off x="1905684" y="167054"/>
            <a:ext cx="9732631" cy="6444761"/>
            <a:chOff x="1905684" y="167054"/>
            <a:chExt cx="9732631" cy="6444761"/>
          </a:xfrm>
        </p:grpSpPr>
        <p:pic>
          <p:nvPicPr>
            <p:cNvPr id="6" name="Picture 5">
              <a:extLst>
                <a:ext uri="{FF2B5EF4-FFF2-40B4-BE49-F238E27FC236}">
                  <a16:creationId xmlns:a16="http://schemas.microsoft.com/office/drawing/2014/main" id="{736C46D8-FA4F-43BB-A06E-6873A23F05E5}"/>
                </a:ext>
              </a:extLst>
            </p:cNvPr>
            <p:cNvPicPr>
              <a:picLocks noChangeAspect="1"/>
            </p:cNvPicPr>
            <p:nvPr/>
          </p:nvPicPr>
          <p:blipFill>
            <a:blip r:embed="rId2"/>
            <a:stretch>
              <a:fillRect/>
            </a:stretch>
          </p:blipFill>
          <p:spPr>
            <a:xfrm>
              <a:off x="1923042" y="167054"/>
              <a:ext cx="9216811" cy="6444761"/>
            </a:xfrm>
            <a:prstGeom prst="rect">
              <a:avLst/>
            </a:prstGeom>
          </p:spPr>
        </p:pic>
        <p:sp>
          <p:nvSpPr>
            <p:cNvPr id="10" name="Rectangle: Rounded Corners 9">
              <a:extLst>
                <a:ext uri="{FF2B5EF4-FFF2-40B4-BE49-F238E27FC236}">
                  <a16:creationId xmlns:a16="http://schemas.microsoft.com/office/drawing/2014/main" id="{5345AA66-964C-4416-9D1C-F4C02D2D0CE6}"/>
                </a:ext>
              </a:extLst>
            </p:cNvPr>
            <p:cNvSpPr/>
            <p:nvPr/>
          </p:nvSpPr>
          <p:spPr>
            <a:xfrm>
              <a:off x="1905684" y="3279216"/>
              <a:ext cx="4575273" cy="33325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83D5AEEA-6597-47FB-A9B0-A283CC8F12E5}"/>
                </a:ext>
              </a:extLst>
            </p:cNvPr>
            <p:cNvSpPr/>
            <p:nvPr/>
          </p:nvSpPr>
          <p:spPr>
            <a:xfrm rot="10503287">
              <a:off x="6547518" y="4564575"/>
              <a:ext cx="1745882" cy="44823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7BEBFC6-B2BE-4DA3-A28F-0FD647F41F95}"/>
                </a:ext>
              </a:extLst>
            </p:cNvPr>
            <p:cNvSpPr txBox="1"/>
            <p:nvPr/>
          </p:nvSpPr>
          <p:spPr>
            <a:xfrm>
              <a:off x="6531447" y="5176463"/>
              <a:ext cx="5106868" cy="355600"/>
            </a:xfrm>
            <a:prstGeom prst="rect">
              <a:avLst/>
            </a:prstGeom>
            <a:noFill/>
          </p:spPr>
          <p:txBody>
            <a:bodyPr wrap="square" rtlCol="0">
              <a:spAutoFit/>
            </a:bodyPr>
            <a:lstStyle/>
            <a:p>
              <a:r>
                <a:rPr lang="en-US" dirty="0">
                  <a:solidFill>
                    <a:schemeClr val="bg1"/>
                  </a:solidFill>
                  <a:highlight>
                    <a:srgbClr val="FFFF00"/>
                  </a:highlight>
                </a:rPr>
                <a:t>Type your Username and Password and click Sign in</a:t>
              </a:r>
            </a:p>
          </p:txBody>
        </p:sp>
      </p:grpSp>
    </p:spTree>
    <p:extLst>
      <p:ext uri="{BB962C8B-B14F-4D97-AF65-F5344CB8AC3E}">
        <p14:creationId xmlns:p14="http://schemas.microsoft.com/office/powerpoint/2010/main" val="1239140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7</a:t>
            </a:fld>
            <a:endParaRPr lang="en-US" dirty="0"/>
          </a:p>
        </p:txBody>
      </p:sp>
      <p:grpSp>
        <p:nvGrpSpPr>
          <p:cNvPr id="8" name="Group 7">
            <a:extLst>
              <a:ext uri="{FF2B5EF4-FFF2-40B4-BE49-F238E27FC236}">
                <a16:creationId xmlns:a16="http://schemas.microsoft.com/office/drawing/2014/main" id="{850C3B3F-426B-48BD-B538-4E3DA84BBE7B}"/>
              </a:ext>
            </a:extLst>
          </p:cNvPr>
          <p:cNvGrpSpPr/>
          <p:nvPr/>
        </p:nvGrpSpPr>
        <p:grpSpPr>
          <a:xfrm>
            <a:off x="1591408" y="237392"/>
            <a:ext cx="9156016" cy="6330462"/>
            <a:chOff x="0" y="0"/>
            <a:chExt cx="9156016" cy="6858000"/>
          </a:xfrm>
        </p:grpSpPr>
        <p:pic>
          <p:nvPicPr>
            <p:cNvPr id="9" name="Picture 8">
              <a:extLst>
                <a:ext uri="{FF2B5EF4-FFF2-40B4-BE49-F238E27FC236}">
                  <a16:creationId xmlns:a16="http://schemas.microsoft.com/office/drawing/2014/main" id="{2561E992-C4FD-473C-8B31-35123FD56D00}"/>
                </a:ext>
              </a:extLst>
            </p:cNvPr>
            <p:cNvPicPr>
              <a:picLocks noChangeAspect="1"/>
            </p:cNvPicPr>
            <p:nvPr/>
          </p:nvPicPr>
          <p:blipFill>
            <a:blip r:embed="rId2"/>
            <a:stretch>
              <a:fillRect/>
            </a:stretch>
          </p:blipFill>
          <p:spPr>
            <a:xfrm>
              <a:off x="0" y="0"/>
              <a:ext cx="9156016" cy="6858000"/>
            </a:xfrm>
            <a:prstGeom prst="rect">
              <a:avLst/>
            </a:prstGeom>
          </p:spPr>
        </p:pic>
        <p:sp>
          <p:nvSpPr>
            <p:cNvPr id="10" name="Rectangle: Rounded Corners 9">
              <a:extLst>
                <a:ext uri="{FF2B5EF4-FFF2-40B4-BE49-F238E27FC236}">
                  <a16:creationId xmlns:a16="http://schemas.microsoft.com/office/drawing/2014/main" id="{303A78E6-5C59-4025-B19F-C45880DECE36}"/>
                </a:ext>
              </a:extLst>
            </p:cNvPr>
            <p:cNvSpPr/>
            <p:nvPr/>
          </p:nvSpPr>
          <p:spPr>
            <a:xfrm>
              <a:off x="257452" y="2450237"/>
              <a:ext cx="6835806" cy="43500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0ABECACC-2FA8-4795-8959-83001F375056}"/>
                </a:ext>
              </a:extLst>
            </p:cNvPr>
            <p:cNvSpPr/>
            <p:nvPr/>
          </p:nvSpPr>
          <p:spPr>
            <a:xfrm>
              <a:off x="7226423" y="2450237"/>
              <a:ext cx="798991" cy="43500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77387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8</a:t>
            </a:fld>
            <a:endParaRPr lang="en-US" dirty="0"/>
          </a:p>
        </p:txBody>
      </p:sp>
      <p:grpSp>
        <p:nvGrpSpPr>
          <p:cNvPr id="6" name="Group 5">
            <a:extLst>
              <a:ext uri="{FF2B5EF4-FFF2-40B4-BE49-F238E27FC236}">
                <a16:creationId xmlns:a16="http://schemas.microsoft.com/office/drawing/2014/main" id="{96A90D37-1F8F-4A94-9B38-E6F703A5C3D3}"/>
              </a:ext>
            </a:extLst>
          </p:cNvPr>
          <p:cNvGrpSpPr/>
          <p:nvPr/>
        </p:nvGrpSpPr>
        <p:grpSpPr>
          <a:xfrm>
            <a:off x="996593" y="211016"/>
            <a:ext cx="10699197" cy="6504513"/>
            <a:chOff x="996593" y="211016"/>
            <a:chExt cx="10699197" cy="6504513"/>
          </a:xfrm>
        </p:grpSpPr>
        <p:pic>
          <p:nvPicPr>
            <p:cNvPr id="3" name="Picture 2">
              <a:extLst>
                <a:ext uri="{FF2B5EF4-FFF2-40B4-BE49-F238E27FC236}">
                  <a16:creationId xmlns:a16="http://schemas.microsoft.com/office/drawing/2014/main" id="{28117E00-0BEA-4C1E-BF9D-38419BA4651E}"/>
                </a:ext>
              </a:extLst>
            </p:cNvPr>
            <p:cNvPicPr>
              <a:picLocks noChangeAspect="1"/>
            </p:cNvPicPr>
            <p:nvPr/>
          </p:nvPicPr>
          <p:blipFill>
            <a:blip r:embed="rId2"/>
            <a:stretch>
              <a:fillRect/>
            </a:stretch>
          </p:blipFill>
          <p:spPr>
            <a:xfrm>
              <a:off x="1361137" y="931985"/>
              <a:ext cx="10150542" cy="5662245"/>
            </a:xfrm>
            <a:prstGeom prst="rect">
              <a:avLst/>
            </a:prstGeom>
          </p:spPr>
        </p:pic>
        <p:sp>
          <p:nvSpPr>
            <p:cNvPr id="9" name="TextBox 8">
              <a:extLst>
                <a:ext uri="{FF2B5EF4-FFF2-40B4-BE49-F238E27FC236}">
                  <a16:creationId xmlns:a16="http://schemas.microsoft.com/office/drawing/2014/main" id="{8C38AC57-F864-4637-B7D8-0F4924368457}"/>
                </a:ext>
              </a:extLst>
            </p:cNvPr>
            <p:cNvSpPr txBox="1"/>
            <p:nvPr/>
          </p:nvSpPr>
          <p:spPr>
            <a:xfrm>
              <a:off x="1486714" y="211016"/>
              <a:ext cx="9231923" cy="584775"/>
            </a:xfrm>
            <a:prstGeom prst="rect">
              <a:avLst/>
            </a:prstGeom>
            <a:noFill/>
            <a:ln w="38100">
              <a:solidFill>
                <a:srgbClr val="FF0000"/>
              </a:solidFill>
            </a:ln>
          </p:spPr>
          <p:txBody>
            <a:bodyPr wrap="square" rtlCol="0">
              <a:spAutoFit/>
            </a:bodyPr>
            <a:lstStyle/>
            <a:p>
              <a:r>
                <a:rPr lang="en-US" sz="3200" dirty="0">
                  <a:solidFill>
                    <a:schemeClr val="bg1"/>
                  </a:solidFill>
                </a:rPr>
                <a:t>If you have a previous claim, it will look similar to this</a:t>
              </a:r>
            </a:p>
          </p:txBody>
        </p:sp>
        <p:sp>
          <p:nvSpPr>
            <p:cNvPr id="10" name="Rectangle: Rounded Corners 9">
              <a:extLst>
                <a:ext uri="{FF2B5EF4-FFF2-40B4-BE49-F238E27FC236}">
                  <a16:creationId xmlns:a16="http://schemas.microsoft.com/office/drawing/2014/main" id="{1B43E25A-4728-41FA-AACF-5E8036AACAF9}"/>
                </a:ext>
              </a:extLst>
            </p:cNvPr>
            <p:cNvSpPr/>
            <p:nvPr/>
          </p:nvSpPr>
          <p:spPr>
            <a:xfrm>
              <a:off x="1177025" y="4191911"/>
              <a:ext cx="10518765" cy="2523618"/>
            </a:xfrm>
            <a:prstGeom prst="roundRect">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2" name="Arrow: Left 11">
              <a:extLst>
                <a:ext uri="{FF2B5EF4-FFF2-40B4-BE49-F238E27FC236}">
                  <a16:creationId xmlns:a16="http://schemas.microsoft.com/office/drawing/2014/main" id="{8B6E8D88-C60B-46A5-8FC3-C9994B1F31EA}"/>
                </a:ext>
              </a:extLst>
            </p:cNvPr>
            <p:cNvSpPr/>
            <p:nvPr/>
          </p:nvSpPr>
          <p:spPr>
            <a:xfrm rot="11955709">
              <a:off x="996593" y="5400130"/>
              <a:ext cx="980244" cy="37724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A7E5E0F-BC24-4C68-9632-3C9ED60F98E8}"/>
                </a:ext>
              </a:extLst>
            </p:cNvPr>
            <p:cNvSpPr txBox="1"/>
            <p:nvPr/>
          </p:nvSpPr>
          <p:spPr>
            <a:xfrm>
              <a:off x="9680329" y="1081454"/>
              <a:ext cx="896816" cy="215444"/>
            </a:xfrm>
            <a:prstGeom prst="rect">
              <a:avLst/>
            </a:prstGeom>
            <a:solidFill>
              <a:schemeClr val="accent2">
                <a:lumMod val="90000"/>
                <a:lumOff val="10000"/>
              </a:schemeClr>
            </a:solidFill>
          </p:spPr>
          <p:txBody>
            <a:bodyPr wrap="square" rtlCol="0">
              <a:spAutoFit/>
            </a:bodyPr>
            <a:lstStyle/>
            <a:p>
              <a:endParaRPr lang="en-US" sz="800" dirty="0"/>
            </a:p>
          </p:txBody>
        </p:sp>
        <p:sp>
          <p:nvSpPr>
            <p:cNvPr id="5" name="TextBox 4">
              <a:extLst>
                <a:ext uri="{FF2B5EF4-FFF2-40B4-BE49-F238E27FC236}">
                  <a16:creationId xmlns:a16="http://schemas.microsoft.com/office/drawing/2014/main" id="{5D50F91D-557E-4924-B842-50D7E88D07E3}"/>
                </a:ext>
              </a:extLst>
            </p:cNvPr>
            <p:cNvSpPr txBox="1"/>
            <p:nvPr/>
          </p:nvSpPr>
          <p:spPr>
            <a:xfrm>
              <a:off x="2011625" y="2920414"/>
              <a:ext cx="1951892" cy="501162"/>
            </a:xfrm>
            <a:prstGeom prst="rect">
              <a:avLst/>
            </a:prstGeom>
            <a:solidFill>
              <a:schemeClr val="tx1"/>
            </a:solidFill>
          </p:spPr>
          <p:txBody>
            <a:bodyPr wrap="square" rtlCol="0">
              <a:spAutoFit/>
            </a:bodyPr>
            <a:lstStyle/>
            <a:p>
              <a:endParaRPr lang="en-US" dirty="0"/>
            </a:p>
          </p:txBody>
        </p:sp>
      </p:grpSp>
    </p:spTree>
    <p:extLst>
      <p:ext uri="{BB962C8B-B14F-4D97-AF65-F5344CB8AC3E}">
        <p14:creationId xmlns:p14="http://schemas.microsoft.com/office/powerpoint/2010/main" val="3277749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F2896E-9872-4923-8C7F-C4FB05157C21}"/>
              </a:ext>
            </a:extLst>
          </p:cNvPr>
          <p:cNvPicPr>
            <a:picLocks noChangeAspect="1"/>
          </p:cNvPicPr>
          <p:nvPr/>
        </p:nvPicPr>
        <p:blipFill>
          <a:blip r:embed="rId3"/>
          <a:stretch>
            <a:fillRect/>
          </a:stretch>
        </p:blipFill>
        <p:spPr>
          <a:xfrm>
            <a:off x="7917285" y="2285021"/>
            <a:ext cx="4168632" cy="4286848"/>
          </a:xfrm>
          <a:prstGeom prst="rect">
            <a:avLst/>
          </a:prstGeom>
        </p:spPr>
      </p:pic>
      <p:sp>
        <p:nvSpPr>
          <p:cNvPr id="2" name="Title 1"/>
          <p:cNvSpPr>
            <a:spLocks noGrp="1"/>
          </p:cNvSpPr>
          <p:nvPr>
            <p:ph type="title"/>
          </p:nvPr>
        </p:nvSpPr>
        <p:spPr/>
        <p:txBody>
          <a:bodyPr/>
          <a:lstStyle/>
          <a:p>
            <a:r>
              <a:rPr lang="en-US" dirty="0"/>
              <a:t>Lets talk about when to restart your claim</a:t>
            </a:r>
          </a:p>
        </p:txBody>
      </p:sp>
      <p:sp>
        <p:nvSpPr>
          <p:cNvPr id="4" name="Slide Number Placeholder 3"/>
          <p:cNvSpPr>
            <a:spLocks noGrp="1"/>
          </p:cNvSpPr>
          <p:nvPr>
            <p:ph type="sldNum" sz="quarter" idx="12"/>
          </p:nvPr>
        </p:nvSpPr>
        <p:spPr/>
        <p:txBody>
          <a:bodyPr/>
          <a:lstStyle/>
          <a:p>
            <a:fld id="{6D22F896-40B5-4ADD-8801-0D06FADFA095}" type="slidenum">
              <a:rPr lang="en-US" smtClean="0"/>
              <a:pPr/>
              <a:t>9</a:t>
            </a:fld>
            <a:endParaRPr lang="en-US" dirty="0"/>
          </a:p>
        </p:txBody>
      </p:sp>
      <p:sp>
        <p:nvSpPr>
          <p:cNvPr id="7" name="Content Placeholder 6">
            <a:extLst>
              <a:ext uri="{FF2B5EF4-FFF2-40B4-BE49-F238E27FC236}">
                <a16:creationId xmlns:a16="http://schemas.microsoft.com/office/drawing/2014/main" id="{8A7F74FD-2EE1-46EE-8BF1-1E786BEEC098}"/>
              </a:ext>
            </a:extLst>
          </p:cNvPr>
          <p:cNvSpPr>
            <a:spLocks noGrp="1"/>
          </p:cNvSpPr>
          <p:nvPr>
            <p:ph sz="half" idx="1"/>
          </p:nvPr>
        </p:nvSpPr>
        <p:spPr>
          <a:xfrm>
            <a:off x="936248" y="2192639"/>
            <a:ext cx="5766556" cy="4116684"/>
          </a:xfrm>
        </p:spPr>
        <p:txBody>
          <a:bodyPr>
            <a:normAutofit fontScale="92500" lnSpcReduction="20000"/>
          </a:bodyPr>
          <a:lstStyle/>
          <a:p>
            <a:pPr lvl="1"/>
            <a:r>
              <a:rPr lang="en-US" dirty="0"/>
              <a:t>Don’t delay. Restart your claim as soon as you are no longer working or when your hours are reduced.</a:t>
            </a:r>
          </a:p>
          <a:p>
            <a:pPr lvl="1"/>
            <a:r>
              <a:rPr lang="en-US" dirty="0"/>
              <a:t>The start date of your claim must always be a Sunday. </a:t>
            </a:r>
          </a:p>
          <a:p>
            <a:pPr lvl="1"/>
            <a:r>
              <a:rPr lang="en-US" dirty="0"/>
              <a:t>Example 1 - If your last day of work is late in the week (January 14-16), you can restart your claim anytime during that following week.  The claim start date will be that Sunday, January 17</a:t>
            </a:r>
            <a:r>
              <a:rPr lang="en-US" baseline="30000" dirty="0"/>
              <a:t>th</a:t>
            </a:r>
            <a:r>
              <a:rPr lang="en-US" dirty="0"/>
              <a:t>.</a:t>
            </a:r>
          </a:p>
          <a:p>
            <a:pPr lvl="1"/>
            <a:r>
              <a:rPr lang="en-US" dirty="0"/>
              <a:t>Example 2 – If your last day of work is early in the week (January 24-27), you can restart your claim anytime during that week and your claim start date will be Sunday, January 24</a:t>
            </a:r>
            <a:r>
              <a:rPr lang="en-US" baseline="30000" dirty="0"/>
              <a:t>th</a:t>
            </a:r>
            <a:r>
              <a:rPr lang="en-US" dirty="0"/>
              <a:t>.</a:t>
            </a:r>
          </a:p>
          <a:p>
            <a:pPr lvl="1"/>
            <a:r>
              <a:rPr lang="en-US" dirty="0"/>
              <a:t>If you request to start your claim prior to the week you are in, we will need to decide to allow or deny that request based on your reasons for the delayed start.</a:t>
            </a:r>
          </a:p>
        </p:txBody>
      </p:sp>
      <p:sp>
        <p:nvSpPr>
          <p:cNvPr id="6" name="TextBox 5">
            <a:extLst>
              <a:ext uri="{FF2B5EF4-FFF2-40B4-BE49-F238E27FC236}">
                <a16:creationId xmlns:a16="http://schemas.microsoft.com/office/drawing/2014/main" id="{C15680D0-79FA-46B5-BF15-821F758A7E8B}"/>
              </a:ext>
            </a:extLst>
          </p:cNvPr>
          <p:cNvSpPr txBox="1"/>
          <p:nvPr/>
        </p:nvSpPr>
        <p:spPr>
          <a:xfrm>
            <a:off x="10541696" y="2781851"/>
            <a:ext cx="1428112" cy="453006"/>
          </a:xfrm>
          <a:prstGeom prst="rect">
            <a:avLst/>
          </a:prstGeom>
          <a:solidFill>
            <a:srgbClr val="FFFF00">
              <a:alpha val="58000"/>
            </a:srgbClr>
          </a:solidFill>
        </p:spPr>
        <p:txBody>
          <a:bodyPr wrap="square" rtlCol="0">
            <a:spAutoFit/>
          </a:bodyPr>
          <a:lstStyle/>
          <a:p>
            <a:endParaRPr lang="en-US" dirty="0"/>
          </a:p>
        </p:txBody>
      </p:sp>
      <p:sp>
        <p:nvSpPr>
          <p:cNvPr id="8" name="Rectangle: Rounded Corners 7">
            <a:extLst>
              <a:ext uri="{FF2B5EF4-FFF2-40B4-BE49-F238E27FC236}">
                <a16:creationId xmlns:a16="http://schemas.microsoft.com/office/drawing/2014/main" id="{ABD0C999-9E8C-4CCE-AAD3-4C26416A1209}"/>
              </a:ext>
            </a:extLst>
          </p:cNvPr>
          <p:cNvSpPr/>
          <p:nvPr/>
        </p:nvSpPr>
        <p:spPr>
          <a:xfrm>
            <a:off x="8245721" y="3231734"/>
            <a:ext cx="442762" cy="45300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F15C6D3-9631-4B61-9F36-F204BD3CF168}"/>
              </a:ext>
            </a:extLst>
          </p:cNvPr>
          <p:cNvSpPr txBox="1"/>
          <p:nvPr/>
        </p:nvSpPr>
        <p:spPr>
          <a:xfrm>
            <a:off x="8178608" y="3720877"/>
            <a:ext cx="2115573" cy="453006"/>
          </a:xfrm>
          <a:prstGeom prst="rect">
            <a:avLst/>
          </a:prstGeom>
          <a:solidFill>
            <a:srgbClr val="FFFF00">
              <a:alpha val="58000"/>
            </a:srgbClr>
          </a:solidFill>
        </p:spPr>
        <p:txBody>
          <a:bodyPr wrap="square" rtlCol="0">
            <a:spAutoFit/>
          </a:bodyPr>
          <a:lstStyle/>
          <a:p>
            <a:endParaRPr lang="en-US" dirty="0"/>
          </a:p>
        </p:txBody>
      </p:sp>
      <p:sp>
        <p:nvSpPr>
          <p:cNvPr id="10" name="Rectangle: Rounded Corners 9">
            <a:extLst>
              <a:ext uri="{FF2B5EF4-FFF2-40B4-BE49-F238E27FC236}">
                <a16:creationId xmlns:a16="http://schemas.microsoft.com/office/drawing/2014/main" id="{6E4BF6F7-B70F-4C93-8717-8D97426BD022}"/>
              </a:ext>
            </a:extLst>
          </p:cNvPr>
          <p:cNvSpPr/>
          <p:nvPr/>
        </p:nvSpPr>
        <p:spPr>
          <a:xfrm>
            <a:off x="8245721" y="3757014"/>
            <a:ext cx="442762" cy="45300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395F6555-849C-45CE-9B49-4C74229BE0C0}"/>
              </a:ext>
            </a:extLst>
          </p:cNvPr>
          <p:cNvGrpSpPr/>
          <p:nvPr/>
        </p:nvGrpSpPr>
        <p:grpSpPr>
          <a:xfrm>
            <a:off x="6873825" y="3206567"/>
            <a:ext cx="871806" cy="365003"/>
            <a:chOff x="6873825" y="3206567"/>
            <a:chExt cx="871806" cy="365003"/>
          </a:xfrm>
        </p:grpSpPr>
        <p:sp>
          <p:nvSpPr>
            <p:cNvPr id="11" name="Arrow: Right 10">
              <a:extLst>
                <a:ext uri="{FF2B5EF4-FFF2-40B4-BE49-F238E27FC236}">
                  <a16:creationId xmlns:a16="http://schemas.microsoft.com/office/drawing/2014/main" id="{EBFCD70D-7B62-4332-BBF8-E451B1A43EE1}"/>
                </a:ext>
              </a:extLst>
            </p:cNvPr>
            <p:cNvSpPr/>
            <p:nvPr/>
          </p:nvSpPr>
          <p:spPr>
            <a:xfrm>
              <a:off x="6874458" y="3206567"/>
              <a:ext cx="871173" cy="365003"/>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F8805D6-BD4A-4D4E-A605-0B4A4FE76873}"/>
                </a:ext>
              </a:extLst>
            </p:cNvPr>
            <p:cNvSpPr txBox="1"/>
            <p:nvPr/>
          </p:nvSpPr>
          <p:spPr>
            <a:xfrm>
              <a:off x="6873825" y="3231734"/>
              <a:ext cx="864067" cy="276999"/>
            </a:xfrm>
            <a:prstGeom prst="rect">
              <a:avLst/>
            </a:prstGeom>
            <a:noFill/>
          </p:spPr>
          <p:txBody>
            <a:bodyPr wrap="square" rtlCol="0">
              <a:spAutoFit/>
            </a:bodyPr>
            <a:lstStyle/>
            <a:p>
              <a:r>
                <a:rPr lang="en-US" sz="1200" dirty="0"/>
                <a:t>Example 1</a:t>
              </a:r>
            </a:p>
          </p:txBody>
        </p:sp>
      </p:grpSp>
      <p:grpSp>
        <p:nvGrpSpPr>
          <p:cNvPr id="14" name="Group 13">
            <a:extLst>
              <a:ext uri="{FF2B5EF4-FFF2-40B4-BE49-F238E27FC236}">
                <a16:creationId xmlns:a16="http://schemas.microsoft.com/office/drawing/2014/main" id="{BA49F2F8-0E80-47C8-97A9-38C2873BD023}"/>
              </a:ext>
            </a:extLst>
          </p:cNvPr>
          <p:cNvGrpSpPr/>
          <p:nvPr/>
        </p:nvGrpSpPr>
        <p:grpSpPr>
          <a:xfrm>
            <a:off x="6866086" y="3757014"/>
            <a:ext cx="871806" cy="365003"/>
            <a:chOff x="6873825" y="3206567"/>
            <a:chExt cx="871806" cy="365003"/>
          </a:xfrm>
        </p:grpSpPr>
        <p:sp>
          <p:nvSpPr>
            <p:cNvPr id="15" name="Arrow: Right 14">
              <a:extLst>
                <a:ext uri="{FF2B5EF4-FFF2-40B4-BE49-F238E27FC236}">
                  <a16:creationId xmlns:a16="http://schemas.microsoft.com/office/drawing/2014/main" id="{513FAEB9-191F-4949-AF96-3AFC497BB7F7}"/>
                </a:ext>
              </a:extLst>
            </p:cNvPr>
            <p:cNvSpPr/>
            <p:nvPr/>
          </p:nvSpPr>
          <p:spPr>
            <a:xfrm>
              <a:off x="6874458" y="3206567"/>
              <a:ext cx="871173" cy="365003"/>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032F637-419D-46AF-9147-14B7B31F520B}"/>
                </a:ext>
              </a:extLst>
            </p:cNvPr>
            <p:cNvSpPr txBox="1"/>
            <p:nvPr/>
          </p:nvSpPr>
          <p:spPr>
            <a:xfrm>
              <a:off x="6873825" y="3231734"/>
              <a:ext cx="864067" cy="276999"/>
            </a:xfrm>
            <a:prstGeom prst="rect">
              <a:avLst/>
            </a:prstGeom>
            <a:noFill/>
          </p:spPr>
          <p:txBody>
            <a:bodyPr wrap="square" rtlCol="0">
              <a:spAutoFit/>
            </a:bodyPr>
            <a:lstStyle/>
            <a:p>
              <a:r>
                <a:rPr lang="en-US" sz="1200" dirty="0"/>
                <a:t>Example 2</a:t>
              </a:r>
            </a:p>
          </p:txBody>
        </p:sp>
      </p:grpSp>
    </p:spTree>
    <p:extLst>
      <p:ext uri="{BB962C8B-B14F-4D97-AF65-F5344CB8AC3E}">
        <p14:creationId xmlns:p14="http://schemas.microsoft.com/office/powerpoint/2010/main" val="3404639836"/>
      </p:ext>
    </p:extLst>
  </p:cSld>
  <p:clrMapOvr>
    <a:masterClrMapping/>
  </p:clrMapOvr>
</p:sld>
</file>

<file path=ppt/theme/theme1.xml><?xml version="1.0" encoding="utf-8"?>
<a:theme xmlns:a="http://schemas.openxmlformats.org/drawingml/2006/main" name="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Theme_ESDnew</Template>
  <TotalTime>5180</TotalTime>
  <Words>1283</Words>
  <Application>Microsoft Office PowerPoint</Application>
  <PresentationFormat>Widescreen</PresentationFormat>
  <Paragraphs>119</Paragraphs>
  <Slides>33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Century Gothic</vt:lpstr>
      <vt:lpstr>Wingdings</vt:lpstr>
      <vt:lpstr>Theme_ESDnew</vt:lpstr>
      <vt:lpstr>Restarting an Unemployment Claim</vt:lpstr>
      <vt:lpstr>What you will need</vt:lpstr>
      <vt:lpstr>PowerPoint Presentation</vt:lpstr>
      <vt:lpstr>PowerPoint Presentation</vt:lpstr>
      <vt:lpstr>PowerPoint Presentation</vt:lpstr>
      <vt:lpstr>PowerPoint Presentation</vt:lpstr>
      <vt:lpstr>PowerPoint Presentation</vt:lpstr>
      <vt:lpstr>PowerPoint Presentation</vt:lpstr>
      <vt:lpstr>Lets talk about when to restart your claim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do I file my weekly claim? </vt:lpstr>
      <vt:lpstr>PowerPoint Presentation</vt:lpstr>
      <vt:lpstr>Unemployment Information </vt:lpstr>
      <vt:lpstr>More Unemployment Information </vt:lpstr>
      <vt:lpstr>More Unemployment Information </vt:lpstr>
      <vt:lpstr>More Unemployment Information</vt:lpstr>
      <vt:lpstr>Federal Pandemic Unemployment Compensation</vt:lpstr>
      <vt:lpstr>PowerPoint Presentation</vt:lpstr>
      <vt:lpstr>Resources to Help!</vt:lpstr>
    </vt:vector>
  </TitlesOfParts>
  <Company>ESD - State Of Washington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Young, Kira (ESD)</dc:creator>
  <cp:lastModifiedBy>Ruggles, Steve (ESD)</cp:lastModifiedBy>
  <cp:revision>265</cp:revision>
  <dcterms:created xsi:type="dcterms:W3CDTF">2018-04-10T23:36:17Z</dcterms:created>
  <dcterms:modified xsi:type="dcterms:W3CDTF">2021-02-19T15:50:15Z</dcterms:modified>
</cp:coreProperties>
</file>