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6"/>
  </p:notesMasterIdLst>
  <p:sldIdLst>
    <p:sldId id="256" r:id="rId2"/>
    <p:sldId id="596" r:id="rId3"/>
    <p:sldId id="363" r:id="rId4"/>
    <p:sldId id="411" r:id="rId5"/>
    <p:sldId id="372" r:id="rId6"/>
    <p:sldId id="371" r:id="rId7"/>
    <p:sldId id="419" r:id="rId8"/>
    <p:sldId id="373" r:id="rId9"/>
    <p:sldId id="528" r:id="rId10"/>
    <p:sldId id="529" r:id="rId11"/>
    <p:sldId id="532" r:id="rId12"/>
    <p:sldId id="533" r:id="rId13"/>
    <p:sldId id="401" r:id="rId14"/>
    <p:sldId id="402" r:id="rId15"/>
    <p:sldId id="403" r:id="rId16"/>
    <p:sldId id="534" r:id="rId17"/>
    <p:sldId id="535" r:id="rId18"/>
    <p:sldId id="536" r:id="rId19"/>
    <p:sldId id="537" r:id="rId20"/>
    <p:sldId id="538" r:id="rId21"/>
    <p:sldId id="539" r:id="rId22"/>
    <p:sldId id="540" r:id="rId23"/>
    <p:sldId id="541" r:id="rId24"/>
    <p:sldId id="542" r:id="rId25"/>
    <p:sldId id="543" r:id="rId26"/>
    <p:sldId id="544" r:id="rId27"/>
    <p:sldId id="545" r:id="rId28"/>
    <p:sldId id="546" r:id="rId29"/>
    <p:sldId id="547" r:id="rId30"/>
    <p:sldId id="548" r:id="rId31"/>
    <p:sldId id="530" r:id="rId32"/>
    <p:sldId id="549" r:id="rId33"/>
    <p:sldId id="422" r:id="rId34"/>
    <p:sldId id="425" r:id="rId35"/>
    <p:sldId id="430" r:id="rId36"/>
    <p:sldId id="429" r:id="rId37"/>
    <p:sldId id="428" r:id="rId38"/>
    <p:sldId id="491" r:id="rId39"/>
    <p:sldId id="357" r:id="rId40"/>
    <p:sldId id="597" r:id="rId41"/>
    <p:sldId id="585" r:id="rId42"/>
    <p:sldId id="590" r:id="rId43"/>
    <p:sldId id="595" r:id="rId44"/>
    <p:sldId id="55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5535" autoAdjust="0"/>
  </p:normalViewPr>
  <p:slideViewPr>
    <p:cSldViewPr snapToGrid="0">
      <p:cViewPr varScale="1">
        <p:scale>
          <a:sx n="114" d="100"/>
          <a:sy n="114" d="100"/>
        </p:scale>
        <p:origin x="22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6D49A-B104-4B37-AFAA-42F1C2BEBD3F}"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54C9B-B635-4C68-A0CA-093A49503A58}" type="slidenum">
              <a:rPr lang="en-US" smtClean="0"/>
              <a:t>‹#›</a:t>
            </a:fld>
            <a:endParaRPr lang="en-US"/>
          </a:p>
        </p:txBody>
      </p:sp>
    </p:spTree>
    <p:extLst>
      <p:ext uri="{BB962C8B-B14F-4D97-AF65-F5344CB8AC3E}">
        <p14:creationId xmlns:p14="http://schemas.microsoft.com/office/powerpoint/2010/main" val="107405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54C9B-B635-4C68-A0CA-093A49503A58}" type="slidenum">
              <a:rPr lang="en-US" smtClean="0"/>
              <a:t>1</a:t>
            </a:fld>
            <a:endParaRPr lang="en-US"/>
          </a:p>
        </p:txBody>
      </p:sp>
    </p:spTree>
    <p:extLst>
      <p:ext uri="{BB962C8B-B14F-4D97-AF65-F5344CB8AC3E}">
        <p14:creationId xmlns:p14="http://schemas.microsoft.com/office/powerpoint/2010/main" val="13176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2</a:t>
            </a:fld>
            <a:endParaRPr lang="en-US"/>
          </a:p>
        </p:txBody>
      </p:sp>
    </p:spTree>
    <p:extLst>
      <p:ext uri="{BB962C8B-B14F-4D97-AF65-F5344CB8AC3E}">
        <p14:creationId xmlns:p14="http://schemas.microsoft.com/office/powerpoint/2010/main" val="71352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38</a:t>
            </a:fld>
            <a:endParaRPr lang="en-US"/>
          </a:p>
        </p:txBody>
      </p:sp>
    </p:spTree>
    <p:extLst>
      <p:ext uri="{BB962C8B-B14F-4D97-AF65-F5344CB8AC3E}">
        <p14:creationId xmlns:p14="http://schemas.microsoft.com/office/powerpoint/2010/main" val="399533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39</a:t>
            </a:fld>
            <a:endParaRPr lang="en-US"/>
          </a:p>
        </p:txBody>
      </p:sp>
    </p:spTree>
    <p:extLst>
      <p:ext uri="{BB962C8B-B14F-4D97-AF65-F5344CB8AC3E}">
        <p14:creationId xmlns:p14="http://schemas.microsoft.com/office/powerpoint/2010/main" val="257520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40</a:t>
            </a:fld>
            <a:endParaRPr lang="en-US"/>
          </a:p>
        </p:txBody>
      </p:sp>
    </p:spTree>
    <p:extLst>
      <p:ext uri="{BB962C8B-B14F-4D97-AF65-F5344CB8AC3E}">
        <p14:creationId xmlns:p14="http://schemas.microsoft.com/office/powerpoint/2010/main" val="320388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41</a:t>
            </a:fld>
            <a:endParaRPr lang="en-US"/>
          </a:p>
        </p:txBody>
      </p:sp>
    </p:spTree>
    <p:extLst>
      <p:ext uri="{BB962C8B-B14F-4D97-AF65-F5344CB8AC3E}">
        <p14:creationId xmlns:p14="http://schemas.microsoft.com/office/powerpoint/2010/main" val="176403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42</a:t>
            </a:fld>
            <a:endParaRPr lang="en-US"/>
          </a:p>
        </p:txBody>
      </p:sp>
    </p:spTree>
    <p:extLst>
      <p:ext uri="{BB962C8B-B14F-4D97-AF65-F5344CB8AC3E}">
        <p14:creationId xmlns:p14="http://schemas.microsoft.com/office/powerpoint/2010/main" val="153892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44</a:t>
            </a:fld>
            <a:endParaRPr lang="en-US"/>
          </a:p>
        </p:txBody>
      </p:sp>
    </p:spTree>
    <p:extLst>
      <p:ext uri="{BB962C8B-B14F-4D97-AF65-F5344CB8AC3E}">
        <p14:creationId xmlns:p14="http://schemas.microsoft.com/office/powerpoint/2010/main" val="1587360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A88B6750-BB0A-48D4-8B3A-FB01707E0334}" type="datetime1">
              <a:rPr lang="en-US" smtClean="0"/>
              <a:t>2/19/2021</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59169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7879A4EA-BD89-47A4-91D3-3C0BB1C77C3A}"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733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83B61125-71B8-4DF1-B5BF-A006AF7DDB80}" type="datetime1">
              <a:rPr lang="en-US" smtClean="0"/>
              <a:t>2/19/2021</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712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D4DDE015-48FF-42BF-AACC-FB50DAE32B4D}" type="datetime1">
              <a:rPr lang="en-US" smtClean="0"/>
              <a:t>2/19/2021</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171715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DFA88063-B97A-4872-882D-B7EAC791A587}" type="datetime1">
              <a:rPr lang="en-US" smtClean="0"/>
              <a:t>2/19/2021</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21" name="Picture 20"/>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5994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D0BE7806-BCAF-477F-849E-47CB8E1B5DD6}" type="datetime1">
              <a:rPr lang="en-US" smtClean="0"/>
              <a:t>2/19/2021</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32" name="Picture 3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27098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322" y="2869895"/>
            <a:ext cx="9613860" cy="1090788"/>
          </a:xfrm>
        </p:spPr>
        <p:txBody>
          <a:bodyPr anchor="ctr">
            <a:normAutofit/>
          </a:bodyPr>
          <a:lstStyle>
            <a:lvl1pPr algn="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FC688739-4518-4CE3-9221-D0CED74930B2}" type="datetime1">
              <a:rPr lang="en-US" smtClean="0"/>
              <a:t>2/19/2021</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715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16814">
              <a:schemeClr val="tx1">
                <a:lumMod val="95000"/>
              </a:schemeClr>
            </a:gs>
            <a:gs pos="100000">
              <a:schemeClr val="tx1">
                <a:lumMod val="74000"/>
              </a:schemeClr>
            </a:gs>
          </a:gsLst>
          <a:lin ang="2520000" scaled="0"/>
        </a:gra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bg2"/>
                </a:solidFill>
              </a:defRPr>
            </a:lvl1pPr>
            <a:lvl2pPr marL="685800" indent="-228600">
              <a:buFont typeface="Wingdings" panose="05000000000000000000" pitchFamily="2" charset="2"/>
              <a:buChar char="§"/>
              <a:defRPr>
                <a:solidFill>
                  <a:schemeClr val="bg2"/>
                </a:solidFill>
              </a:defRPr>
            </a:lvl2pPr>
            <a:lvl3pPr marL="1143000" indent="-228600">
              <a:buFont typeface="Wingdings" panose="05000000000000000000" pitchFamily="2" charset="2"/>
              <a:buChar char="§"/>
              <a:defRPr>
                <a:solidFill>
                  <a:schemeClr val="bg2"/>
                </a:solidFill>
              </a:defRPr>
            </a:lvl3pPr>
            <a:lvl4pPr marL="1600200" indent="-228600">
              <a:buFont typeface="Wingdings" panose="05000000000000000000" pitchFamily="2" charset="2"/>
              <a:buChar char="§"/>
              <a:defRPr>
                <a:solidFill>
                  <a:schemeClr val="bg2"/>
                </a:solidFill>
              </a:defRPr>
            </a:lvl4pPr>
            <a:lvl5pPr marL="2057400" indent="-228600">
              <a:buFont typeface="Wingdings" panose="05000000000000000000" pitchFamily="2" charset="2"/>
              <a:buChar cha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531053DE-FBCA-47BB-A358-65A7A7DB66BF}"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147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5D111C2B-024C-4DFD-8F6B-DBAF70976832}" type="datetime1">
              <a:rPr lang="en-US" smtClean="0"/>
              <a:t>2/19/2021</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570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7AD1BD8F-A2EB-491A-9FA4-47E40D2165AD}" type="datetime1">
              <a:rPr lang="en-US" smtClean="0"/>
              <a:t>2/19/2021</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758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E636CA4F-A13E-4500-9578-0F5801B5A0C2}" type="datetime1">
              <a:rPr lang="en-US" smtClean="0"/>
              <a:t>2/19/2021</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86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93B376FB-1E3A-4530-BA3E-4AD285340DE2}" type="datetime1">
              <a:rPr lang="en-US" smtClean="0"/>
              <a:t>2/19/2021</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11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F76FBF05-63B4-4B7D-BD09-9CEBC91007B8}"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53296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F43CEA0-F4A5-409F-9582-88102A60ACC6}"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2724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18ED78A9-62ED-4CAD-9E11-2285B135D254}" type="datetime1">
              <a:rPr lang="en-US" smtClean="0"/>
              <a:t>2/19/2021</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8727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1">
                <a:lumMod val="100000"/>
              </a:schemeClr>
            </a:gs>
            <a:gs pos="100000">
              <a:schemeClr val="tx1">
                <a:lumMod val="75000"/>
              </a:schemeClr>
            </a:gs>
          </a:gsLst>
          <a:lin ang="2520000" scaled="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531053DE-FBCA-47BB-A358-65A7A7DB66BF}" type="datetime1">
              <a:rPr lang="en-US" smtClean="0"/>
              <a:pPr/>
              <a:t>2/19/2021</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308358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80" r:id="rId3"/>
    <p:sldLayoutId id="2147483681" r:id="rId4"/>
    <p:sldLayoutId id="2147483682"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erikaforpresident.com/2016/04/02/when-will-i-learn-to-quit-looking-for-clarity-sigh/"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esd.wa.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gendutezo.blogspot.com/2016/05/45-fakta-unik-penambah-ilmu-pengetahuan.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8" Type="http://schemas.openxmlformats.org/officeDocument/2006/relationships/hyperlink" Target="http://barbarousguideb51.wikidot.com/" TargetMode="External"/><Relationship Id="rId3" Type="http://schemas.openxmlformats.org/officeDocument/2006/relationships/hyperlink" Target="http://www.esd.wa.gov/" TargetMode="External"/><Relationship Id="rId7" Type="http://schemas.openxmlformats.org/officeDocument/2006/relationships/image" Target="../media/image49.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www.worksourcewa.com/" TargetMode="External"/><Relationship Id="rId5" Type="http://schemas.openxmlformats.org/officeDocument/2006/relationships/hyperlink" Target="https://esd.wa.gov/unemployment/unemployment-benefits-fraud" TargetMode="External"/><Relationship Id="rId4" Type="http://schemas.openxmlformats.org/officeDocument/2006/relationships/hyperlink" Target="https://esd.wa.gov/uiwebinar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63" y="2810982"/>
            <a:ext cx="8647993" cy="1373070"/>
          </a:xfrm>
        </p:spPr>
        <p:txBody>
          <a:bodyPr/>
          <a:lstStyle/>
          <a:p>
            <a:r>
              <a:rPr lang="en-US" b="1" dirty="0"/>
              <a:t>Unemployment Insurance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a:t>
            </a:fld>
            <a:endParaRPr lang="en-US" dirty="0"/>
          </a:p>
        </p:txBody>
      </p:sp>
      <p:sp>
        <p:nvSpPr>
          <p:cNvPr id="5" name="TextBox 4">
            <a:extLst>
              <a:ext uri="{FF2B5EF4-FFF2-40B4-BE49-F238E27FC236}">
                <a16:creationId xmlns:a16="http://schemas.microsoft.com/office/drawing/2014/main" id="{5F9957AE-B905-41B0-8B99-8816D441D339}"/>
              </a:ext>
            </a:extLst>
          </p:cNvPr>
          <p:cNvSpPr txBox="1"/>
          <p:nvPr/>
        </p:nvSpPr>
        <p:spPr>
          <a:xfrm>
            <a:off x="2679641" y="5189760"/>
            <a:ext cx="8647993" cy="646331"/>
          </a:xfrm>
          <a:prstGeom prst="rect">
            <a:avLst/>
          </a:prstGeom>
          <a:noFill/>
          <a:ln w="28575">
            <a:solidFill>
              <a:schemeClr val="bg1"/>
            </a:solidFill>
          </a:ln>
        </p:spPr>
        <p:txBody>
          <a:bodyPr wrap="square" rtlCol="0">
            <a:spAutoFit/>
          </a:bodyPr>
          <a:lstStyle/>
          <a:p>
            <a:r>
              <a:rPr lang="en-US" sz="3600" dirty="0">
                <a:solidFill>
                  <a:schemeClr val="bg1"/>
                </a:solidFill>
              </a:rPr>
              <a:t>How to file your weekly unemployment claim</a:t>
            </a:r>
          </a:p>
        </p:txBody>
      </p:sp>
    </p:spTree>
    <p:extLst>
      <p:ext uri="{BB962C8B-B14F-4D97-AF65-F5344CB8AC3E}">
        <p14:creationId xmlns:p14="http://schemas.microsoft.com/office/powerpoint/2010/main" val="314779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6" name="Picture 5">
            <a:extLst>
              <a:ext uri="{FF2B5EF4-FFF2-40B4-BE49-F238E27FC236}">
                <a16:creationId xmlns:a16="http://schemas.microsoft.com/office/drawing/2014/main" id="{8C5D5D13-7FC0-4FF2-BCFE-C357F1F52F6B}"/>
              </a:ext>
            </a:extLst>
          </p:cNvPr>
          <p:cNvPicPr>
            <a:picLocks noChangeAspect="1"/>
          </p:cNvPicPr>
          <p:nvPr/>
        </p:nvPicPr>
        <p:blipFill>
          <a:blip r:embed="rId2"/>
          <a:stretch>
            <a:fillRect/>
          </a:stretch>
        </p:blipFill>
        <p:spPr>
          <a:xfrm>
            <a:off x="1554480" y="365760"/>
            <a:ext cx="9373908" cy="6106377"/>
          </a:xfrm>
          <a:prstGeom prst="rect">
            <a:avLst/>
          </a:prstGeom>
        </p:spPr>
      </p:pic>
      <p:sp>
        <p:nvSpPr>
          <p:cNvPr id="7" name="Rectangle: Rounded Corners 6">
            <a:extLst>
              <a:ext uri="{FF2B5EF4-FFF2-40B4-BE49-F238E27FC236}">
                <a16:creationId xmlns:a16="http://schemas.microsoft.com/office/drawing/2014/main" id="{C5206736-F330-4618-AAA9-296428DCA9C1}"/>
              </a:ext>
            </a:extLst>
          </p:cNvPr>
          <p:cNvSpPr/>
          <p:nvPr/>
        </p:nvSpPr>
        <p:spPr>
          <a:xfrm>
            <a:off x="9222296" y="5902358"/>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16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2" name="Picture 1">
            <a:extLst>
              <a:ext uri="{FF2B5EF4-FFF2-40B4-BE49-F238E27FC236}">
                <a16:creationId xmlns:a16="http://schemas.microsoft.com/office/drawing/2014/main" id="{16C9E546-05B9-4BF9-8E2C-FEDCFEC7AD4B}"/>
              </a:ext>
            </a:extLst>
          </p:cNvPr>
          <p:cNvPicPr>
            <a:picLocks noChangeAspect="1"/>
          </p:cNvPicPr>
          <p:nvPr/>
        </p:nvPicPr>
        <p:blipFill>
          <a:blip r:embed="rId2"/>
          <a:stretch>
            <a:fillRect/>
          </a:stretch>
        </p:blipFill>
        <p:spPr>
          <a:xfrm>
            <a:off x="1554480" y="365760"/>
            <a:ext cx="9854088" cy="5811061"/>
          </a:xfrm>
          <a:prstGeom prst="rect">
            <a:avLst/>
          </a:prstGeom>
        </p:spPr>
      </p:pic>
      <p:sp>
        <p:nvSpPr>
          <p:cNvPr id="5" name="TextBox 4">
            <a:extLst>
              <a:ext uri="{FF2B5EF4-FFF2-40B4-BE49-F238E27FC236}">
                <a16:creationId xmlns:a16="http://schemas.microsoft.com/office/drawing/2014/main" id="{403FFD84-66EB-4F52-A63D-D620E0DF4B22}"/>
              </a:ext>
            </a:extLst>
          </p:cNvPr>
          <p:cNvSpPr txBox="1"/>
          <p:nvPr/>
        </p:nvSpPr>
        <p:spPr>
          <a:xfrm>
            <a:off x="3768054" y="3499363"/>
            <a:ext cx="7378002" cy="1846659"/>
          </a:xfrm>
          <a:prstGeom prst="rect">
            <a:avLst/>
          </a:prstGeom>
          <a:noFill/>
          <a:ln w="38100">
            <a:solidFill>
              <a:srgbClr val="FF0000"/>
            </a:solidFill>
          </a:ln>
        </p:spPr>
        <p:txBody>
          <a:bodyPr wrap="square" rtlCol="0">
            <a:spAutoFit/>
          </a:bodyPr>
          <a:lstStyle/>
          <a:p>
            <a:r>
              <a:rPr lang="en-US" dirty="0">
                <a:solidFill>
                  <a:schemeClr val="bg1"/>
                </a:solidFill>
              </a:rPr>
              <a:t>If you answer “</a:t>
            </a:r>
            <a:r>
              <a:rPr lang="en-US" b="1" dirty="0">
                <a:solidFill>
                  <a:schemeClr val="bg1"/>
                </a:solidFill>
              </a:rPr>
              <a:t>yes</a:t>
            </a:r>
            <a:r>
              <a:rPr lang="en-US" dirty="0">
                <a:solidFill>
                  <a:schemeClr val="bg1"/>
                </a:solidFill>
              </a:rPr>
              <a:t>”, you will be asked:</a:t>
            </a:r>
          </a:p>
          <a:p>
            <a:pPr marL="285750" indent="-285750">
              <a:buFont typeface="Arial" panose="020B0604020202020204" pitchFamily="34" charset="0"/>
              <a:buChar char="•"/>
            </a:pPr>
            <a:r>
              <a:rPr lang="en-US" sz="1600" dirty="0">
                <a:solidFill>
                  <a:schemeClr val="bg1"/>
                </a:solidFill>
              </a:rPr>
              <a:t>Is there a contract that requires your employer or union to make these payments?</a:t>
            </a:r>
          </a:p>
          <a:p>
            <a:pPr marL="285750" indent="-285750">
              <a:buFont typeface="Arial" panose="020B0604020202020204" pitchFamily="34" charset="0"/>
              <a:buChar char="•"/>
            </a:pPr>
            <a:r>
              <a:rPr lang="en-US" sz="1600" dirty="0">
                <a:solidFill>
                  <a:schemeClr val="bg1"/>
                </a:solidFill>
              </a:rPr>
              <a:t>Is your employer paying you through a notice period?</a:t>
            </a:r>
          </a:p>
          <a:p>
            <a:pPr marL="285750" indent="-285750">
              <a:buFont typeface="Arial" panose="020B0604020202020204" pitchFamily="34" charset="0"/>
              <a:buChar char="•"/>
            </a:pPr>
            <a:r>
              <a:rPr lang="en-US" sz="1600" dirty="0">
                <a:solidFill>
                  <a:schemeClr val="bg1"/>
                </a:solidFill>
              </a:rPr>
              <a:t>Has your employer attached any stipulations to the pay, such as having to remain available for work for any period of time after your last day worked?</a:t>
            </a:r>
          </a:p>
          <a:p>
            <a:pPr marL="285750" indent="-285750">
              <a:buFont typeface="Arial" panose="020B0604020202020204" pitchFamily="34" charset="0"/>
              <a:buChar char="•"/>
            </a:pPr>
            <a:r>
              <a:rPr lang="en-US" sz="1600" dirty="0">
                <a:solidFill>
                  <a:schemeClr val="bg1"/>
                </a:solidFill>
              </a:rPr>
              <a:t>Would these payments stop if you accepted new employment before the payment period ends?</a:t>
            </a:r>
          </a:p>
        </p:txBody>
      </p:sp>
      <p:sp>
        <p:nvSpPr>
          <p:cNvPr id="6" name="Rectangle: Rounded Corners 5">
            <a:extLst>
              <a:ext uri="{FF2B5EF4-FFF2-40B4-BE49-F238E27FC236}">
                <a16:creationId xmlns:a16="http://schemas.microsoft.com/office/drawing/2014/main" id="{B7F82C5D-3216-40DC-9B6B-A201C955A8AA}"/>
              </a:ext>
            </a:extLst>
          </p:cNvPr>
          <p:cNvSpPr/>
          <p:nvPr/>
        </p:nvSpPr>
        <p:spPr>
          <a:xfrm>
            <a:off x="9735879" y="5651296"/>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F9F1643-381D-45DF-A901-478E2DCE5B09}"/>
              </a:ext>
            </a:extLst>
          </p:cNvPr>
          <p:cNvCxnSpPr>
            <a:cxnSpLocks/>
          </p:cNvCxnSpPr>
          <p:nvPr/>
        </p:nvCxnSpPr>
        <p:spPr>
          <a:xfrm>
            <a:off x="5058561" y="2250621"/>
            <a:ext cx="14137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23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2" name="Picture 1">
            <a:extLst>
              <a:ext uri="{FF2B5EF4-FFF2-40B4-BE49-F238E27FC236}">
                <a16:creationId xmlns:a16="http://schemas.microsoft.com/office/drawing/2014/main" id="{0CC587B6-17FC-47D2-9F71-FE24BCF37871}"/>
              </a:ext>
            </a:extLst>
          </p:cNvPr>
          <p:cNvPicPr>
            <a:picLocks noChangeAspect="1"/>
          </p:cNvPicPr>
          <p:nvPr/>
        </p:nvPicPr>
        <p:blipFill>
          <a:blip r:embed="rId2"/>
          <a:stretch>
            <a:fillRect/>
          </a:stretch>
        </p:blipFill>
        <p:spPr>
          <a:xfrm>
            <a:off x="1554480" y="374551"/>
            <a:ext cx="9784080" cy="6044665"/>
          </a:xfrm>
          <a:prstGeom prst="rect">
            <a:avLst/>
          </a:prstGeom>
        </p:spPr>
      </p:pic>
      <p:sp>
        <p:nvSpPr>
          <p:cNvPr id="5" name="TextBox 4">
            <a:extLst>
              <a:ext uri="{FF2B5EF4-FFF2-40B4-BE49-F238E27FC236}">
                <a16:creationId xmlns:a16="http://schemas.microsoft.com/office/drawing/2014/main" id="{C865DCF5-9105-4072-95B4-711638F82D1E}"/>
              </a:ext>
            </a:extLst>
          </p:cNvPr>
          <p:cNvSpPr txBox="1"/>
          <p:nvPr/>
        </p:nvSpPr>
        <p:spPr>
          <a:xfrm>
            <a:off x="4764880" y="3963180"/>
            <a:ext cx="3692769" cy="646331"/>
          </a:xfrm>
          <a:prstGeom prst="rect">
            <a:avLst/>
          </a:prstGeom>
          <a:noFill/>
          <a:ln w="38100">
            <a:solidFill>
              <a:srgbClr val="FF0000"/>
            </a:solidFill>
          </a:ln>
        </p:spPr>
        <p:txBody>
          <a:bodyPr wrap="square" rtlCol="0">
            <a:spAutoFit/>
          </a:bodyPr>
          <a:lstStyle/>
          <a:p>
            <a:r>
              <a:rPr lang="en-US" dirty="0">
                <a:solidFill>
                  <a:schemeClr val="bg1"/>
                </a:solidFill>
              </a:rPr>
              <a:t>If you answer “yes”, the next three slides will present.</a:t>
            </a:r>
          </a:p>
        </p:txBody>
      </p:sp>
      <p:sp>
        <p:nvSpPr>
          <p:cNvPr id="6" name="Rectangle: Rounded Corners 5">
            <a:extLst>
              <a:ext uri="{FF2B5EF4-FFF2-40B4-BE49-F238E27FC236}">
                <a16:creationId xmlns:a16="http://schemas.microsoft.com/office/drawing/2014/main" id="{6A981B35-4690-4753-8FF7-EDD0B07E06CB}"/>
              </a:ext>
            </a:extLst>
          </p:cNvPr>
          <p:cNvSpPr/>
          <p:nvPr/>
        </p:nvSpPr>
        <p:spPr>
          <a:xfrm>
            <a:off x="9583305" y="5879111"/>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99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11F02A-9DC4-490D-819A-BDDC562AB3D5}"/>
              </a:ext>
            </a:extLst>
          </p:cNvPr>
          <p:cNvSpPr>
            <a:spLocks noGrp="1"/>
          </p:cNvSpPr>
          <p:nvPr>
            <p:ph type="sldNum" sz="quarter" idx="12"/>
          </p:nvPr>
        </p:nvSpPr>
        <p:spPr/>
        <p:txBody>
          <a:bodyPr/>
          <a:lstStyle/>
          <a:p>
            <a:fld id="{6D22F896-40B5-4ADD-8801-0D06FADFA095}" type="slidenum">
              <a:rPr lang="en-US" smtClean="0"/>
              <a:pPr/>
              <a:t>13</a:t>
            </a:fld>
            <a:endParaRPr lang="en-US" dirty="0"/>
          </a:p>
        </p:txBody>
      </p:sp>
      <p:grpSp>
        <p:nvGrpSpPr>
          <p:cNvPr id="7" name="Group 6">
            <a:extLst>
              <a:ext uri="{FF2B5EF4-FFF2-40B4-BE49-F238E27FC236}">
                <a16:creationId xmlns:a16="http://schemas.microsoft.com/office/drawing/2014/main" id="{C2030534-21E0-4324-BB45-8AE5E64AA29A}"/>
              </a:ext>
            </a:extLst>
          </p:cNvPr>
          <p:cNvGrpSpPr/>
          <p:nvPr/>
        </p:nvGrpSpPr>
        <p:grpSpPr>
          <a:xfrm>
            <a:off x="1554480" y="369277"/>
            <a:ext cx="9944100" cy="6288698"/>
            <a:chOff x="1554480" y="369277"/>
            <a:chExt cx="9944100" cy="6288698"/>
          </a:xfrm>
        </p:grpSpPr>
        <p:grpSp>
          <p:nvGrpSpPr>
            <p:cNvPr id="2" name="Group 1">
              <a:extLst>
                <a:ext uri="{FF2B5EF4-FFF2-40B4-BE49-F238E27FC236}">
                  <a16:creationId xmlns:a16="http://schemas.microsoft.com/office/drawing/2014/main" id="{306F319A-C489-42A6-8B13-1FC7812C92B4}"/>
                </a:ext>
              </a:extLst>
            </p:cNvPr>
            <p:cNvGrpSpPr/>
            <p:nvPr/>
          </p:nvGrpSpPr>
          <p:grpSpPr>
            <a:xfrm>
              <a:off x="1554480" y="369277"/>
              <a:ext cx="9944100" cy="6288698"/>
              <a:chOff x="1485900" y="200025"/>
              <a:chExt cx="10291762" cy="6457950"/>
            </a:xfrm>
          </p:grpSpPr>
          <p:pic>
            <p:nvPicPr>
              <p:cNvPr id="5" name="Picture 4">
                <a:extLst>
                  <a:ext uri="{FF2B5EF4-FFF2-40B4-BE49-F238E27FC236}">
                    <a16:creationId xmlns:a16="http://schemas.microsoft.com/office/drawing/2014/main" id="{056C9693-B34C-427B-AA14-F2E8C1F47AFF}"/>
                  </a:ext>
                </a:extLst>
              </p:cNvPr>
              <p:cNvPicPr>
                <a:picLocks noChangeAspect="1"/>
              </p:cNvPicPr>
              <p:nvPr/>
            </p:nvPicPr>
            <p:blipFill>
              <a:blip r:embed="rId2"/>
              <a:stretch>
                <a:fillRect/>
              </a:stretch>
            </p:blipFill>
            <p:spPr>
              <a:xfrm>
                <a:off x="1485900" y="200025"/>
                <a:ext cx="10291762" cy="6457950"/>
              </a:xfrm>
              <a:prstGeom prst="rect">
                <a:avLst/>
              </a:prstGeom>
            </p:spPr>
          </p:pic>
          <p:sp>
            <p:nvSpPr>
              <p:cNvPr id="6" name="Rectangle: Rounded Corners 5">
                <a:extLst>
                  <a:ext uri="{FF2B5EF4-FFF2-40B4-BE49-F238E27FC236}">
                    <a16:creationId xmlns:a16="http://schemas.microsoft.com/office/drawing/2014/main" id="{4CE6D679-A5E8-42A6-AD80-DFD0CE1F1E8C}"/>
                  </a:ext>
                </a:extLst>
              </p:cNvPr>
              <p:cNvSpPr/>
              <p:nvPr/>
            </p:nvSpPr>
            <p:spPr>
              <a:xfrm>
                <a:off x="3481753" y="2329962"/>
                <a:ext cx="2189285" cy="3868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3F9C4149-10B5-480E-98BC-470E757A1307}"/>
                </a:ext>
              </a:extLst>
            </p:cNvPr>
            <p:cNvPicPr>
              <a:picLocks noChangeAspect="1"/>
            </p:cNvPicPr>
            <p:nvPr/>
          </p:nvPicPr>
          <p:blipFill>
            <a:blip r:embed="rId3"/>
            <a:stretch>
              <a:fillRect/>
            </a:stretch>
          </p:blipFill>
          <p:spPr>
            <a:xfrm>
              <a:off x="3618647" y="1481429"/>
              <a:ext cx="5515745" cy="190527"/>
            </a:xfrm>
            <a:prstGeom prst="rect">
              <a:avLst/>
            </a:prstGeom>
          </p:spPr>
        </p:pic>
      </p:grpSp>
    </p:spTree>
    <p:extLst>
      <p:ext uri="{BB962C8B-B14F-4D97-AF65-F5344CB8AC3E}">
        <p14:creationId xmlns:p14="http://schemas.microsoft.com/office/powerpoint/2010/main" val="155505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A4D4E-BC0F-440B-8E3E-2DE8F9168988}"/>
              </a:ext>
            </a:extLst>
          </p:cNvPr>
          <p:cNvSpPr>
            <a:spLocks noGrp="1"/>
          </p:cNvSpPr>
          <p:nvPr>
            <p:ph type="sldNum" sz="quarter" idx="12"/>
          </p:nvPr>
        </p:nvSpPr>
        <p:spPr/>
        <p:txBody>
          <a:bodyPr/>
          <a:lstStyle/>
          <a:p>
            <a:fld id="{6D22F896-40B5-4ADD-8801-0D06FADFA095}" type="slidenum">
              <a:rPr lang="en-US" smtClean="0"/>
              <a:pPr/>
              <a:t>14</a:t>
            </a:fld>
            <a:endParaRPr lang="en-US" dirty="0"/>
          </a:p>
        </p:txBody>
      </p:sp>
      <p:grpSp>
        <p:nvGrpSpPr>
          <p:cNvPr id="13" name="Group 12">
            <a:extLst>
              <a:ext uri="{FF2B5EF4-FFF2-40B4-BE49-F238E27FC236}">
                <a16:creationId xmlns:a16="http://schemas.microsoft.com/office/drawing/2014/main" id="{BCB04C63-0290-4DB5-9C56-87DC789D8FA2}"/>
              </a:ext>
            </a:extLst>
          </p:cNvPr>
          <p:cNvGrpSpPr/>
          <p:nvPr/>
        </p:nvGrpSpPr>
        <p:grpSpPr>
          <a:xfrm>
            <a:off x="1554480" y="365760"/>
            <a:ext cx="10088685" cy="6217920"/>
            <a:chOff x="1554480" y="365760"/>
            <a:chExt cx="10088685" cy="6217920"/>
          </a:xfrm>
        </p:grpSpPr>
        <p:grpSp>
          <p:nvGrpSpPr>
            <p:cNvPr id="6" name="Group 5">
              <a:extLst>
                <a:ext uri="{FF2B5EF4-FFF2-40B4-BE49-F238E27FC236}">
                  <a16:creationId xmlns:a16="http://schemas.microsoft.com/office/drawing/2014/main" id="{1880CCF7-B2B8-4D58-A78E-0B1DCC306E25}"/>
                </a:ext>
              </a:extLst>
            </p:cNvPr>
            <p:cNvGrpSpPr/>
            <p:nvPr/>
          </p:nvGrpSpPr>
          <p:grpSpPr>
            <a:xfrm>
              <a:off x="1554480" y="365760"/>
              <a:ext cx="10088685" cy="6217920"/>
              <a:chOff x="1554480" y="365760"/>
              <a:chExt cx="10088685" cy="6217920"/>
            </a:xfrm>
          </p:grpSpPr>
          <p:pic>
            <p:nvPicPr>
              <p:cNvPr id="5" name="Picture 4">
                <a:extLst>
                  <a:ext uri="{FF2B5EF4-FFF2-40B4-BE49-F238E27FC236}">
                    <a16:creationId xmlns:a16="http://schemas.microsoft.com/office/drawing/2014/main" id="{D6CF0CF3-2C98-4AE9-8827-3CD3BF9FEDA6}"/>
                  </a:ext>
                </a:extLst>
              </p:cNvPr>
              <p:cNvPicPr>
                <a:picLocks noChangeAspect="1"/>
              </p:cNvPicPr>
              <p:nvPr/>
            </p:nvPicPr>
            <p:blipFill>
              <a:blip r:embed="rId2"/>
              <a:stretch>
                <a:fillRect/>
              </a:stretch>
            </p:blipFill>
            <p:spPr>
              <a:xfrm>
                <a:off x="1554480" y="365760"/>
                <a:ext cx="10088685" cy="6217920"/>
              </a:xfrm>
              <a:prstGeom prst="rect">
                <a:avLst/>
              </a:prstGeom>
            </p:spPr>
          </p:pic>
          <p:pic>
            <p:nvPicPr>
              <p:cNvPr id="2" name="Picture 1">
                <a:extLst>
                  <a:ext uri="{FF2B5EF4-FFF2-40B4-BE49-F238E27FC236}">
                    <a16:creationId xmlns:a16="http://schemas.microsoft.com/office/drawing/2014/main" id="{8C4782BF-8D8A-403C-AFB3-FA22C23A1EF1}"/>
                  </a:ext>
                </a:extLst>
              </p:cNvPr>
              <p:cNvPicPr>
                <a:picLocks noChangeAspect="1"/>
              </p:cNvPicPr>
              <p:nvPr/>
            </p:nvPicPr>
            <p:blipFill>
              <a:blip r:embed="rId3"/>
              <a:stretch>
                <a:fillRect/>
              </a:stretch>
            </p:blipFill>
            <p:spPr>
              <a:xfrm>
                <a:off x="3672336" y="1463010"/>
                <a:ext cx="5515745" cy="190527"/>
              </a:xfrm>
              <a:prstGeom prst="rect">
                <a:avLst/>
              </a:prstGeom>
            </p:spPr>
          </p:pic>
          <p:pic>
            <p:nvPicPr>
              <p:cNvPr id="3" name="Picture 2">
                <a:extLst>
                  <a:ext uri="{FF2B5EF4-FFF2-40B4-BE49-F238E27FC236}">
                    <a16:creationId xmlns:a16="http://schemas.microsoft.com/office/drawing/2014/main" id="{9DD112DC-CC7C-4E1B-9754-7FD52C265080}"/>
                  </a:ext>
                </a:extLst>
              </p:cNvPr>
              <p:cNvPicPr>
                <a:picLocks noChangeAspect="1"/>
              </p:cNvPicPr>
              <p:nvPr/>
            </p:nvPicPr>
            <p:blipFill>
              <a:blip r:embed="rId3"/>
              <a:stretch>
                <a:fillRect/>
              </a:stretch>
            </p:blipFill>
            <p:spPr>
              <a:xfrm>
                <a:off x="4646886" y="2311699"/>
                <a:ext cx="5515745" cy="190527"/>
              </a:xfrm>
              <a:prstGeom prst="rect">
                <a:avLst/>
              </a:prstGeom>
            </p:spPr>
          </p:pic>
        </p:grpSp>
        <p:sp>
          <p:nvSpPr>
            <p:cNvPr id="7" name="TextBox 6">
              <a:extLst>
                <a:ext uri="{FF2B5EF4-FFF2-40B4-BE49-F238E27FC236}">
                  <a16:creationId xmlns:a16="http://schemas.microsoft.com/office/drawing/2014/main" id="{B72276C6-1626-474F-BFD2-D1695CD4DA86}"/>
                </a:ext>
              </a:extLst>
            </p:cNvPr>
            <p:cNvSpPr txBox="1"/>
            <p:nvPr/>
          </p:nvSpPr>
          <p:spPr>
            <a:xfrm>
              <a:off x="7661849" y="4933325"/>
              <a:ext cx="3841736" cy="923330"/>
            </a:xfrm>
            <a:prstGeom prst="rect">
              <a:avLst/>
            </a:prstGeom>
            <a:noFill/>
            <a:ln w="38100">
              <a:solidFill>
                <a:srgbClr val="FF0000"/>
              </a:solidFill>
            </a:ln>
          </p:spPr>
          <p:txBody>
            <a:bodyPr wrap="square" rtlCol="0">
              <a:spAutoFit/>
            </a:bodyPr>
            <a:lstStyle/>
            <a:p>
              <a:r>
                <a:rPr lang="en-US" dirty="0">
                  <a:solidFill>
                    <a:schemeClr val="bg1"/>
                  </a:solidFill>
                </a:rPr>
                <a:t>Normally you can just multiply your hours with your hourly rate of pay to get your gross earnings.</a:t>
              </a:r>
            </a:p>
          </p:txBody>
        </p:sp>
        <p:sp>
          <p:nvSpPr>
            <p:cNvPr id="8" name="TextBox 7">
              <a:extLst>
                <a:ext uri="{FF2B5EF4-FFF2-40B4-BE49-F238E27FC236}">
                  <a16:creationId xmlns:a16="http://schemas.microsoft.com/office/drawing/2014/main" id="{FAEBD0CD-BFC9-4991-B089-B8FD6A66628B}"/>
                </a:ext>
              </a:extLst>
            </p:cNvPr>
            <p:cNvSpPr txBox="1"/>
            <p:nvPr/>
          </p:nvSpPr>
          <p:spPr>
            <a:xfrm>
              <a:off x="1727317" y="4943069"/>
              <a:ext cx="3618193" cy="923330"/>
            </a:xfrm>
            <a:prstGeom prst="rect">
              <a:avLst/>
            </a:prstGeom>
            <a:noFill/>
            <a:ln w="38100">
              <a:solidFill>
                <a:srgbClr val="FF0000"/>
              </a:solidFill>
            </a:ln>
          </p:spPr>
          <p:txBody>
            <a:bodyPr wrap="square" rtlCol="0">
              <a:spAutoFit/>
            </a:bodyPr>
            <a:lstStyle/>
            <a:p>
              <a:r>
                <a:rPr lang="en-US" dirty="0">
                  <a:solidFill>
                    <a:schemeClr val="bg1"/>
                  </a:solidFill>
                </a:rPr>
                <a:t>If you answer this “no”, you will be expected to continue to report hours/earnings the next week</a:t>
              </a:r>
            </a:p>
          </p:txBody>
        </p:sp>
        <p:sp>
          <p:nvSpPr>
            <p:cNvPr id="9" name="Arrow: Right 8">
              <a:extLst>
                <a:ext uri="{FF2B5EF4-FFF2-40B4-BE49-F238E27FC236}">
                  <a16:creationId xmlns:a16="http://schemas.microsoft.com/office/drawing/2014/main" id="{DA604C1C-4E11-4DC4-A971-BDFC1BFEA174}"/>
                </a:ext>
              </a:extLst>
            </p:cNvPr>
            <p:cNvSpPr/>
            <p:nvPr/>
          </p:nvSpPr>
          <p:spPr>
            <a:xfrm rot="8669643" flipH="1">
              <a:off x="3356978" y="4276727"/>
              <a:ext cx="1137043" cy="2685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23EEF95A-F227-47CB-AB1A-4FF7B19DD285}"/>
                </a:ext>
              </a:extLst>
            </p:cNvPr>
            <p:cNvSpPr/>
            <p:nvPr/>
          </p:nvSpPr>
          <p:spPr>
            <a:xfrm>
              <a:off x="4578892" y="2814650"/>
              <a:ext cx="5583739" cy="3341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C8F12D9-104C-4975-8415-FACD0F6AAB97}"/>
                </a:ext>
              </a:extLst>
            </p:cNvPr>
            <p:cNvSpPr/>
            <p:nvPr/>
          </p:nvSpPr>
          <p:spPr>
            <a:xfrm>
              <a:off x="4578892" y="3837287"/>
              <a:ext cx="5571109" cy="3341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1FB8DC5-5E21-40E9-84D8-87376AD36A96}"/>
                </a:ext>
              </a:extLst>
            </p:cNvPr>
            <p:cNvSpPr/>
            <p:nvPr/>
          </p:nvSpPr>
          <p:spPr>
            <a:xfrm rot="3470126" flipH="1">
              <a:off x="9578310" y="3931921"/>
              <a:ext cx="1834492" cy="2685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9155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D7C399-834C-4237-A2DF-94211CFE3C6D}"/>
              </a:ext>
            </a:extLst>
          </p:cNvPr>
          <p:cNvSpPr>
            <a:spLocks noGrp="1"/>
          </p:cNvSpPr>
          <p:nvPr>
            <p:ph type="sldNum" sz="quarter" idx="12"/>
          </p:nvPr>
        </p:nvSpPr>
        <p:spPr/>
        <p:txBody>
          <a:bodyPr/>
          <a:lstStyle/>
          <a:p>
            <a:fld id="{6D22F896-40B5-4ADD-8801-0D06FADFA095}" type="slidenum">
              <a:rPr lang="en-US" smtClean="0"/>
              <a:pPr/>
              <a:t>15</a:t>
            </a:fld>
            <a:endParaRPr lang="en-US" dirty="0"/>
          </a:p>
        </p:txBody>
      </p:sp>
      <p:grpSp>
        <p:nvGrpSpPr>
          <p:cNvPr id="3" name="Group 2">
            <a:extLst>
              <a:ext uri="{FF2B5EF4-FFF2-40B4-BE49-F238E27FC236}">
                <a16:creationId xmlns:a16="http://schemas.microsoft.com/office/drawing/2014/main" id="{77A6A4E9-A2FA-4A70-B519-385C33BA4B3D}"/>
              </a:ext>
            </a:extLst>
          </p:cNvPr>
          <p:cNvGrpSpPr/>
          <p:nvPr/>
        </p:nvGrpSpPr>
        <p:grpSpPr>
          <a:xfrm>
            <a:off x="1554480" y="365760"/>
            <a:ext cx="10075293" cy="6217920"/>
            <a:chOff x="1554480" y="365760"/>
            <a:chExt cx="10075293" cy="6217920"/>
          </a:xfrm>
        </p:grpSpPr>
        <p:pic>
          <p:nvPicPr>
            <p:cNvPr id="6" name="Picture 5">
              <a:extLst>
                <a:ext uri="{FF2B5EF4-FFF2-40B4-BE49-F238E27FC236}">
                  <a16:creationId xmlns:a16="http://schemas.microsoft.com/office/drawing/2014/main" id="{6B4D1F8A-2B34-4496-8603-43A648FADDAE}"/>
                </a:ext>
              </a:extLst>
            </p:cNvPr>
            <p:cNvPicPr>
              <a:picLocks noChangeAspect="1"/>
            </p:cNvPicPr>
            <p:nvPr/>
          </p:nvPicPr>
          <p:blipFill>
            <a:blip r:embed="rId2"/>
            <a:stretch>
              <a:fillRect/>
            </a:stretch>
          </p:blipFill>
          <p:spPr>
            <a:xfrm>
              <a:off x="1554480" y="365760"/>
              <a:ext cx="10075293" cy="6217920"/>
            </a:xfrm>
            <a:prstGeom prst="rect">
              <a:avLst/>
            </a:prstGeom>
          </p:spPr>
        </p:pic>
        <p:pic>
          <p:nvPicPr>
            <p:cNvPr id="2" name="Picture 1">
              <a:extLst>
                <a:ext uri="{FF2B5EF4-FFF2-40B4-BE49-F238E27FC236}">
                  <a16:creationId xmlns:a16="http://schemas.microsoft.com/office/drawing/2014/main" id="{34DFD052-CBF9-4322-A5E0-A3D6C3C75E88}"/>
                </a:ext>
              </a:extLst>
            </p:cNvPr>
            <p:cNvPicPr>
              <a:picLocks noChangeAspect="1"/>
            </p:cNvPicPr>
            <p:nvPr/>
          </p:nvPicPr>
          <p:blipFill>
            <a:blip r:embed="rId3"/>
            <a:stretch>
              <a:fillRect/>
            </a:stretch>
          </p:blipFill>
          <p:spPr>
            <a:xfrm>
              <a:off x="3671773" y="1478930"/>
              <a:ext cx="5515745" cy="190527"/>
            </a:xfrm>
            <a:prstGeom prst="rect">
              <a:avLst/>
            </a:prstGeom>
          </p:spPr>
        </p:pic>
      </p:grpSp>
      <p:sp>
        <p:nvSpPr>
          <p:cNvPr id="7" name="Rectangle: Rounded Corners 6">
            <a:extLst>
              <a:ext uri="{FF2B5EF4-FFF2-40B4-BE49-F238E27FC236}">
                <a16:creationId xmlns:a16="http://schemas.microsoft.com/office/drawing/2014/main" id="{F92A1802-0EBF-4A4A-A01E-1A7E12C27AF9}"/>
              </a:ext>
            </a:extLst>
          </p:cNvPr>
          <p:cNvSpPr/>
          <p:nvPr/>
        </p:nvSpPr>
        <p:spPr>
          <a:xfrm>
            <a:off x="9853973" y="6122754"/>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86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2" name="Picture 1">
            <a:extLst>
              <a:ext uri="{FF2B5EF4-FFF2-40B4-BE49-F238E27FC236}">
                <a16:creationId xmlns:a16="http://schemas.microsoft.com/office/drawing/2014/main" id="{7521ABC5-09C8-4F49-B306-12BD5583010A}"/>
              </a:ext>
            </a:extLst>
          </p:cNvPr>
          <p:cNvPicPr>
            <a:picLocks noChangeAspect="1"/>
          </p:cNvPicPr>
          <p:nvPr/>
        </p:nvPicPr>
        <p:blipFill>
          <a:blip r:embed="rId2"/>
          <a:stretch>
            <a:fillRect/>
          </a:stretch>
        </p:blipFill>
        <p:spPr>
          <a:xfrm>
            <a:off x="1554480" y="365760"/>
            <a:ext cx="9572324" cy="6035040"/>
          </a:xfrm>
          <a:prstGeom prst="rect">
            <a:avLst/>
          </a:prstGeom>
        </p:spPr>
      </p:pic>
      <p:sp>
        <p:nvSpPr>
          <p:cNvPr id="5" name="TextBox 4">
            <a:extLst>
              <a:ext uri="{FF2B5EF4-FFF2-40B4-BE49-F238E27FC236}">
                <a16:creationId xmlns:a16="http://schemas.microsoft.com/office/drawing/2014/main" id="{EE8B0949-9B06-4FF5-A09F-E48D8CC3E207}"/>
              </a:ext>
            </a:extLst>
          </p:cNvPr>
          <p:cNvSpPr txBox="1"/>
          <p:nvPr/>
        </p:nvSpPr>
        <p:spPr>
          <a:xfrm>
            <a:off x="3759261" y="3824678"/>
            <a:ext cx="6878260" cy="1600438"/>
          </a:xfrm>
          <a:prstGeom prst="rect">
            <a:avLst/>
          </a:prstGeom>
          <a:noFill/>
          <a:ln w="38100">
            <a:solidFill>
              <a:srgbClr val="FF0000"/>
            </a:solidFill>
          </a:ln>
        </p:spPr>
        <p:txBody>
          <a:bodyPr wrap="square" rtlCol="0">
            <a:spAutoFit/>
          </a:bodyPr>
          <a:lstStyle/>
          <a:p>
            <a:r>
              <a:rPr lang="en-US" dirty="0">
                <a:solidFill>
                  <a:schemeClr val="bg1"/>
                </a:solidFill>
              </a:rPr>
              <a:t>If you answer “</a:t>
            </a:r>
            <a:r>
              <a:rPr lang="en-US" b="1" dirty="0">
                <a:solidFill>
                  <a:schemeClr val="bg1"/>
                </a:solidFill>
              </a:rPr>
              <a:t>yes</a:t>
            </a:r>
            <a:r>
              <a:rPr lang="en-US" dirty="0">
                <a:solidFill>
                  <a:schemeClr val="bg1"/>
                </a:solidFill>
              </a:rPr>
              <a:t>”, you will be asked:</a:t>
            </a:r>
          </a:p>
          <a:p>
            <a:pPr marL="285750" indent="-285750">
              <a:buFont typeface="Arial" panose="020B0604020202020204" pitchFamily="34" charset="0"/>
              <a:buChar char="•"/>
            </a:pPr>
            <a:r>
              <a:rPr lang="en-US" sz="1600" dirty="0">
                <a:solidFill>
                  <a:schemeClr val="bg1"/>
                </a:solidFill>
              </a:rPr>
              <a:t>Was this casual labor, such as mowing a neighbor’s lawn or helping a friend move?</a:t>
            </a:r>
          </a:p>
          <a:p>
            <a:pPr marL="285750" indent="-285750">
              <a:buFont typeface="Arial" panose="020B0604020202020204" pitchFamily="34" charset="0"/>
              <a:buChar char="•"/>
            </a:pPr>
            <a:r>
              <a:rPr lang="en-US" sz="1600" dirty="0">
                <a:solidFill>
                  <a:schemeClr val="bg1"/>
                </a:solidFill>
              </a:rPr>
              <a:t>You will need to provide”</a:t>
            </a:r>
          </a:p>
          <a:p>
            <a:pPr marL="742950" lvl="1" indent="-285750">
              <a:buFont typeface="Arial" panose="020B0604020202020204" pitchFamily="34" charset="0"/>
              <a:buChar char="•"/>
            </a:pPr>
            <a:r>
              <a:rPr lang="en-US" sz="1600" dirty="0">
                <a:solidFill>
                  <a:schemeClr val="bg1"/>
                </a:solidFill>
              </a:rPr>
              <a:t>Total hours worked</a:t>
            </a:r>
          </a:p>
          <a:p>
            <a:pPr marL="742950" lvl="1" indent="-285750">
              <a:buFont typeface="Arial" panose="020B0604020202020204" pitchFamily="34" charset="0"/>
              <a:buChar char="•"/>
            </a:pPr>
            <a:r>
              <a:rPr lang="en-US" sz="1600" dirty="0">
                <a:solidFill>
                  <a:schemeClr val="bg1"/>
                </a:solidFill>
              </a:rPr>
              <a:t>Your net profit (gross income minus reasonable business expenses)</a:t>
            </a:r>
          </a:p>
        </p:txBody>
      </p:sp>
      <p:sp>
        <p:nvSpPr>
          <p:cNvPr id="6" name="Rectangle: Rounded Corners 5">
            <a:extLst>
              <a:ext uri="{FF2B5EF4-FFF2-40B4-BE49-F238E27FC236}">
                <a16:creationId xmlns:a16="http://schemas.microsoft.com/office/drawing/2014/main" id="{BC087E8B-68F0-48BC-9B37-00F9AD713AD8}"/>
              </a:ext>
            </a:extLst>
          </p:cNvPr>
          <p:cNvSpPr/>
          <p:nvPr/>
        </p:nvSpPr>
        <p:spPr>
          <a:xfrm>
            <a:off x="9424427" y="5922460"/>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36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2" name="Picture 1">
            <a:extLst>
              <a:ext uri="{FF2B5EF4-FFF2-40B4-BE49-F238E27FC236}">
                <a16:creationId xmlns:a16="http://schemas.microsoft.com/office/drawing/2014/main" id="{017BDB78-E35A-434F-9482-454B4EB58DEE}"/>
              </a:ext>
            </a:extLst>
          </p:cNvPr>
          <p:cNvPicPr>
            <a:picLocks noChangeAspect="1"/>
          </p:cNvPicPr>
          <p:nvPr/>
        </p:nvPicPr>
        <p:blipFill>
          <a:blip r:embed="rId2"/>
          <a:stretch>
            <a:fillRect/>
          </a:stretch>
        </p:blipFill>
        <p:spPr>
          <a:xfrm>
            <a:off x="1554480" y="365760"/>
            <a:ext cx="9783750" cy="6083166"/>
          </a:xfrm>
          <a:prstGeom prst="rect">
            <a:avLst/>
          </a:prstGeom>
        </p:spPr>
      </p:pic>
      <p:sp>
        <p:nvSpPr>
          <p:cNvPr id="5" name="TextBox 4">
            <a:extLst>
              <a:ext uri="{FF2B5EF4-FFF2-40B4-BE49-F238E27FC236}">
                <a16:creationId xmlns:a16="http://schemas.microsoft.com/office/drawing/2014/main" id="{1FFDE4DE-6105-45D2-9A82-E9B124DAC8E3}"/>
              </a:ext>
            </a:extLst>
          </p:cNvPr>
          <p:cNvSpPr txBox="1"/>
          <p:nvPr/>
        </p:nvSpPr>
        <p:spPr>
          <a:xfrm>
            <a:off x="3697716" y="4070863"/>
            <a:ext cx="7053704" cy="615553"/>
          </a:xfrm>
          <a:prstGeom prst="rect">
            <a:avLst/>
          </a:prstGeom>
          <a:noFill/>
          <a:ln w="38100">
            <a:solidFill>
              <a:srgbClr val="FF0000"/>
            </a:solidFill>
          </a:ln>
        </p:spPr>
        <p:txBody>
          <a:bodyPr wrap="square" rtlCol="0">
            <a:spAutoFit/>
          </a:bodyPr>
          <a:lstStyle/>
          <a:p>
            <a:r>
              <a:rPr lang="en-US" dirty="0">
                <a:solidFill>
                  <a:schemeClr val="bg1"/>
                </a:solidFill>
              </a:rPr>
              <a:t>If you answer “</a:t>
            </a:r>
            <a:r>
              <a:rPr lang="en-US" b="1" dirty="0">
                <a:solidFill>
                  <a:schemeClr val="bg1"/>
                </a:solidFill>
              </a:rPr>
              <a:t>yes</a:t>
            </a:r>
            <a:r>
              <a:rPr lang="en-US" dirty="0">
                <a:solidFill>
                  <a:schemeClr val="bg1"/>
                </a:solidFill>
              </a:rPr>
              <a:t>”, you will be asked to:</a:t>
            </a:r>
          </a:p>
          <a:p>
            <a:pPr marL="285750" indent="-285750">
              <a:buFont typeface="Arial" panose="020B0604020202020204" pitchFamily="34" charset="0"/>
              <a:buChar char="•"/>
            </a:pPr>
            <a:r>
              <a:rPr lang="en-US" sz="1600" dirty="0">
                <a:solidFill>
                  <a:schemeClr val="bg1"/>
                </a:solidFill>
              </a:rPr>
              <a:t>Enter the total reimbursement amount, excluding out-of-pocket expenses.</a:t>
            </a:r>
          </a:p>
        </p:txBody>
      </p:sp>
      <p:sp>
        <p:nvSpPr>
          <p:cNvPr id="6" name="Rectangle: Rounded Corners 5">
            <a:extLst>
              <a:ext uri="{FF2B5EF4-FFF2-40B4-BE49-F238E27FC236}">
                <a16:creationId xmlns:a16="http://schemas.microsoft.com/office/drawing/2014/main" id="{1CCE5B3D-DC89-4D40-8F7F-59A117F77151}"/>
              </a:ext>
            </a:extLst>
          </p:cNvPr>
          <p:cNvSpPr/>
          <p:nvPr/>
        </p:nvSpPr>
        <p:spPr>
          <a:xfrm>
            <a:off x="9636183" y="5879147"/>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089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2" name="Picture 1">
            <a:extLst>
              <a:ext uri="{FF2B5EF4-FFF2-40B4-BE49-F238E27FC236}">
                <a16:creationId xmlns:a16="http://schemas.microsoft.com/office/drawing/2014/main" id="{115E5F02-2DF0-4C4A-85F9-6E74DE3B1819}"/>
              </a:ext>
            </a:extLst>
          </p:cNvPr>
          <p:cNvPicPr>
            <a:picLocks noChangeAspect="1"/>
          </p:cNvPicPr>
          <p:nvPr/>
        </p:nvPicPr>
        <p:blipFill>
          <a:blip r:embed="rId2"/>
          <a:stretch>
            <a:fillRect/>
          </a:stretch>
        </p:blipFill>
        <p:spPr>
          <a:xfrm>
            <a:off x="1554480" y="365760"/>
            <a:ext cx="9966960" cy="6196870"/>
          </a:xfrm>
          <a:prstGeom prst="rect">
            <a:avLst/>
          </a:prstGeom>
        </p:spPr>
      </p:pic>
      <p:sp>
        <p:nvSpPr>
          <p:cNvPr id="5" name="TextBox 4">
            <a:extLst>
              <a:ext uri="{FF2B5EF4-FFF2-40B4-BE49-F238E27FC236}">
                <a16:creationId xmlns:a16="http://schemas.microsoft.com/office/drawing/2014/main" id="{627E4CB3-85B4-4497-B43C-C1E96288FC92}"/>
              </a:ext>
            </a:extLst>
          </p:cNvPr>
          <p:cNvSpPr txBox="1"/>
          <p:nvPr/>
        </p:nvSpPr>
        <p:spPr>
          <a:xfrm>
            <a:off x="3768054" y="3842263"/>
            <a:ext cx="7272124" cy="1477328"/>
          </a:xfrm>
          <a:prstGeom prst="rect">
            <a:avLst/>
          </a:prstGeom>
          <a:noFill/>
          <a:ln w="38100">
            <a:solidFill>
              <a:srgbClr val="FF0000"/>
            </a:solidFill>
          </a:ln>
        </p:spPr>
        <p:txBody>
          <a:bodyPr wrap="square" rtlCol="0">
            <a:spAutoFit/>
          </a:bodyPr>
          <a:lstStyle/>
          <a:p>
            <a:r>
              <a:rPr lang="en-US" dirty="0">
                <a:solidFill>
                  <a:schemeClr val="bg1"/>
                </a:solidFill>
              </a:rPr>
              <a:t>If you answer “</a:t>
            </a:r>
            <a:r>
              <a:rPr lang="en-US" b="1" dirty="0">
                <a:solidFill>
                  <a:schemeClr val="bg1"/>
                </a:solidFill>
              </a:rPr>
              <a:t>yes</a:t>
            </a:r>
            <a:r>
              <a:rPr lang="en-US" dirty="0">
                <a:solidFill>
                  <a:schemeClr val="bg1"/>
                </a:solidFill>
              </a:rPr>
              <a:t>”, you will receive a fact finding questionnaire or an “alert” after the weekly claim has been submitted.  You will need to complete that questionnaire.  A decision will be made after the fact finding is conducted to either allow you benefits for the week or you could receive a denial, which may result in an overpayment.</a:t>
            </a:r>
          </a:p>
        </p:txBody>
      </p:sp>
      <p:sp>
        <p:nvSpPr>
          <p:cNvPr id="6" name="Rectangle: Rounded Corners 5">
            <a:extLst>
              <a:ext uri="{FF2B5EF4-FFF2-40B4-BE49-F238E27FC236}">
                <a16:creationId xmlns:a16="http://schemas.microsoft.com/office/drawing/2014/main" id="{A45E0588-1303-4C4F-8AEE-C10E3DA1BAE6}"/>
              </a:ext>
            </a:extLst>
          </p:cNvPr>
          <p:cNvSpPr/>
          <p:nvPr/>
        </p:nvSpPr>
        <p:spPr>
          <a:xfrm>
            <a:off x="9775810" y="6016877"/>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130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2" name="Picture 1">
            <a:extLst>
              <a:ext uri="{FF2B5EF4-FFF2-40B4-BE49-F238E27FC236}">
                <a16:creationId xmlns:a16="http://schemas.microsoft.com/office/drawing/2014/main" id="{A5A944A5-1B24-44A7-975C-A4832E4EBB6A}"/>
              </a:ext>
            </a:extLst>
          </p:cNvPr>
          <p:cNvPicPr>
            <a:picLocks noChangeAspect="1"/>
          </p:cNvPicPr>
          <p:nvPr/>
        </p:nvPicPr>
        <p:blipFill>
          <a:blip r:embed="rId2"/>
          <a:stretch>
            <a:fillRect/>
          </a:stretch>
        </p:blipFill>
        <p:spPr>
          <a:xfrm>
            <a:off x="1554479" y="365760"/>
            <a:ext cx="9994839" cy="6217920"/>
          </a:xfrm>
          <a:prstGeom prst="rect">
            <a:avLst/>
          </a:prstGeom>
        </p:spPr>
      </p:pic>
      <p:sp>
        <p:nvSpPr>
          <p:cNvPr id="5" name="TextBox 4">
            <a:extLst>
              <a:ext uri="{FF2B5EF4-FFF2-40B4-BE49-F238E27FC236}">
                <a16:creationId xmlns:a16="http://schemas.microsoft.com/office/drawing/2014/main" id="{3C240603-34B0-424C-B85C-2F5AD45FB0DA}"/>
              </a:ext>
            </a:extLst>
          </p:cNvPr>
          <p:cNvSpPr txBox="1"/>
          <p:nvPr/>
        </p:nvSpPr>
        <p:spPr>
          <a:xfrm>
            <a:off x="4764880" y="3963180"/>
            <a:ext cx="3692769" cy="646331"/>
          </a:xfrm>
          <a:prstGeom prst="rect">
            <a:avLst/>
          </a:prstGeom>
          <a:noFill/>
          <a:ln w="38100">
            <a:solidFill>
              <a:srgbClr val="FF0000"/>
            </a:solidFill>
          </a:ln>
        </p:spPr>
        <p:txBody>
          <a:bodyPr wrap="square" rtlCol="0">
            <a:spAutoFit/>
          </a:bodyPr>
          <a:lstStyle/>
          <a:p>
            <a:r>
              <a:rPr lang="en-US" dirty="0">
                <a:solidFill>
                  <a:schemeClr val="bg1"/>
                </a:solidFill>
              </a:rPr>
              <a:t>If you answer “</a:t>
            </a:r>
            <a:r>
              <a:rPr lang="en-US" b="1" dirty="0">
                <a:solidFill>
                  <a:schemeClr val="bg1"/>
                </a:solidFill>
              </a:rPr>
              <a:t>yes</a:t>
            </a:r>
            <a:r>
              <a:rPr lang="en-US" dirty="0">
                <a:solidFill>
                  <a:schemeClr val="bg1"/>
                </a:solidFill>
              </a:rPr>
              <a:t>”, the next two slides will present.</a:t>
            </a:r>
          </a:p>
        </p:txBody>
      </p:sp>
      <p:cxnSp>
        <p:nvCxnSpPr>
          <p:cNvPr id="6" name="Straight Connector 5">
            <a:extLst>
              <a:ext uri="{FF2B5EF4-FFF2-40B4-BE49-F238E27FC236}">
                <a16:creationId xmlns:a16="http://schemas.microsoft.com/office/drawing/2014/main" id="{0E051592-512B-4E85-BE46-9056523A5A3C}"/>
              </a:ext>
            </a:extLst>
          </p:cNvPr>
          <p:cNvCxnSpPr>
            <a:cxnSpLocks/>
          </p:cNvCxnSpPr>
          <p:nvPr/>
        </p:nvCxnSpPr>
        <p:spPr>
          <a:xfrm>
            <a:off x="7811183" y="2384844"/>
            <a:ext cx="12365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FC5EDA7-52E1-4A6D-B73D-AD6AC42F67A8}"/>
              </a:ext>
            </a:extLst>
          </p:cNvPr>
          <p:cNvSpPr/>
          <p:nvPr/>
        </p:nvSpPr>
        <p:spPr>
          <a:xfrm>
            <a:off x="9735879" y="6024433"/>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8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C20CFD-7D73-4671-95B9-94B0981F4FF0}"/>
              </a:ext>
            </a:extLst>
          </p:cNvPr>
          <p:cNvPicPr>
            <a:picLocks noChangeAspect="1"/>
          </p:cNvPicPr>
          <p:nvPr/>
        </p:nvPicPr>
        <p:blipFill>
          <a:blip r:embed="rId3"/>
          <a:stretch>
            <a:fillRect/>
          </a:stretch>
        </p:blipFill>
        <p:spPr>
          <a:xfrm>
            <a:off x="7441836" y="2311401"/>
            <a:ext cx="4429743" cy="4286848"/>
          </a:xfrm>
          <a:prstGeom prst="rect">
            <a:avLst/>
          </a:prstGeom>
        </p:spPr>
      </p:pic>
      <p:sp>
        <p:nvSpPr>
          <p:cNvPr id="2" name="Title 1"/>
          <p:cNvSpPr>
            <a:spLocks noGrp="1"/>
          </p:cNvSpPr>
          <p:nvPr>
            <p:ph type="title"/>
          </p:nvPr>
        </p:nvSpPr>
        <p:spPr/>
        <p:txBody>
          <a:bodyPr/>
          <a:lstStyle/>
          <a:p>
            <a:r>
              <a:rPr lang="en-US" dirty="0"/>
              <a:t>When do you file your weekly claim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847821" y="2192639"/>
            <a:ext cx="4392357" cy="4116684"/>
          </a:xfrm>
        </p:spPr>
        <p:txBody>
          <a:bodyPr>
            <a:normAutofit lnSpcReduction="10000"/>
          </a:bodyPr>
          <a:lstStyle/>
          <a:p>
            <a:pPr lvl="1"/>
            <a:r>
              <a:rPr lang="en-US" dirty="0"/>
              <a:t>Preferably every Sunday for each previous week that you want to receive benefits.  For example, if you want to claim for the week of January 17-23, you will submit your weekly claim on January 24 or anytime during that week.</a:t>
            </a:r>
          </a:p>
          <a:p>
            <a:pPr lvl="1"/>
            <a:r>
              <a:rPr lang="en-US" dirty="0"/>
              <a:t>You will then need to submit your weekly claim every week, for the previous week.</a:t>
            </a:r>
          </a:p>
          <a:p>
            <a:pPr lvl="1"/>
            <a:r>
              <a:rPr lang="en-US" dirty="0"/>
              <a:t>You will submit your weekly claim after the week is over.</a:t>
            </a:r>
          </a:p>
          <a:p>
            <a:pPr lvl="1"/>
            <a:r>
              <a:rPr lang="en-US" dirty="0"/>
              <a:t>You can submit your weekly claim using eServices or by calling 800-318-6022.</a:t>
            </a:r>
          </a:p>
        </p:txBody>
      </p:sp>
      <p:sp>
        <p:nvSpPr>
          <p:cNvPr id="6" name="TextBox 5">
            <a:extLst>
              <a:ext uri="{FF2B5EF4-FFF2-40B4-BE49-F238E27FC236}">
                <a16:creationId xmlns:a16="http://schemas.microsoft.com/office/drawing/2014/main" id="{BCA4DAFE-A282-4541-BA37-FEBCE5E55CB0}"/>
              </a:ext>
            </a:extLst>
          </p:cNvPr>
          <p:cNvSpPr txBox="1"/>
          <p:nvPr/>
        </p:nvSpPr>
        <p:spPr>
          <a:xfrm>
            <a:off x="5732271" y="2981896"/>
            <a:ext cx="1538654" cy="369332"/>
          </a:xfrm>
          <a:prstGeom prst="rect">
            <a:avLst/>
          </a:prstGeom>
          <a:noFill/>
        </p:spPr>
        <p:txBody>
          <a:bodyPr wrap="square" rtlCol="0">
            <a:spAutoFit/>
          </a:bodyPr>
          <a:lstStyle/>
          <a:p>
            <a:r>
              <a:rPr lang="en-US" dirty="0">
                <a:solidFill>
                  <a:schemeClr val="bg1"/>
                </a:solidFill>
              </a:rPr>
              <a:t>Week to claim</a:t>
            </a:r>
          </a:p>
        </p:txBody>
      </p:sp>
      <p:sp>
        <p:nvSpPr>
          <p:cNvPr id="8" name="TextBox 7">
            <a:extLst>
              <a:ext uri="{FF2B5EF4-FFF2-40B4-BE49-F238E27FC236}">
                <a16:creationId xmlns:a16="http://schemas.microsoft.com/office/drawing/2014/main" id="{2D534E27-3306-4AF2-98D5-0D8888871ED0}"/>
              </a:ext>
            </a:extLst>
          </p:cNvPr>
          <p:cNvSpPr txBox="1"/>
          <p:nvPr/>
        </p:nvSpPr>
        <p:spPr>
          <a:xfrm>
            <a:off x="5821156" y="4154783"/>
            <a:ext cx="1538654" cy="1200329"/>
          </a:xfrm>
          <a:prstGeom prst="rect">
            <a:avLst/>
          </a:prstGeom>
          <a:noFill/>
        </p:spPr>
        <p:txBody>
          <a:bodyPr wrap="square" rtlCol="0">
            <a:spAutoFit/>
          </a:bodyPr>
          <a:lstStyle/>
          <a:p>
            <a:r>
              <a:rPr lang="en-US" dirty="0">
                <a:solidFill>
                  <a:schemeClr val="bg1"/>
                </a:solidFill>
              </a:rPr>
              <a:t>Submit your weekly claim during this time</a:t>
            </a:r>
          </a:p>
        </p:txBody>
      </p:sp>
      <p:sp>
        <p:nvSpPr>
          <p:cNvPr id="9" name="Arrow: Left 8">
            <a:extLst>
              <a:ext uri="{FF2B5EF4-FFF2-40B4-BE49-F238E27FC236}">
                <a16:creationId xmlns:a16="http://schemas.microsoft.com/office/drawing/2014/main" id="{2A59672A-17F4-4691-B67C-A1A1BFD0A52B}"/>
              </a:ext>
            </a:extLst>
          </p:cNvPr>
          <p:cNvSpPr/>
          <p:nvPr/>
        </p:nvSpPr>
        <p:spPr>
          <a:xfrm rot="10800000">
            <a:off x="5770926" y="3830481"/>
            <a:ext cx="1475062" cy="2935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6C0A538-58E2-40FA-AE7C-C28976182946}"/>
              </a:ext>
            </a:extLst>
          </p:cNvPr>
          <p:cNvSpPr/>
          <p:nvPr/>
        </p:nvSpPr>
        <p:spPr>
          <a:xfrm rot="10800000">
            <a:off x="5747856" y="3366608"/>
            <a:ext cx="1475064" cy="30888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AF2DC58-3D3A-4377-9D4F-598C17792A3F}"/>
              </a:ext>
            </a:extLst>
          </p:cNvPr>
          <p:cNvSpPr/>
          <p:nvPr/>
        </p:nvSpPr>
        <p:spPr>
          <a:xfrm>
            <a:off x="7783659" y="3322801"/>
            <a:ext cx="3986094" cy="3694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8A4F7F-DCA1-41CE-A8AB-503247BB4CE7}"/>
              </a:ext>
            </a:extLst>
          </p:cNvPr>
          <p:cNvSpPr txBox="1"/>
          <p:nvPr/>
        </p:nvSpPr>
        <p:spPr>
          <a:xfrm>
            <a:off x="7783658" y="3783258"/>
            <a:ext cx="3986095" cy="453006"/>
          </a:xfrm>
          <a:prstGeom prst="rect">
            <a:avLst/>
          </a:prstGeom>
          <a:solidFill>
            <a:srgbClr val="FFFF00">
              <a:alpha val="58000"/>
            </a:srgbClr>
          </a:solidFill>
        </p:spPr>
        <p:txBody>
          <a:bodyPr wrap="square" rtlCol="0">
            <a:spAutoFit/>
          </a:bodyPr>
          <a:lstStyle/>
          <a:p>
            <a:endParaRPr lang="en-US" dirty="0"/>
          </a:p>
        </p:txBody>
      </p:sp>
    </p:spTree>
    <p:extLst>
      <p:ext uri="{BB962C8B-B14F-4D97-AF65-F5344CB8AC3E}">
        <p14:creationId xmlns:p14="http://schemas.microsoft.com/office/powerpoint/2010/main" val="231706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2" name="Picture 1">
            <a:extLst>
              <a:ext uri="{FF2B5EF4-FFF2-40B4-BE49-F238E27FC236}">
                <a16:creationId xmlns:a16="http://schemas.microsoft.com/office/drawing/2014/main" id="{4C9074B6-0F24-41CE-B208-24064DB17375}"/>
              </a:ext>
            </a:extLst>
          </p:cNvPr>
          <p:cNvPicPr>
            <a:picLocks noChangeAspect="1"/>
          </p:cNvPicPr>
          <p:nvPr/>
        </p:nvPicPr>
        <p:blipFill>
          <a:blip r:embed="rId2"/>
          <a:stretch>
            <a:fillRect/>
          </a:stretch>
        </p:blipFill>
        <p:spPr>
          <a:xfrm>
            <a:off x="1554478" y="365761"/>
            <a:ext cx="10149840" cy="6094247"/>
          </a:xfrm>
          <a:prstGeom prst="rect">
            <a:avLst/>
          </a:prstGeom>
        </p:spPr>
      </p:pic>
      <p:sp>
        <p:nvSpPr>
          <p:cNvPr id="5" name="Rectangle: Rounded Corners 4">
            <a:extLst>
              <a:ext uri="{FF2B5EF4-FFF2-40B4-BE49-F238E27FC236}">
                <a16:creationId xmlns:a16="http://schemas.microsoft.com/office/drawing/2014/main" id="{2015B113-C8EF-4FFB-A29E-2EA04EC1A057}"/>
              </a:ext>
            </a:extLst>
          </p:cNvPr>
          <p:cNvSpPr/>
          <p:nvPr/>
        </p:nvSpPr>
        <p:spPr>
          <a:xfrm>
            <a:off x="3522846" y="1696915"/>
            <a:ext cx="5650460" cy="11425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57B6898-6DD2-400F-B134-694E76857254}"/>
              </a:ext>
            </a:extLst>
          </p:cNvPr>
          <p:cNvSpPr/>
          <p:nvPr/>
        </p:nvSpPr>
        <p:spPr>
          <a:xfrm>
            <a:off x="9939438" y="5922460"/>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33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3" name="Picture 2">
            <a:extLst>
              <a:ext uri="{FF2B5EF4-FFF2-40B4-BE49-F238E27FC236}">
                <a16:creationId xmlns:a16="http://schemas.microsoft.com/office/drawing/2014/main" id="{9E104448-205E-4195-83EA-0BED3BF7105B}"/>
              </a:ext>
            </a:extLst>
          </p:cNvPr>
          <p:cNvPicPr>
            <a:picLocks noChangeAspect="1"/>
          </p:cNvPicPr>
          <p:nvPr/>
        </p:nvPicPr>
        <p:blipFill>
          <a:blip r:embed="rId2"/>
          <a:stretch>
            <a:fillRect/>
          </a:stretch>
        </p:blipFill>
        <p:spPr>
          <a:xfrm>
            <a:off x="2685573" y="1431830"/>
            <a:ext cx="6954220" cy="1905266"/>
          </a:xfrm>
          <a:prstGeom prst="rect">
            <a:avLst/>
          </a:prstGeom>
        </p:spPr>
      </p:pic>
      <p:pic>
        <p:nvPicPr>
          <p:cNvPr id="5" name="Picture 4">
            <a:extLst>
              <a:ext uri="{FF2B5EF4-FFF2-40B4-BE49-F238E27FC236}">
                <a16:creationId xmlns:a16="http://schemas.microsoft.com/office/drawing/2014/main" id="{14D0F65E-F84B-47F9-93C8-7E8923912D02}"/>
              </a:ext>
            </a:extLst>
          </p:cNvPr>
          <p:cNvPicPr>
            <a:picLocks noChangeAspect="1"/>
          </p:cNvPicPr>
          <p:nvPr/>
        </p:nvPicPr>
        <p:blipFill>
          <a:blip r:embed="rId3"/>
          <a:stretch>
            <a:fillRect/>
          </a:stretch>
        </p:blipFill>
        <p:spPr>
          <a:xfrm>
            <a:off x="2685573" y="4071382"/>
            <a:ext cx="6820852" cy="2133898"/>
          </a:xfrm>
          <a:prstGeom prst="rect">
            <a:avLst/>
          </a:prstGeom>
        </p:spPr>
      </p:pic>
      <p:sp>
        <p:nvSpPr>
          <p:cNvPr id="6" name="Rectangle: Rounded Corners 5">
            <a:extLst>
              <a:ext uri="{FF2B5EF4-FFF2-40B4-BE49-F238E27FC236}">
                <a16:creationId xmlns:a16="http://schemas.microsoft.com/office/drawing/2014/main" id="{26F8BEE2-BB4C-4D3B-9C7E-42DB7E6158A0}"/>
              </a:ext>
            </a:extLst>
          </p:cNvPr>
          <p:cNvSpPr/>
          <p:nvPr/>
        </p:nvSpPr>
        <p:spPr>
          <a:xfrm>
            <a:off x="1806002" y="1116531"/>
            <a:ext cx="8550781" cy="24774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188D072-4B82-47AA-BCD6-10F1D7010175}"/>
              </a:ext>
            </a:extLst>
          </p:cNvPr>
          <p:cNvSpPr/>
          <p:nvPr/>
        </p:nvSpPr>
        <p:spPr>
          <a:xfrm>
            <a:off x="1806002" y="3928055"/>
            <a:ext cx="8550781" cy="24774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CD18B8A-1D8B-482F-A9E5-7A49CC712F00}"/>
              </a:ext>
            </a:extLst>
          </p:cNvPr>
          <p:cNvSpPr txBox="1"/>
          <p:nvPr/>
        </p:nvSpPr>
        <p:spPr>
          <a:xfrm>
            <a:off x="2560320" y="240632"/>
            <a:ext cx="6968690" cy="461665"/>
          </a:xfrm>
          <a:prstGeom prst="rect">
            <a:avLst/>
          </a:prstGeom>
          <a:noFill/>
        </p:spPr>
        <p:txBody>
          <a:bodyPr wrap="square" lIns="91440" rtlCol="0">
            <a:spAutoFit/>
          </a:bodyPr>
          <a:lstStyle/>
          <a:p>
            <a:r>
              <a:rPr lang="en-US" sz="2400" dirty="0">
                <a:solidFill>
                  <a:schemeClr val="bg1"/>
                </a:solidFill>
              </a:rPr>
              <a:t>Possible follow up questions regarding retirement pay</a:t>
            </a:r>
          </a:p>
        </p:txBody>
      </p:sp>
    </p:spTree>
    <p:extLst>
      <p:ext uri="{BB962C8B-B14F-4D97-AF65-F5344CB8AC3E}">
        <p14:creationId xmlns:p14="http://schemas.microsoft.com/office/powerpoint/2010/main" val="413630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2" name="Picture 1">
            <a:extLst>
              <a:ext uri="{FF2B5EF4-FFF2-40B4-BE49-F238E27FC236}">
                <a16:creationId xmlns:a16="http://schemas.microsoft.com/office/drawing/2014/main" id="{B4C1C600-10E3-4839-B146-6AD8D70A75D3}"/>
              </a:ext>
            </a:extLst>
          </p:cNvPr>
          <p:cNvPicPr>
            <a:picLocks noChangeAspect="1"/>
          </p:cNvPicPr>
          <p:nvPr/>
        </p:nvPicPr>
        <p:blipFill>
          <a:blip r:embed="rId2"/>
          <a:stretch>
            <a:fillRect/>
          </a:stretch>
        </p:blipFill>
        <p:spPr>
          <a:xfrm>
            <a:off x="1554480" y="365760"/>
            <a:ext cx="9860429" cy="6217920"/>
          </a:xfrm>
          <a:prstGeom prst="rect">
            <a:avLst/>
          </a:prstGeom>
        </p:spPr>
      </p:pic>
      <p:sp>
        <p:nvSpPr>
          <p:cNvPr id="5" name="TextBox 4">
            <a:extLst>
              <a:ext uri="{FF2B5EF4-FFF2-40B4-BE49-F238E27FC236}">
                <a16:creationId xmlns:a16="http://schemas.microsoft.com/office/drawing/2014/main" id="{0D8F2DC2-A2CA-463F-A0A4-00C5F6474B5D}"/>
              </a:ext>
            </a:extLst>
          </p:cNvPr>
          <p:cNvSpPr txBox="1"/>
          <p:nvPr/>
        </p:nvSpPr>
        <p:spPr>
          <a:xfrm>
            <a:off x="3768054" y="3842263"/>
            <a:ext cx="7243248" cy="1477328"/>
          </a:xfrm>
          <a:prstGeom prst="rect">
            <a:avLst/>
          </a:prstGeom>
          <a:noFill/>
          <a:ln w="38100">
            <a:solidFill>
              <a:srgbClr val="FF0000"/>
            </a:solidFill>
          </a:ln>
        </p:spPr>
        <p:txBody>
          <a:bodyPr wrap="square" rtlCol="0">
            <a:spAutoFit/>
          </a:bodyPr>
          <a:lstStyle/>
          <a:p>
            <a:r>
              <a:rPr lang="en-US" dirty="0">
                <a:solidFill>
                  <a:schemeClr val="bg1"/>
                </a:solidFill>
              </a:rPr>
              <a:t>If you answer “</a:t>
            </a:r>
            <a:r>
              <a:rPr lang="en-US" b="1" dirty="0">
                <a:solidFill>
                  <a:schemeClr val="bg1"/>
                </a:solidFill>
              </a:rPr>
              <a:t>yes</a:t>
            </a:r>
            <a:r>
              <a:rPr lang="en-US" dirty="0">
                <a:solidFill>
                  <a:schemeClr val="bg1"/>
                </a:solidFill>
              </a:rPr>
              <a:t>”, you will receive a fact finding questionnaire or an “alert” after the weekly claim has been submitted.  You will need to complete that questionnaire.  A decision will be made after the fact finding is conducted to either allow you benefits for the week or you could receive a denial, which may result in an overpayment.</a:t>
            </a:r>
          </a:p>
        </p:txBody>
      </p:sp>
      <p:sp>
        <p:nvSpPr>
          <p:cNvPr id="6" name="Rectangle: Rounded Corners 5">
            <a:extLst>
              <a:ext uri="{FF2B5EF4-FFF2-40B4-BE49-F238E27FC236}">
                <a16:creationId xmlns:a16="http://schemas.microsoft.com/office/drawing/2014/main" id="{FDC04ADD-DCD0-4944-9E04-A943D5EE10F5}"/>
              </a:ext>
            </a:extLst>
          </p:cNvPr>
          <p:cNvSpPr/>
          <p:nvPr/>
        </p:nvSpPr>
        <p:spPr>
          <a:xfrm>
            <a:off x="9735879" y="6028339"/>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DB05468-F447-42B3-8CBD-4A5A17469297}"/>
              </a:ext>
            </a:extLst>
          </p:cNvPr>
          <p:cNvCxnSpPr/>
          <p:nvPr/>
        </p:nvCxnSpPr>
        <p:spPr>
          <a:xfrm>
            <a:off x="4352192" y="2365130"/>
            <a:ext cx="50995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60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23</a:t>
            </a:fld>
            <a:endParaRPr lang="en-US" dirty="0"/>
          </a:p>
        </p:txBody>
      </p:sp>
      <p:pic>
        <p:nvPicPr>
          <p:cNvPr id="2" name="Picture 1">
            <a:extLst>
              <a:ext uri="{FF2B5EF4-FFF2-40B4-BE49-F238E27FC236}">
                <a16:creationId xmlns:a16="http://schemas.microsoft.com/office/drawing/2014/main" id="{5055AB4C-3609-413A-8645-64755D8027CB}"/>
              </a:ext>
            </a:extLst>
          </p:cNvPr>
          <p:cNvPicPr>
            <a:picLocks noChangeAspect="1"/>
          </p:cNvPicPr>
          <p:nvPr/>
        </p:nvPicPr>
        <p:blipFill>
          <a:blip r:embed="rId2"/>
          <a:stretch>
            <a:fillRect/>
          </a:stretch>
        </p:blipFill>
        <p:spPr>
          <a:xfrm>
            <a:off x="1554480" y="365760"/>
            <a:ext cx="9880951" cy="6217920"/>
          </a:xfrm>
          <a:prstGeom prst="rect">
            <a:avLst/>
          </a:prstGeom>
        </p:spPr>
      </p:pic>
      <p:sp>
        <p:nvSpPr>
          <p:cNvPr id="5" name="TextBox 4">
            <a:extLst>
              <a:ext uri="{FF2B5EF4-FFF2-40B4-BE49-F238E27FC236}">
                <a16:creationId xmlns:a16="http://schemas.microsoft.com/office/drawing/2014/main" id="{E8454341-5F92-4A4E-8B48-7CF00EEC6A56}"/>
              </a:ext>
            </a:extLst>
          </p:cNvPr>
          <p:cNvSpPr txBox="1"/>
          <p:nvPr/>
        </p:nvSpPr>
        <p:spPr>
          <a:xfrm>
            <a:off x="1631523" y="4575980"/>
            <a:ext cx="7530062" cy="1477328"/>
          </a:xfrm>
          <a:prstGeom prst="rect">
            <a:avLst/>
          </a:prstGeom>
          <a:noFill/>
          <a:ln w="38100">
            <a:solidFill>
              <a:srgbClr val="FF0000"/>
            </a:solidFill>
          </a:ln>
        </p:spPr>
        <p:txBody>
          <a:bodyPr wrap="square" rtlCol="0">
            <a:spAutoFit/>
          </a:bodyPr>
          <a:lstStyle/>
          <a:p>
            <a:r>
              <a:rPr lang="en-US" dirty="0">
                <a:solidFill>
                  <a:schemeClr val="bg1"/>
                </a:solidFill>
              </a:rPr>
              <a:t>If you answer “</a:t>
            </a:r>
            <a:r>
              <a:rPr lang="en-US" b="1" dirty="0">
                <a:solidFill>
                  <a:schemeClr val="bg1"/>
                </a:solidFill>
              </a:rPr>
              <a:t>no</a:t>
            </a:r>
            <a:r>
              <a:rPr lang="en-US" dirty="0">
                <a:solidFill>
                  <a:schemeClr val="bg1"/>
                </a:solidFill>
              </a:rPr>
              <a:t>”, you will receive a fact finding questionnaire or an “alert” after the weekly claim has been submitted.  You will need to complete that questionnaire.  A decision will be made after the fact finding is conducted to either allow you benefits for the week or you could receive a denial, which may result in an overpayment.</a:t>
            </a:r>
          </a:p>
        </p:txBody>
      </p:sp>
      <p:sp>
        <p:nvSpPr>
          <p:cNvPr id="6" name="Rectangle: Rounded Corners 5">
            <a:extLst>
              <a:ext uri="{FF2B5EF4-FFF2-40B4-BE49-F238E27FC236}">
                <a16:creationId xmlns:a16="http://schemas.microsoft.com/office/drawing/2014/main" id="{DED2A573-A35D-45D1-8470-96183B33673D}"/>
              </a:ext>
            </a:extLst>
          </p:cNvPr>
          <p:cNvSpPr/>
          <p:nvPr/>
        </p:nvSpPr>
        <p:spPr>
          <a:xfrm>
            <a:off x="9735879" y="6053308"/>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A554743-CE0C-4BCA-9745-C005936B3D46}"/>
              </a:ext>
            </a:extLst>
          </p:cNvPr>
          <p:cNvSpPr txBox="1"/>
          <p:nvPr/>
        </p:nvSpPr>
        <p:spPr>
          <a:xfrm>
            <a:off x="3894992" y="3583943"/>
            <a:ext cx="7385539" cy="923330"/>
          </a:xfrm>
          <a:prstGeom prst="rect">
            <a:avLst/>
          </a:prstGeom>
          <a:noFill/>
          <a:ln w="38100">
            <a:solidFill>
              <a:srgbClr val="FF0000"/>
            </a:solidFill>
          </a:ln>
        </p:spPr>
        <p:txBody>
          <a:bodyPr wrap="square" rtlCol="0">
            <a:spAutoFit/>
          </a:bodyPr>
          <a:lstStyle/>
          <a:p>
            <a:r>
              <a:rPr lang="en-US" dirty="0">
                <a:solidFill>
                  <a:schemeClr val="bg1"/>
                </a:solidFill>
              </a:rPr>
              <a:t>Being able and available means that you can go to work if called, if your employer had employment for you, and that there are no personal barriers to you returning to work.</a:t>
            </a:r>
          </a:p>
        </p:txBody>
      </p:sp>
    </p:spTree>
    <p:extLst>
      <p:ext uri="{BB962C8B-B14F-4D97-AF65-F5344CB8AC3E}">
        <p14:creationId xmlns:p14="http://schemas.microsoft.com/office/powerpoint/2010/main" val="177200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2" name="Picture 1">
            <a:extLst>
              <a:ext uri="{FF2B5EF4-FFF2-40B4-BE49-F238E27FC236}">
                <a16:creationId xmlns:a16="http://schemas.microsoft.com/office/drawing/2014/main" id="{90A11401-BA2F-428C-AA77-89A1A267AFD3}"/>
              </a:ext>
            </a:extLst>
          </p:cNvPr>
          <p:cNvPicPr>
            <a:picLocks noChangeAspect="1"/>
          </p:cNvPicPr>
          <p:nvPr/>
        </p:nvPicPr>
        <p:blipFill>
          <a:blip r:embed="rId2"/>
          <a:stretch>
            <a:fillRect/>
          </a:stretch>
        </p:blipFill>
        <p:spPr>
          <a:xfrm>
            <a:off x="1554480" y="365760"/>
            <a:ext cx="9844185" cy="6217920"/>
          </a:xfrm>
          <a:prstGeom prst="rect">
            <a:avLst/>
          </a:prstGeom>
        </p:spPr>
      </p:pic>
      <p:sp>
        <p:nvSpPr>
          <p:cNvPr id="5" name="TextBox 4">
            <a:extLst>
              <a:ext uri="{FF2B5EF4-FFF2-40B4-BE49-F238E27FC236}">
                <a16:creationId xmlns:a16="http://schemas.microsoft.com/office/drawing/2014/main" id="{663D705E-5822-4D7C-B24F-ADF8B6CB756B}"/>
              </a:ext>
            </a:extLst>
          </p:cNvPr>
          <p:cNvSpPr txBox="1"/>
          <p:nvPr/>
        </p:nvSpPr>
        <p:spPr>
          <a:xfrm>
            <a:off x="4764148" y="3497187"/>
            <a:ext cx="3692769" cy="646331"/>
          </a:xfrm>
          <a:prstGeom prst="rect">
            <a:avLst/>
          </a:prstGeom>
          <a:noFill/>
          <a:ln w="38100">
            <a:solidFill>
              <a:srgbClr val="FF0000"/>
            </a:solidFill>
          </a:ln>
        </p:spPr>
        <p:txBody>
          <a:bodyPr wrap="square" rtlCol="0">
            <a:spAutoFit/>
          </a:bodyPr>
          <a:lstStyle/>
          <a:p>
            <a:r>
              <a:rPr lang="en-US" dirty="0">
                <a:solidFill>
                  <a:schemeClr val="bg1"/>
                </a:solidFill>
              </a:rPr>
              <a:t>If you answer “yes”, the next three slides will present.</a:t>
            </a:r>
          </a:p>
        </p:txBody>
      </p:sp>
      <p:sp>
        <p:nvSpPr>
          <p:cNvPr id="6" name="TextBox 5">
            <a:extLst>
              <a:ext uri="{FF2B5EF4-FFF2-40B4-BE49-F238E27FC236}">
                <a16:creationId xmlns:a16="http://schemas.microsoft.com/office/drawing/2014/main" id="{4F4ADFD1-E9E3-4823-8F9B-057959CEE5E5}"/>
              </a:ext>
            </a:extLst>
          </p:cNvPr>
          <p:cNvSpPr txBox="1"/>
          <p:nvPr/>
        </p:nvSpPr>
        <p:spPr>
          <a:xfrm>
            <a:off x="4764147" y="4335388"/>
            <a:ext cx="3692769" cy="1200329"/>
          </a:xfrm>
          <a:prstGeom prst="rect">
            <a:avLst/>
          </a:prstGeom>
          <a:noFill/>
          <a:ln w="38100">
            <a:solidFill>
              <a:srgbClr val="FF0000"/>
            </a:solidFill>
          </a:ln>
        </p:spPr>
        <p:txBody>
          <a:bodyPr wrap="square" rtlCol="0">
            <a:spAutoFit/>
          </a:bodyPr>
          <a:lstStyle/>
          <a:p>
            <a:r>
              <a:rPr lang="en-US" dirty="0">
                <a:solidFill>
                  <a:schemeClr val="bg1"/>
                </a:solidFill>
              </a:rPr>
              <a:t>If you answer “no”, that is ok.  Currently job searches are optional until after COVID or when legislation is changed. </a:t>
            </a:r>
          </a:p>
        </p:txBody>
      </p:sp>
      <p:sp>
        <p:nvSpPr>
          <p:cNvPr id="7" name="Rectangle: Rounded Corners 6">
            <a:extLst>
              <a:ext uri="{FF2B5EF4-FFF2-40B4-BE49-F238E27FC236}">
                <a16:creationId xmlns:a16="http://schemas.microsoft.com/office/drawing/2014/main" id="{60302CF5-655E-475A-BAAB-9466545D78C7}"/>
              </a:ext>
            </a:extLst>
          </p:cNvPr>
          <p:cNvSpPr/>
          <p:nvPr/>
        </p:nvSpPr>
        <p:spPr>
          <a:xfrm>
            <a:off x="9640821" y="6024433"/>
            <a:ext cx="1757844"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954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2" name="Picture 1">
            <a:extLst>
              <a:ext uri="{FF2B5EF4-FFF2-40B4-BE49-F238E27FC236}">
                <a16:creationId xmlns:a16="http://schemas.microsoft.com/office/drawing/2014/main" id="{98B55D21-E4DC-4D74-83DA-084F889DE7AD}"/>
              </a:ext>
            </a:extLst>
          </p:cNvPr>
          <p:cNvPicPr>
            <a:picLocks noChangeAspect="1"/>
          </p:cNvPicPr>
          <p:nvPr/>
        </p:nvPicPr>
        <p:blipFill>
          <a:blip r:embed="rId2"/>
          <a:stretch>
            <a:fillRect/>
          </a:stretch>
        </p:blipFill>
        <p:spPr>
          <a:xfrm>
            <a:off x="1554480" y="365760"/>
            <a:ext cx="9842485" cy="6217920"/>
          </a:xfrm>
          <a:prstGeom prst="rect">
            <a:avLst/>
          </a:prstGeom>
        </p:spPr>
      </p:pic>
      <p:sp>
        <p:nvSpPr>
          <p:cNvPr id="5" name="Rectangle: Rounded Corners 4">
            <a:extLst>
              <a:ext uri="{FF2B5EF4-FFF2-40B4-BE49-F238E27FC236}">
                <a16:creationId xmlns:a16="http://schemas.microsoft.com/office/drawing/2014/main" id="{210820F6-FAD9-47BF-8E88-67C5266486B3}"/>
              </a:ext>
            </a:extLst>
          </p:cNvPr>
          <p:cNvSpPr/>
          <p:nvPr/>
        </p:nvSpPr>
        <p:spPr>
          <a:xfrm>
            <a:off x="3323491" y="3165231"/>
            <a:ext cx="2189285" cy="3868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285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26</a:t>
            </a:fld>
            <a:endParaRPr lang="en-US" dirty="0"/>
          </a:p>
        </p:txBody>
      </p:sp>
      <p:pic>
        <p:nvPicPr>
          <p:cNvPr id="2" name="Picture 1">
            <a:extLst>
              <a:ext uri="{FF2B5EF4-FFF2-40B4-BE49-F238E27FC236}">
                <a16:creationId xmlns:a16="http://schemas.microsoft.com/office/drawing/2014/main" id="{72C13E23-056B-4FF1-B793-C124C3DBDBA4}"/>
              </a:ext>
            </a:extLst>
          </p:cNvPr>
          <p:cNvPicPr>
            <a:picLocks noChangeAspect="1"/>
          </p:cNvPicPr>
          <p:nvPr/>
        </p:nvPicPr>
        <p:blipFill>
          <a:blip r:embed="rId2"/>
          <a:stretch>
            <a:fillRect/>
          </a:stretch>
        </p:blipFill>
        <p:spPr>
          <a:xfrm>
            <a:off x="2118757" y="1453415"/>
            <a:ext cx="8637166" cy="3661745"/>
          </a:xfrm>
          <a:prstGeom prst="rect">
            <a:avLst/>
          </a:prstGeom>
        </p:spPr>
      </p:pic>
      <p:sp>
        <p:nvSpPr>
          <p:cNvPr id="5" name="Rectangle: Rounded Corners 4">
            <a:extLst>
              <a:ext uri="{FF2B5EF4-FFF2-40B4-BE49-F238E27FC236}">
                <a16:creationId xmlns:a16="http://schemas.microsoft.com/office/drawing/2014/main" id="{3F4D28FA-BFB6-4D58-9D4B-81E5931385E0}"/>
              </a:ext>
            </a:extLst>
          </p:cNvPr>
          <p:cNvSpPr/>
          <p:nvPr/>
        </p:nvSpPr>
        <p:spPr>
          <a:xfrm>
            <a:off x="7748954" y="1341186"/>
            <a:ext cx="3006969" cy="3886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26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2" name="Picture 1">
            <a:extLst>
              <a:ext uri="{FF2B5EF4-FFF2-40B4-BE49-F238E27FC236}">
                <a16:creationId xmlns:a16="http://schemas.microsoft.com/office/drawing/2014/main" id="{85A726BD-E6E8-4F8C-AA5A-95806F179CEC}"/>
              </a:ext>
            </a:extLst>
          </p:cNvPr>
          <p:cNvPicPr>
            <a:picLocks noChangeAspect="1"/>
          </p:cNvPicPr>
          <p:nvPr/>
        </p:nvPicPr>
        <p:blipFill>
          <a:blip r:embed="rId2"/>
          <a:stretch>
            <a:fillRect/>
          </a:stretch>
        </p:blipFill>
        <p:spPr>
          <a:xfrm>
            <a:off x="1554480" y="365760"/>
            <a:ext cx="9830623" cy="6217920"/>
          </a:xfrm>
          <a:prstGeom prst="rect">
            <a:avLst/>
          </a:prstGeom>
        </p:spPr>
      </p:pic>
      <p:sp>
        <p:nvSpPr>
          <p:cNvPr id="5" name="Rectangle: Rounded Corners 4">
            <a:extLst>
              <a:ext uri="{FF2B5EF4-FFF2-40B4-BE49-F238E27FC236}">
                <a16:creationId xmlns:a16="http://schemas.microsoft.com/office/drawing/2014/main" id="{C5EB9A48-F644-4F1A-878B-48ED8734D3FE}"/>
              </a:ext>
            </a:extLst>
          </p:cNvPr>
          <p:cNvSpPr/>
          <p:nvPr/>
        </p:nvSpPr>
        <p:spPr>
          <a:xfrm>
            <a:off x="9609303" y="6024433"/>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13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28</a:t>
            </a:fld>
            <a:endParaRPr lang="en-US" dirty="0"/>
          </a:p>
        </p:txBody>
      </p:sp>
      <p:pic>
        <p:nvPicPr>
          <p:cNvPr id="2" name="Picture 1">
            <a:extLst>
              <a:ext uri="{FF2B5EF4-FFF2-40B4-BE49-F238E27FC236}">
                <a16:creationId xmlns:a16="http://schemas.microsoft.com/office/drawing/2014/main" id="{D1FF229F-65E4-47F8-9B6E-08D5492F2F8E}"/>
              </a:ext>
            </a:extLst>
          </p:cNvPr>
          <p:cNvPicPr>
            <a:picLocks noChangeAspect="1"/>
          </p:cNvPicPr>
          <p:nvPr/>
        </p:nvPicPr>
        <p:blipFill>
          <a:blip r:embed="rId2"/>
          <a:stretch>
            <a:fillRect/>
          </a:stretch>
        </p:blipFill>
        <p:spPr>
          <a:xfrm>
            <a:off x="1554480" y="365760"/>
            <a:ext cx="9779742" cy="6217920"/>
          </a:xfrm>
          <a:prstGeom prst="rect">
            <a:avLst/>
          </a:prstGeom>
        </p:spPr>
      </p:pic>
      <p:sp>
        <p:nvSpPr>
          <p:cNvPr id="5" name="TextBox 4">
            <a:extLst>
              <a:ext uri="{FF2B5EF4-FFF2-40B4-BE49-F238E27FC236}">
                <a16:creationId xmlns:a16="http://schemas.microsoft.com/office/drawing/2014/main" id="{4AA344B5-DDA7-485D-A278-A4877C2C0004}"/>
              </a:ext>
            </a:extLst>
          </p:cNvPr>
          <p:cNvSpPr txBox="1"/>
          <p:nvPr/>
        </p:nvSpPr>
        <p:spPr>
          <a:xfrm>
            <a:off x="3768053" y="3842263"/>
            <a:ext cx="7079619" cy="1477328"/>
          </a:xfrm>
          <a:prstGeom prst="rect">
            <a:avLst/>
          </a:prstGeom>
          <a:noFill/>
          <a:ln w="38100">
            <a:solidFill>
              <a:srgbClr val="FF0000"/>
            </a:solidFill>
          </a:ln>
        </p:spPr>
        <p:txBody>
          <a:bodyPr wrap="square" rtlCol="0">
            <a:spAutoFit/>
          </a:bodyPr>
          <a:lstStyle/>
          <a:p>
            <a:r>
              <a:rPr lang="en-US" dirty="0">
                <a:solidFill>
                  <a:schemeClr val="bg1"/>
                </a:solidFill>
              </a:rPr>
              <a:t>If you answer “</a:t>
            </a:r>
            <a:r>
              <a:rPr lang="en-US" b="1" dirty="0">
                <a:solidFill>
                  <a:schemeClr val="bg1"/>
                </a:solidFill>
              </a:rPr>
              <a:t>yes</a:t>
            </a:r>
            <a:r>
              <a:rPr lang="en-US" dirty="0">
                <a:solidFill>
                  <a:schemeClr val="bg1"/>
                </a:solidFill>
              </a:rPr>
              <a:t>” to either of these, you will receive a fact finding questionnaire or an “alert” after the weekly claim has been submitted.  You will need to complete that questionnaire.  A decision will be made after the fact finding is conducted to either allow you benefits for the week or you could receive a denial, which may result in an overpayment.</a:t>
            </a:r>
          </a:p>
        </p:txBody>
      </p:sp>
      <p:sp>
        <p:nvSpPr>
          <p:cNvPr id="6" name="Rectangle: Rounded Corners 5">
            <a:extLst>
              <a:ext uri="{FF2B5EF4-FFF2-40B4-BE49-F238E27FC236}">
                <a16:creationId xmlns:a16="http://schemas.microsoft.com/office/drawing/2014/main" id="{D324428C-C202-48A6-A5E7-238E8CA315F0}"/>
              </a:ext>
            </a:extLst>
          </p:cNvPr>
          <p:cNvSpPr/>
          <p:nvPr/>
        </p:nvSpPr>
        <p:spPr>
          <a:xfrm>
            <a:off x="9558422" y="6030550"/>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255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29</a:t>
            </a:fld>
            <a:endParaRPr lang="en-US" dirty="0"/>
          </a:p>
        </p:txBody>
      </p:sp>
      <p:pic>
        <p:nvPicPr>
          <p:cNvPr id="2" name="Picture 1">
            <a:extLst>
              <a:ext uri="{FF2B5EF4-FFF2-40B4-BE49-F238E27FC236}">
                <a16:creationId xmlns:a16="http://schemas.microsoft.com/office/drawing/2014/main" id="{4A82C141-905B-4911-9DB1-A226B7344F84}"/>
              </a:ext>
            </a:extLst>
          </p:cNvPr>
          <p:cNvPicPr>
            <a:picLocks noChangeAspect="1"/>
          </p:cNvPicPr>
          <p:nvPr/>
        </p:nvPicPr>
        <p:blipFill>
          <a:blip r:embed="rId2"/>
          <a:stretch>
            <a:fillRect/>
          </a:stretch>
        </p:blipFill>
        <p:spPr>
          <a:xfrm>
            <a:off x="2003037" y="215276"/>
            <a:ext cx="9171894" cy="4637647"/>
          </a:xfrm>
          <a:prstGeom prst="rect">
            <a:avLst/>
          </a:prstGeom>
        </p:spPr>
      </p:pic>
      <p:pic>
        <p:nvPicPr>
          <p:cNvPr id="3" name="Picture 2">
            <a:extLst>
              <a:ext uri="{FF2B5EF4-FFF2-40B4-BE49-F238E27FC236}">
                <a16:creationId xmlns:a16="http://schemas.microsoft.com/office/drawing/2014/main" id="{0CA23C62-EDA0-433E-AA4B-6841D998E527}"/>
              </a:ext>
            </a:extLst>
          </p:cNvPr>
          <p:cNvPicPr>
            <a:picLocks noChangeAspect="1"/>
          </p:cNvPicPr>
          <p:nvPr/>
        </p:nvPicPr>
        <p:blipFill>
          <a:blip r:embed="rId3"/>
          <a:stretch>
            <a:fillRect/>
          </a:stretch>
        </p:blipFill>
        <p:spPr>
          <a:xfrm>
            <a:off x="2003037" y="5146002"/>
            <a:ext cx="9171894" cy="1390844"/>
          </a:xfrm>
          <a:prstGeom prst="rect">
            <a:avLst/>
          </a:prstGeom>
        </p:spPr>
      </p:pic>
      <p:sp>
        <p:nvSpPr>
          <p:cNvPr id="5" name="Rectangle: Rounded Corners 4">
            <a:extLst>
              <a:ext uri="{FF2B5EF4-FFF2-40B4-BE49-F238E27FC236}">
                <a16:creationId xmlns:a16="http://schemas.microsoft.com/office/drawing/2014/main" id="{B24B56C1-8E24-41C5-94BD-9F19961DE717}"/>
              </a:ext>
            </a:extLst>
          </p:cNvPr>
          <p:cNvSpPr/>
          <p:nvPr/>
        </p:nvSpPr>
        <p:spPr>
          <a:xfrm>
            <a:off x="9520680" y="6024433"/>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EFE2D2-725D-4EDA-AF14-C8BD782ED961}"/>
              </a:ext>
            </a:extLst>
          </p:cNvPr>
          <p:cNvSpPr/>
          <p:nvPr/>
        </p:nvSpPr>
        <p:spPr>
          <a:xfrm>
            <a:off x="2211967" y="4768630"/>
            <a:ext cx="8962964" cy="461665"/>
          </a:xfrm>
          <a:prstGeom prst="rect">
            <a:avLst/>
          </a:prstGeom>
          <a:noFill/>
        </p:spPr>
        <p:txBody>
          <a:bodyPr wrap="squar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308759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2FC7764-B6F7-42F0-8599-36970C8C902C}"/>
              </a:ext>
            </a:extLst>
          </p:cNvPr>
          <p:cNvSpPr txBox="1"/>
          <p:nvPr/>
        </p:nvSpPr>
        <p:spPr>
          <a:xfrm>
            <a:off x="5108522" y="164629"/>
            <a:ext cx="1851864" cy="381399"/>
          </a:xfrm>
          <a:prstGeom prst="rect">
            <a:avLst/>
          </a:prstGeom>
          <a:solidFill>
            <a:srgbClr val="FFFF00"/>
          </a:solidFill>
        </p:spPr>
        <p:txBody>
          <a:bodyPr wrap="square" rtlCol="0">
            <a:spAutoFit/>
          </a:bodyPr>
          <a:lstStyle/>
          <a:p>
            <a:r>
              <a:rPr lang="en-US" sz="2400" b="1" dirty="0">
                <a:solidFill>
                  <a:schemeClr val="bg1"/>
                </a:solidFill>
              </a:rPr>
              <a:t>ESD.WA.GOV</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
        <p:nvSpPr>
          <p:cNvPr id="7" name="TextBox 6">
            <a:extLst>
              <a:ext uri="{FF2B5EF4-FFF2-40B4-BE49-F238E27FC236}">
                <a16:creationId xmlns:a16="http://schemas.microsoft.com/office/drawing/2014/main" id="{70C5E0E0-7807-4B0A-918B-6642CE49C2B4}"/>
              </a:ext>
            </a:extLst>
          </p:cNvPr>
          <p:cNvSpPr txBox="1"/>
          <p:nvPr/>
        </p:nvSpPr>
        <p:spPr>
          <a:xfrm>
            <a:off x="3817571" y="6309323"/>
            <a:ext cx="4556856" cy="369332"/>
          </a:xfrm>
          <a:prstGeom prst="rect">
            <a:avLst/>
          </a:prstGeom>
          <a:noFill/>
          <a:ln w="38100">
            <a:solidFill>
              <a:srgbClr val="FF0000"/>
            </a:solidFill>
          </a:ln>
        </p:spPr>
        <p:txBody>
          <a:bodyPr wrap="square" rtlCol="0">
            <a:spAutoFit/>
          </a:bodyPr>
          <a:lstStyle/>
          <a:p>
            <a:r>
              <a:rPr lang="en-US" dirty="0">
                <a:solidFill>
                  <a:schemeClr val="bg1"/>
                </a:solidFill>
              </a:rPr>
              <a:t>Scroll down on this page to log in to eServices.  </a:t>
            </a:r>
          </a:p>
        </p:txBody>
      </p:sp>
      <p:pic>
        <p:nvPicPr>
          <p:cNvPr id="5" name="Picture 4">
            <a:extLst>
              <a:ext uri="{FF2B5EF4-FFF2-40B4-BE49-F238E27FC236}">
                <a16:creationId xmlns:a16="http://schemas.microsoft.com/office/drawing/2014/main" id="{E865353D-0EF2-420F-83A9-5A1DBEFEED78}"/>
              </a:ext>
            </a:extLst>
          </p:cNvPr>
          <p:cNvPicPr>
            <a:picLocks noChangeAspect="1"/>
          </p:cNvPicPr>
          <p:nvPr/>
        </p:nvPicPr>
        <p:blipFill>
          <a:blip r:embed="rId2"/>
          <a:stretch>
            <a:fillRect/>
          </a:stretch>
        </p:blipFill>
        <p:spPr>
          <a:xfrm>
            <a:off x="1448081" y="612396"/>
            <a:ext cx="9295837" cy="5595457"/>
          </a:xfrm>
          <a:prstGeom prst="rect">
            <a:avLst/>
          </a:prstGeom>
        </p:spPr>
      </p:pic>
    </p:spTree>
    <p:extLst>
      <p:ext uri="{BB962C8B-B14F-4D97-AF65-F5344CB8AC3E}">
        <p14:creationId xmlns:p14="http://schemas.microsoft.com/office/powerpoint/2010/main" val="31757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30</a:t>
            </a:fld>
            <a:endParaRPr lang="en-US" dirty="0"/>
          </a:p>
        </p:txBody>
      </p:sp>
      <p:pic>
        <p:nvPicPr>
          <p:cNvPr id="2" name="Picture 1">
            <a:extLst>
              <a:ext uri="{FF2B5EF4-FFF2-40B4-BE49-F238E27FC236}">
                <a16:creationId xmlns:a16="http://schemas.microsoft.com/office/drawing/2014/main" id="{92386DE8-118A-4B7F-847B-DF853D436692}"/>
              </a:ext>
            </a:extLst>
          </p:cNvPr>
          <p:cNvPicPr>
            <a:picLocks noChangeAspect="1"/>
          </p:cNvPicPr>
          <p:nvPr/>
        </p:nvPicPr>
        <p:blipFill>
          <a:blip r:embed="rId2"/>
          <a:stretch>
            <a:fillRect/>
          </a:stretch>
        </p:blipFill>
        <p:spPr>
          <a:xfrm>
            <a:off x="1554480" y="365760"/>
            <a:ext cx="9842485" cy="6217920"/>
          </a:xfrm>
          <a:prstGeom prst="rect">
            <a:avLst/>
          </a:prstGeom>
        </p:spPr>
      </p:pic>
      <p:sp>
        <p:nvSpPr>
          <p:cNvPr id="5" name="Rectangle: Rounded Corners 4">
            <a:extLst>
              <a:ext uri="{FF2B5EF4-FFF2-40B4-BE49-F238E27FC236}">
                <a16:creationId xmlns:a16="http://schemas.microsoft.com/office/drawing/2014/main" id="{B2C8BEB4-6BA2-4BB1-943E-902F6425597C}"/>
              </a:ext>
            </a:extLst>
          </p:cNvPr>
          <p:cNvSpPr/>
          <p:nvPr/>
        </p:nvSpPr>
        <p:spPr>
          <a:xfrm>
            <a:off x="9621165" y="6024433"/>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047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2" name="Picture 1">
            <a:extLst>
              <a:ext uri="{FF2B5EF4-FFF2-40B4-BE49-F238E27FC236}">
                <a16:creationId xmlns:a16="http://schemas.microsoft.com/office/drawing/2014/main" id="{B591D75A-C3CA-4532-9227-EC21CFE78727}"/>
              </a:ext>
            </a:extLst>
          </p:cNvPr>
          <p:cNvPicPr>
            <a:picLocks noChangeAspect="1"/>
          </p:cNvPicPr>
          <p:nvPr/>
        </p:nvPicPr>
        <p:blipFill>
          <a:blip r:embed="rId2"/>
          <a:stretch>
            <a:fillRect/>
          </a:stretch>
        </p:blipFill>
        <p:spPr>
          <a:xfrm>
            <a:off x="1870266" y="722066"/>
            <a:ext cx="9221487" cy="3277057"/>
          </a:xfrm>
          <a:prstGeom prst="rect">
            <a:avLst/>
          </a:prstGeom>
        </p:spPr>
      </p:pic>
    </p:spTree>
    <p:extLst>
      <p:ext uri="{BB962C8B-B14F-4D97-AF65-F5344CB8AC3E}">
        <p14:creationId xmlns:p14="http://schemas.microsoft.com/office/powerpoint/2010/main" val="2939277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2" name="Picture 1">
            <a:extLst>
              <a:ext uri="{FF2B5EF4-FFF2-40B4-BE49-F238E27FC236}">
                <a16:creationId xmlns:a16="http://schemas.microsoft.com/office/drawing/2014/main" id="{63E769D1-554C-4CDD-89F0-26F2E20EB2B1}"/>
              </a:ext>
            </a:extLst>
          </p:cNvPr>
          <p:cNvPicPr>
            <a:picLocks noChangeAspect="1"/>
          </p:cNvPicPr>
          <p:nvPr/>
        </p:nvPicPr>
        <p:blipFill>
          <a:blip r:embed="rId2"/>
          <a:stretch>
            <a:fillRect/>
          </a:stretch>
        </p:blipFill>
        <p:spPr>
          <a:xfrm>
            <a:off x="1554480" y="365760"/>
            <a:ext cx="9520260" cy="6217920"/>
          </a:xfrm>
          <a:prstGeom prst="rect">
            <a:avLst/>
          </a:prstGeom>
        </p:spPr>
      </p:pic>
      <p:sp>
        <p:nvSpPr>
          <p:cNvPr id="5" name="Rectangle: Rounded Corners 4">
            <a:extLst>
              <a:ext uri="{FF2B5EF4-FFF2-40B4-BE49-F238E27FC236}">
                <a16:creationId xmlns:a16="http://schemas.microsoft.com/office/drawing/2014/main" id="{E6EC910A-CE80-44C6-9F67-55522DC7146C}"/>
              </a:ext>
            </a:extLst>
          </p:cNvPr>
          <p:cNvSpPr/>
          <p:nvPr/>
        </p:nvSpPr>
        <p:spPr>
          <a:xfrm>
            <a:off x="1849344" y="5056186"/>
            <a:ext cx="2433897" cy="3628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619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8AB2D6-7FD1-4187-AFE4-E6607AD9708A}"/>
              </a:ext>
            </a:extLst>
          </p:cNvPr>
          <p:cNvSpPr>
            <a:spLocks noGrp="1"/>
          </p:cNvSpPr>
          <p:nvPr>
            <p:ph type="sldNum" sz="quarter" idx="12"/>
          </p:nvPr>
        </p:nvSpPr>
        <p:spPr/>
        <p:txBody>
          <a:bodyPr/>
          <a:lstStyle/>
          <a:p>
            <a:fld id="{6D22F896-40B5-4ADD-8801-0D06FADFA095}" type="slidenum">
              <a:rPr lang="en-US" smtClean="0"/>
              <a:pPr/>
              <a:t>33</a:t>
            </a:fld>
            <a:endParaRPr lang="en-US" dirty="0"/>
          </a:p>
        </p:txBody>
      </p:sp>
      <p:grpSp>
        <p:nvGrpSpPr>
          <p:cNvPr id="6" name="Group 5">
            <a:extLst>
              <a:ext uri="{FF2B5EF4-FFF2-40B4-BE49-F238E27FC236}">
                <a16:creationId xmlns:a16="http://schemas.microsoft.com/office/drawing/2014/main" id="{8E7AF736-FFB1-4500-AA2F-FEA453109971}"/>
              </a:ext>
            </a:extLst>
          </p:cNvPr>
          <p:cNvGrpSpPr/>
          <p:nvPr/>
        </p:nvGrpSpPr>
        <p:grpSpPr>
          <a:xfrm>
            <a:off x="1329266" y="558027"/>
            <a:ext cx="10522765" cy="5130596"/>
            <a:chOff x="0" y="562169"/>
            <a:chExt cx="12192000" cy="4295448"/>
          </a:xfrm>
        </p:grpSpPr>
        <p:pic>
          <p:nvPicPr>
            <p:cNvPr id="7" name="Picture 6">
              <a:extLst>
                <a:ext uri="{FF2B5EF4-FFF2-40B4-BE49-F238E27FC236}">
                  <a16:creationId xmlns:a16="http://schemas.microsoft.com/office/drawing/2014/main" id="{95AA1A6F-9E9D-4873-9302-FA3E0DB41689}"/>
                </a:ext>
              </a:extLst>
            </p:cNvPr>
            <p:cNvPicPr>
              <a:picLocks noChangeAspect="1"/>
            </p:cNvPicPr>
            <p:nvPr/>
          </p:nvPicPr>
          <p:blipFill>
            <a:blip r:embed="rId2"/>
            <a:stretch>
              <a:fillRect/>
            </a:stretch>
          </p:blipFill>
          <p:spPr>
            <a:xfrm>
              <a:off x="0" y="2000382"/>
              <a:ext cx="12192000" cy="2857235"/>
            </a:xfrm>
            <a:prstGeom prst="rect">
              <a:avLst/>
            </a:prstGeom>
          </p:spPr>
        </p:pic>
        <p:sp>
          <p:nvSpPr>
            <p:cNvPr id="8" name="TextBox 7">
              <a:extLst>
                <a:ext uri="{FF2B5EF4-FFF2-40B4-BE49-F238E27FC236}">
                  <a16:creationId xmlns:a16="http://schemas.microsoft.com/office/drawing/2014/main" id="{89FE7F8F-9A49-4E66-9C19-515B829EAC48}"/>
                </a:ext>
              </a:extLst>
            </p:cNvPr>
            <p:cNvSpPr txBox="1"/>
            <p:nvPr/>
          </p:nvSpPr>
          <p:spPr>
            <a:xfrm>
              <a:off x="2039457" y="562169"/>
              <a:ext cx="6966856" cy="850335"/>
            </a:xfrm>
            <a:prstGeom prst="rect">
              <a:avLst/>
            </a:prstGeom>
            <a:noFill/>
          </p:spPr>
          <p:txBody>
            <a:bodyPr wrap="square" rtlCol="0">
              <a:spAutoFit/>
            </a:bodyPr>
            <a:lstStyle/>
            <a:p>
              <a:r>
                <a:rPr lang="en-US" sz="2000" dirty="0">
                  <a:solidFill>
                    <a:schemeClr val="bg1"/>
                  </a:solidFill>
                </a:rPr>
                <a:t>If payment status is “Pending”, your claim is being reviewed for eligibility, check the Pending Issues tab for information.</a:t>
              </a:r>
            </a:p>
          </p:txBody>
        </p:sp>
        <p:sp>
          <p:nvSpPr>
            <p:cNvPr id="9" name="Arrow: Down 8">
              <a:extLst>
                <a:ext uri="{FF2B5EF4-FFF2-40B4-BE49-F238E27FC236}">
                  <a16:creationId xmlns:a16="http://schemas.microsoft.com/office/drawing/2014/main" id="{2AD0C79B-9717-4CFF-9E6E-D4DB46A08831}"/>
                </a:ext>
              </a:extLst>
            </p:cNvPr>
            <p:cNvSpPr/>
            <p:nvPr/>
          </p:nvSpPr>
          <p:spPr>
            <a:xfrm>
              <a:off x="4406537" y="1314994"/>
              <a:ext cx="426720" cy="64633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8CDBEE36-44A9-4EC3-A248-F10AA3551C1D}"/>
              </a:ext>
            </a:extLst>
          </p:cNvPr>
          <p:cNvSpPr/>
          <p:nvPr/>
        </p:nvSpPr>
        <p:spPr>
          <a:xfrm>
            <a:off x="2831122" y="4167554"/>
            <a:ext cx="1433148" cy="3868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26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8AB2D6-7FD1-4187-AFE4-E6607AD9708A}"/>
              </a:ext>
            </a:extLst>
          </p:cNvPr>
          <p:cNvSpPr>
            <a:spLocks noGrp="1"/>
          </p:cNvSpPr>
          <p:nvPr>
            <p:ph type="sldNum" sz="quarter" idx="12"/>
          </p:nvPr>
        </p:nvSpPr>
        <p:spPr/>
        <p:txBody>
          <a:bodyPr/>
          <a:lstStyle/>
          <a:p>
            <a:fld id="{6D22F896-40B5-4ADD-8801-0D06FADFA095}" type="slidenum">
              <a:rPr lang="en-US" smtClean="0"/>
              <a:pPr/>
              <a:t>34</a:t>
            </a:fld>
            <a:endParaRPr lang="en-US" dirty="0"/>
          </a:p>
        </p:txBody>
      </p:sp>
      <p:grpSp>
        <p:nvGrpSpPr>
          <p:cNvPr id="10" name="Group 9">
            <a:extLst>
              <a:ext uri="{FF2B5EF4-FFF2-40B4-BE49-F238E27FC236}">
                <a16:creationId xmlns:a16="http://schemas.microsoft.com/office/drawing/2014/main" id="{0BF9DFED-40DF-4A00-BEB3-E11F9CD9C631}"/>
              </a:ext>
            </a:extLst>
          </p:cNvPr>
          <p:cNvGrpSpPr/>
          <p:nvPr/>
        </p:nvGrpSpPr>
        <p:grpSpPr>
          <a:xfrm>
            <a:off x="1441938" y="413982"/>
            <a:ext cx="10199077" cy="5522204"/>
            <a:chOff x="0" y="422263"/>
            <a:chExt cx="12192000" cy="5124682"/>
          </a:xfrm>
        </p:grpSpPr>
        <p:pic>
          <p:nvPicPr>
            <p:cNvPr id="11" name="Picture 10">
              <a:extLst>
                <a:ext uri="{FF2B5EF4-FFF2-40B4-BE49-F238E27FC236}">
                  <a16:creationId xmlns:a16="http://schemas.microsoft.com/office/drawing/2014/main" id="{8C54998C-BF7D-4EE9-8E43-68A9E5DE801E}"/>
                </a:ext>
              </a:extLst>
            </p:cNvPr>
            <p:cNvPicPr>
              <a:picLocks noChangeAspect="1"/>
            </p:cNvPicPr>
            <p:nvPr/>
          </p:nvPicPr>
          <p:blipFill>
            <a:blip r:embed="rId2"/>
            <a:stretch>
              <a:fillRect/>
            </a:stretch>
          </p:blipFill>
          <p:spPr>
            <a:xfrm>
              <a:off x="0" y="1311054"/>
              <a:ext cx="12192000" cy="4235891"/>
            </a:xfrm>
            <a:prstGeom prst="rect">
              <a:avLst/>
            </a:prstGeom>
          </p:spPr>
        </p:pic>
        <p:sp>
          <p:nvSpPr>
            <p:cNvPr id="12" name="TextBox 11">
              <a:extLst>
                <a:ext uri="{FF2B5EF4-FFF2-40B4-BE49-F238E27FC236}">
                  <a16:creationId xmlns:a16="http://schemas.microsoft.com/office/drawing/2014/main" id="{4E5130A1-A329-48DD-A884-3753E2FE56F7}"/>
                </a:ext>
              </a:extLst>
            </p:cNvPr>
            <p:cNvSpPr txBox="1"/>
            <p:nvPr/>
          </p:nvSpPr>
          <p:spPr>
            <a:xfrm>
              <a:off x="2092958" y="422263"/>
              <a:ext cx="7394895" cy="942549"/>
            </a:xfrm>
            <a:prstGeom prst="rect">
              <a:avLst/>
            </a:prstGeom>
            <a:noFill/>
          </p:spPr>
          <p:txBody>
            <a:bodyPr wrap="square" rtlCol="0">
              <a:spAutoFit/>
            </a:bodyPr>
            <a:lstStyle/>
            <a:p>
              <a:r>
                <a:rPr lang="en-US" sz="2000" dirty="0">
                  <a:solidFill>
                    <a:schemeClr val="bg1"/>
                  </a:solidFill>
                </a:rPr>
                <a:t>If payment status is “Invalid”, it means you are not monetary eligible.  You may want to apply for the Pandemic Unemployment Assistance (PUA) program </a:t>
              </a:r>
            </a:p>
          </p:txBody>
        </p:sp>
      </p:grpSp>
      <p:sp>
        <p:nvSpPr>
          <p:cNvPr id="13" name="Rectangle: Rounded Corners 12">
            <a:extLst>
              <a:ext uri="{FF2B5EF4-FFF2-40B4-BE49-F238E27FC236}">
                <a16:creationId xmlns:a16="http://schemas.microsoft.com/office/drawing/2014/main" id="{24F38E34-623D-4540-BB5B-AB3F54F980C6}"/>
              </a:ext>
            </a:extLst>
          </p:cNvPr>
          <p:cNvSpPr/>
          <p:nvPr/>
        </p:nvSpPr>
        <p:spPr>
          <a:xfrm>
            <a:off x="3285057" y="2910254"/>
            <a:ext cx="1137474" cy="3868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014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8AB2D6-7FD1-4187-AFE4-E6607AD9708A}"/>
              </a:ext>
            </a:extLst>
          </p:cNvPr>
          <p:cNvSpPr>
            <a:spLocks noGrp="1"/>
          </p:cNvSpPr>
          <p:nvPr>
            <p:ph type="sldNum" sz="quarter" idx="12"/>
          </p:nvPr>
        </p:nvSpPr>
        <p:spPr/>
        <p:txBody>
          <a:bodyPr/>
          <a:lstStyle/>
          <a:p>
            <a:fld id="{6D22F896-40B5-4ADD-8801-0D06FADFA095}" type="slidenum">
              <a:rPr lang="en-US" smtClean="0"/>
              <a:pPr/>
              <a:t>35</a:t>
            </a:fld>
            <a:endParaRPr lang="en-US" dirty="0"/>
          </a:p>
        </p:txBody>
      </p:sp>
      <p:grpSp>
        <p:nvGrpSpPr>
          <p:cNvPr id="3" name="Group 2">
            <a:extLst>
              <a:ext uri="{FF2B5EF4-FFF2-40B4-BE49-F238E27FC236}">
                <a16:creationId xmlns:a16="http://schemas.microsoft.com/office/drawing/2014/main" id="{1B10D3F7-9C3B-41A7-945E-2C41680A7E07}"/>
              </a:ext>
            </a:extLst>
          </p:cNvPr>
          <p:cNvGrpSpPr/>
          <p:nvPr/>
        </p:nvGrpSpPr>
        <p:grpSpPr>
          <a:xfrm>
            <a:off x="1397976" y="676865"/>
            <a:ext cx="10357339" cy="5134849"/>
            <a:chOff x="0" y="676866"/>
            <a:chExt cx="12156356" cy="4244050"/>
          </a:xfrm>
        </p:grpSpPr>
        <p:pic>
          <p:nvPicPr>
            <p:cNvPr id="5" name="Picture 4">
              <a:extLst>
                <a:ext uri="{FF2B5EF4-FFF2-40B4-BE49-F238E27FC236}">
                  <a16:creationId xmlns:a16="http://schemas.microsoft.com/office/drawing/2014/main" id="{F1FD9631-D7FE-441B-85EA-1DBE13212150}"/>
                </a:ext>
              </a:extLst>
            </p:cNvPr>
            <p:cNvPicPr>
              <a:picLocks noChangeAspect="1"/>
            </p:cNvPicPr>
            <p:nvPr/>
          </p:nvPicPr>
          <p:blipFill>
            <a:blip r:embed="rId2"/>
            <a:stretch>
              <a:fillRect/>
            </a:stretch>
          </p:blipFill>
          <p:spPr>
            <a:xfrm>
              <a:off x="0" y="1379140"/>
              <a:ext cx="12156356" cy="3541776"/>
            </a:xfrm>
            <a:prstGeom prst="rect">
              <a:avLst/>
            </a:prstGeom>
          </p:spPr>
        </p:pic>
        <p:sp>
          <p:nvSpPr>
            <p:cNvPr id="6" name="TextBox 5">
              <a:extLst>
                <a:ext uri="{FF2B5EF4-FFF2-40B4-BE49-F238E27FC236}">
                  <a16:creationId xmlns:a16="http://schemas.microsoft.com/office/drawing/2014/main" id="{8E0DF254-40E0-4D6F-B5CA-CE8E41D751CE}"/>
                </a:ext>
              </a:extLst>
            </p:cNvPr>
            <p:cNvSpPr txBox="1"/>
            <p:nvPr/>
          </p:nvSpPr>
          <p:spPr>
            <a:xfrm>
              <a:off x="1358537" y="676866"/>
              <a:ext cx="10006150" cy="585081"/>
            </a:xfrm>
            <a:prstGeom prst="rect">
              <a:avLst/>
            </a:prstGeom>
            <a:noFill/>
          </p:spPr>
          <p:txBody>
            <a:bodyPr wrap="square" rtlCol="0">
              <a:spAutoFit/>
            </a:bodyPr>
            <a:lstStyle/>
            <a:p>
              <a:r>
                <a:rPr lang="en-US" sz="2000" dirty="0">
                  <a:solidFill>
                    <a:schemeClr val="bg1"/>
                  </a:solidFill>
                </a:rPr>
                <a:t>If payment status is “Excess Earnings”, this means you have earned to much money to be eligible for unemployment benefits for that week. </a:t>
              </a:r>
            </a:p>
          </p:txBody>
        </p:sp>
      </p:grpSp>
      <p:sp>
        <p:nvSpPr>
          <p:cNvPr id="7" name="Rectangle: Rounded Corners 6">
            <a:extLst>
              <a:ext uri="{FF2B5EF4-FFF2-40B4-BE49-F238E27FC236}">
                <a16:creationId xmlns:a16="http://schemas.microsoft.com/office/drawing/2014/main" id="{916D154D-29E3-4417-8883-D74AA7D2CD20}"/>
              </a:ext>
            </a:extLst>
          </p:cNvPr>
          <p:cNvSpPr/>
          <p:nvPr/>
        </p:nvSpPr>
        <p:spPr>
          <a:xfrm>
            <a:off x="2919046" y="3367454"/>
            <a:ext cx="1529862" cy="3868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710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8AB2D6-7FD1-4187-AFE4-E6607AD9708A}"/>
              </a:ext>
            </a:extLst>
          </p:cNvPr>
          <p:cNvSpPr>
            <a:spLocks noGrp="1"/>
          </p:cNvSpPr>
          <p:nvPr>
            <p:ph type="sldNum" sz="quarter" idx="12"/>
          </p:nvPr>
        </p:nvSpPr>
        <p:spPr/>
        <p:txBody>
          <a:bodyPr/>
          <a:lstStyle/>
          <a:p>
            <a:fld id="{6D22F896-40B5-4ADD-8801-0D06FADFA095}" type="slidenum">
              <a:rPr lang="en-US" smtClean="0"/>
              <a:pPr/>
              <a:t>36</a:t>
            </a:fld>
            <a:endParaRPr lang="en-US" dirty="0"/>
          </a:p>
        </p:txBody>
      </p:sp>
      <p:grpSp>
        <p:nvGrpSpPr>
          <p:cNvPr id="2" name="Group 1">
            <a:extLst>
              <a:ext uri="{FF2B5EF4-FFF2-40B4-BE49-F238E27FC236}">
                <a16:creationId xmlns:a16="http://schemas.microsoft.com/office/drawing/2014/main" id="{ED93052E-B694-49DD-B46C-EFE68CA96926}"/>
              </a:ext>
            </a:extLst>
          </p:cNvPr>
          <p:cNvGrpSpPr/>
          <p:nvPr/>
        </p:nvGrpSpPr>
        <p:grpSpPr>
          <a:xfrm>
            <a:off x="1247433" y="353461"/>
            <a:ext cx="10516676" cy="5776156"/>
            <a:chOff x="1247433" y="353461"/>
            <a:chExt cx="10516676" cy="5776156"/>
          </a:xfrm>
        </p:grpSpPr>
        <p:grpSp>
          <p:nvGrpSpPr>
            <p:cNvPr id="3" name="Group 2">
              <a:extLst>
                <a:ext uri="{FF2B5EF4-FFF2-40B4-BE49-F238E27FC236}">
                  <a16:creationId xmlns:a16="http://schemas.microsoft.com/office/drawing/2014/main" id="{F76BDF76-1F66-46EE-88E7-55D47A354683}"/>
                </a:ext>
              </a:extLst>
            </p:cNvPr>
            <p:cNvGrpSpPr/>
            <p:nvPr/>
          </p:nvGrpSpPr>
          <p:grpSpPr>
            <a:xfrm>
              <a:off x="1247433" y="353461"/>
              <a:ext cx="10516676" cy="5769293"/>
              <a:chOff x="-95614" y="308831"/>
              <a:chExt cx="12287614" cy="5300698"/>
            </a:xfrm>
          </p:grpSpPr>
          <p:pic>
            <p:nvPicPr>
              <p:cNvPr id="5" name="Picture 4">
                <a:extLst>
                  <a:ext uri="{FF2B5EF4-FFF2-40B4-BE49-F238E27FC236}">
                    <a16:creationId xmlns:a16="http://schemas.microsoft.com/office/drawing/2014/main" id="{1255D909-36B8-4B5D-B8AC-34295295F80B}"/>
                  </a:ext>
                </a:extLst>
              </p:cNvPr>
              <p:cNvPicPr>
                <a:picLocks noChangeAspect="1"/>
              </p:cNvPicPr>
              <p:nvPr/>
            </p:nvPicPr>
            <p:blipFill>
              <a:blip r:embed="rId2"/>
              <a:stretch>
                <a:fillRect/>
              </a:stretch>
            </p:blipFill>
            <p:spPr>
              <a:xfrm>
                <a:off x="0" y="1248471"/>
                <a:ext cx="12192000" cy="4361058"/>
              </a:xfrm>
              <a:prstGeom prst="rect">
                <a:avLst/>
              </a:prstGeom>
            </p:spPr>
          </p:pic>
          <p:sp>
            <p:nvSpPr>
              <p:cNvPr id="6" name="TextBox 5">
                <a:extLst>
                  <a:ext uri="{FF2B5EF4-FFF2-40B4-BE49-F238E27FC236}">
                    <a16:creationId xmlns:a16="http://schemas.microsoft.com/office/drawing/2014/main" id="{2D56B9CE-697F-41E9-BAD6-4AA234480A98}"/>
                  </a:ext>
                </a:extLst>
              </p:cNvPr>
              <p:cNvSpPr txBox="1"/>
              <p:nvPr/>
            </p:nvSpPr>
            <p:spPr>
              <a:xfrm>
                <a:off x="-95614" y="308831"/>
                <a:ext cx="4942508" cy="933169"/>
              </a:xfrm>
              <a:prstGeom prst="rect">
                <a:avLst/>
              </a:prstGeom>
              <a:noFill/>
            </p:spPr>
            <p:txBody>
              <a:bodyPr wrap="square" rtlCol="0">
                <a:spAutoFit/>
              </a:bodyPr>
              <a:lstStyle/>
              <a:p>
                <a:r>
                  <a:rPr lang="en-US" sz="2000" dirty="0">
                    <a:solidFill>
                      <a:schemeClr val="bg1"/>
                    </a:solidFill>
                  </a:rPr>
                  <a:t>If payment status is “Disqualified”, check Decisions Status tab to find out for what reason.</a:t>
                </a:r>
              </a:p>
            </p:txBody>
          </p:sp>
          <p:sp>
            <p:nvSpPr>
              <p:cNvPr id="7" name="Arrow: Down 6">
                <a:extLst>
                  <a:ext uri="{FF2B5EF4-FFF2-40B4-BE49-F238E27FC236}">
                    <a16:creationId xmlns:a16="http://schemas.microsoft.com/office/drawing/2014/main" id="{611FA754-5C6D-4235-9DC4-A6D4582B6EB5}"/>
                  </a:ext>
                </a:extLst>
              </p:cNvPr>
              <p:cNvSpPr/>
              <p:nvPr/>
            </p:nvSpPr>
            <p:spPr>
              <a:xfrm rot="3467879">
                <a:off x="3098896" y="833902"/>
                <a:ext cx="397188" cy="7459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Rounded Corners 7">
              <a:extLst>
                <a:ext uri="{FF2B5EF4-FFF2-40B4-BE49-F238E27FC236}">
                  <a16:creationId xmlns:a16="http://schemas.microsoft.com/office/drawing/2014/main" id="{A1645286-5871-44E3-81A8-4D16112E5E0F}"/>
                </a:ext>
              </a:extLst>
            </p:cNvPr>
            <p:cNvSpPr/>
            <p:nvPr/>
          </p:nvSpPr>
          <p:spPr>
            <a:xfrm>
              <a:off x="3077306" y="5742755"/>
              <a:ext cx="1644163" cy="3868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444BCA7-81A9-4B7E-865E-EAE91896AFCF}"/>
              </a:ext>
            </a:extLst>
          </p:cNvPr>
          <p:cNvGrpSpPr/>
          <p:nvPr/>
        </p:nvGrpSpPr>
        <p:grpSpPr>
          <a:xfrm>
            <a:off x="8181004" y="353461"/>
            <a:ext cx="2673862" cy="2983133"/>
            <a:chOff x="8181004" y="353461"/>
            <a:chExt cx="2673862" cy="2983133"/>
          </a:xfrm>
        </p:grpSpPr>
        <p:sp>
          <p:nvSpPr>
            <p:cNvPr id="9" name="TextBox 8">
              <a:extLst>
                <a:ext uri="{FF2B5EF4-FFF2-40B4-BE49-F238E27FC236}">
                  <a16:creationId xmlns:a16="http://schemas.microsoft.com/office/drawing/2014/main" id="{2F0506D6-4BE5-494F-9854-F438F3B4DB12}"/>
                </a:ext>
              </a:extLst>
            </p:cNvPr>
            <p:cNvSpPr txBox="1"/>
            <p:nvPr/>
          </p:nvSpPr>
          <p:spPr>
            <a:xfrm>
              <a:off x="8181004" y="353461"/>
              <a:ext cx="2451827" cy="707886"/>
            </a:xfrm>
            <a:prstGeom prst="rect">
              <a:avLst/>
            </a:prstGeom>
            <a:noFill/>
          </p:spPr>
          <p:txBody>
            <a:bodyPr wrap="square" rtlCol="0">
              <a:spAutoFit/>
            </a:bodyPr>
            <a:lstStyle/>
            <a:p>
              <a:r>
                <a:rPr lang="en-US" sz="2000" dirty="0">
                  <a:solidFill>
                    <a:schemeClr val="bg1"/>
                  </a:solidFill>
                </a:rPr>
                <a:t>Click on Benefits paid for addition details</a:t>
              </a:r>
            </a:p>
          </p:txBody>
        </p:sp>
        <p:sp>
          <p:nvSpPr>
            <p:cNvPr id="10" name="Rectangle: Rounded Corners 9">
              <a:extLst>
                <a:ext uri="{FF2B5EF4-FFF2-40B4-BE49-F238E27FC236}">
                  <a16:creationId xmlns:a16="http://schemas.microsoft.com/office/drawing/2014/main" id="{A440B863-FDF5-476B-9E91-EC4AB1E9EA6E}"/>
                </a:ext>
              </a:extLst>
            </p:cNvPr>
            <p:cNvSpPr/>
            <p:nvPr/>
          </p:nvSpPr>
          <p:spPr>
            <a:xfrm>
              <a:off x="9741877" y="2949732"/>
              <a:ext cx="961292" cy="3868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49C8DA97-8766-4AEA-A480-D7286C7B3DB1}"/>
                </a:ext>
              </a:extLst>
            </p:cNvPr>
            <p:cNvSpPr/>
            <p:nvPr/>
          </p:nvSpPr>
          <p:spPr>
            <a:xfrm rot="630254">
              <a:off x="10422566" y="875293"/>
              <a:ext cx="432300" cy="13455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542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8AB2D6-7FD1-4187-AFE4-E6607AD9708A}"/>
              </a:ext>
            </a:extLst>
          </p:cNvPr>
          <p:cNvSpPr>
            <a:spLocks noGrp="1"/>
          </p:cNvSpPr>
          <p:nvPr>
            <p:ph type="sldNum" sz="quarter" idx="12"/>
          </p:nvPr>
        </p:nvSpPr>
        <p:spPr/>
        <p:txBody>
          <a:bodyPr/>
          <a:lstStyle/>
          <a:p>
            <a:fld id="{6D22F896-40B5-4ADD-8801-0D06FADFA095}" type="slidenum">
              <a:rPr lang="en-US" smtClean="0"/>
              <a:pPr/>
              <a:t>37</a:t>
            </a:fld>
            <a:endParaRPr lang="en-US" dirty="0"/>
          </a:p>
        </p:txBody>
      </p:sp>
      <p:grpSp>
        <p:nvGrpSpPr>
          <p:cNvPr id="3" name="Group 2">
            <a:extLst>
              <a:ext uri="{FF2B5EF4-FFF2-40B4-BE49-F238E27FC236}">
                <a16:creationId xmlns:a16="http://schemas.microsoft.com/office/drawing/2014/main" id="{EFD10E4A-844A-45ED-85F9-D99E441CFC70}"/>
              </a:ext>
            </a:extLst>
          </p:cNvPr>
          <p:cNvGrpSpPr/>
          <p:nvPr/>
        </p:nvGrpSpPr>
        <p:grpSpPr>
          <a:xfrm>
            <a:off x="1266092" y="0"/>
            <a:ext cx="10550770" cy="6858000"/>
            <a:chOff x="0" y="0"/>
            <a:chExt cx="12192000" cy="6858000"/>
          </a:xfrm>
        </p:grpSpPr>
        <p:pic>
          <p:nvPicPr>
            <p:cNvPr id="5" name="Picture 4">
              <a:extLst>
                <a:ext uri="{FF2B5EF4-FFF2-40B4-BE49-F238E27FC236}">
                  <a16:creationId xmlns:a16="http://schemas.microsoft.com/office/drawing/2014/main" id="{90E7D742-B1C4-4B48-9D38-8CD716D38B41}"/>
                </a:ext>
              </a:extLst>
            </p:cNvPr>
            <p:cNvPicPr>
              <a:picLocks noChangeAspect="1"/>
            </p:cNvPicPr>
            <p:nvPr/>
          </p:nvPicPr>
          <p:blipFill>
            <a:blip r:embed="rId2"/>
            <a:stretch>
              <a:fillRect/>
            </a:stretch>
          </p:blipFill>
          <p:spPr>
            <a:xfrm>
              <a:off x="2266670" y="0"/>
              <a:ext cx="9925330" cy="6858000"/>
            </a:xfrm>
            <a:prstGeom prst="rect">
              <a:avLst/>
            </a:prstGeom>
          </p:spPr>
        </p:pic>
        <p:sp>
          <p:nvSpPr>
            <p:cNvPr id="6" name="TextBox 5">
              <a:extLst>
                <a:ext uri="{FF2B5EF4-FFF2-40B4-BE49-F238E27FC236}">
                  <a16:creationId xmlns:a16="http://schemas.microsoft.com/office/drawing/2014/main" id="{1F7D8AC5-C4B7-4002-A59E-E91446DE4506}"/>
                </a:ext>
              </a:extLst>
            </p:cNvPr>
            <p:cNvSpPr txBox="1"/>
            <p:nvPr/>
          </p:nvSpPr>
          <p:spPr>
            <a:xfrm>
              <a:off x="0" y="1552575"/>
              <a:ext cx="2266669" cy="923330"/>
            </a:xfrm>
            <a:prstGeom prst="rect">
              <a:avLst/>
            </a:prstGeom>
            <a:noFill/>
          </p:spPr>
          <p:txBody>
            <a:bodyPr wrap="square" rtlCol="0">
              <a:spAutoFit/>
            </a:bodyPr>
            <a:lstStyle/>
            <a:p>
              <a:r>
                <a:rPr lang="en-US" b="1" dirty="0">
                  <a:solidFill>
                    <a:schemeClr val="bg1"/>
                  </a:solidFill>
                </a:rPr>
                <a:t>Click on Benefits Paid to view details</a:t>
              </a:r>
            </a:p>
          </p:txBody>
        </p:sp>
      </p:grpSp>
    </p:spTree>
    <p:extLst>
      <p:ext uri="{BB962C8B-B14F-4D97-AF65-F5344CB8AC3E}">
        <p14:creationId xmlns:p14="http://schemas.microsoft.com/office/powerpoint/2010/main" val="3868588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Information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0" y="2336870"/>
            <a:ext cx="7174859" cy="4063930"/>
          </a:xfrm>
        </p:spPr>
        <p:txBody>
          <a:bodyPr>
            <a:normAutofit/>
          </a:bodyPr>
          <a:lstStyle/>
          <a:p>
            <a:r>
              <a:rPr lang="en-US" dirty="0"/>
              <a:t>If you filed a claim with a start date of January 3, 2021 or later, the first eligible week of your claim is considered a waiting week and you will not receive benefits for that week.</a:t>
            </a:r>
          </a:p>
          <a:p>
            <a:r>
              <a:rPr lang="en-US" dirty="0"/>
              <a:t>A waiting week is kind of like an insurance deductible of time.  You don’t loose any money, but you won’t start receiving benefits until the second eligible week.</a:t>
            </a:r>
          </a:p>
          <a:p>
            <a:r>
              <a:rPr lang="en-US" dirty="0"/>
              <a:t>When you return to full time work, just stop submitting your weekly claims.  There is no need to call us or tell us that you have returned to work.</a:t>
            </a:r>
          </a:p>
        </p:txBody>
      </p:sp>
      <p:pic>
        <p:nvPicPr>
          <p:cNvPr id="5" name="Picture 4">
            <a:extLst>
              <a:ext uri="{FF2B5EF4-FFF2-40B4-BE49-F238E27FC236}">
                <a16:creationId xmlns:a16="http://schemas.microsoft.com/office/drawing/2014/main" id="{A43A6BB6-ED47-4FCB-8430-1F4AE2E21D6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95592" y="2628900"/>
            <a:ext cx="3030415" cy="2919045"/>
          </a:xfrm>
          <a:prstGeom prst="rect">
            <a:avLst/>
          </a:prstGeom>
        </p:spPr>
      </p:pic>
    </p:spTree>
    <p:extLst>
      <p:ext uri="{BB962C8B-B14F-4D97-AF65-F5344CB8AC3E}">
        <p14:creationId xmlns:p14="http://schemas.microsoft.com/office/powerpoint/2010/main" val="2168564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Information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258349" y="2336870"/>
            <a:ext cx="10180443" cy="4116684"/>
          </a:xfrm>
        </p:spPr>
        <p:txBody>
          <a:bodyPr>
            <a:normAutofit/>
          </a:bodyPr>
          <a:lstStyle/>
          <a:p>
            <a:r>
              <a:rPr lang="en-US" dirty="0"/>
              <a:t>Work search is optional until further notice.  </a:t>
            </a:r>
            <a:r>
              <a:rPr lang="en-US" dirty="0">
                <a:solidFill>
                  <a:schemeClr val="bg1"/>
                </a:solidFill>
              </a:rPr>
              <a:t>Watch </a:t>
            </a:r>
            <a:r>
              <a:rPr lang="en-US" dirty="0">
                <a:solidFill>
                  <a:schemeClr val="bg1"/>
                </a:solidFill>
                <a:hlinkClick r:id="rId3">
                  <a:extLst>
                    <a:ext uri="{A12FA001-AC4F-418D-AE19-62706E023703}">
                      <ahyp:hlinkClr xmlns:ahyp="http://schemas.microsoft.com/office/drawing/2018/hyperlinkcolor" val="tx"/>
                    </a:ext>
                  </a:extLst>
                </a:hlinkClick>
              </a:rPr>
              <a:t>esd.wa.gov</a:t>
            </a:r>
            <a:r>
              <a:rPr lang="en-US" dirty="0">
                <a:solidFill>
                  <a:schemeClr val="bg1"/>
                </a:solidFill>
              </a:rPr>
              <a:t> and look for alerts in your eServices account.  We will update both when this changes. </a:t>
            </a:r>
          </a:p>
          <a:p>
            <a:r>
              <a:rPr lang="en-US" dirty="0"/>
              <a:t>You can still receive unemployment if you work part time or if your employer is paying you sick pay, holiday pay, vacation pay, or personal time off.  You just need to report the hours and earnings for each week that you do the work or that the pay is attributable to.</a:t>
            </a:r>
          </a:p>
          <a:p>
            <a:r>
              <a:rPr lang="en-US" dirty="0"/>
              <a:t>The amount of your unemployment claim is based on the “base year” for when you filed your claim.</a:t>
            </a:r>
          </a:p>
          <a:p>
            <a:pPr lvl="1"/>
            <a:r>
              <a:rPr lang="en-US" dirty="0">
                <a:solidFill>
                  <a:schemeClr val="bg1"/>
                </a:solidFill>
              </a:rPr>
              <a:t>For claims starting after Jan 3, 2021, it will be Oct 2019 through Sept 2020.</a:t>
            </a:r>
          </a:p>
          <a:p>
            <a:endParaRPr lang="en-US" dirty="0"/>
          </a:p>
        </p:txBody>
      </p:sp>
    </p:spTree>
    <p:extLst>
      <p:ext uri="{BB962C8B-B14F-4D97-AF65-F5344CB8AC3E}">
        <p14:creationId xmlns:p14="http://schemas.microsoft.com/office/powerpoint/2010/main" val="373344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3" name="Picture 2">
            <a:extLst>
              <a:ext uri="{FF2B5EF4-FFF2-40B4-BE49-F238E27FC236}">
                <a16:creationId xmlns:a16="http://schemas.microsoft.com/office/drawing/2014/main" id="{93F9D438-D075-4D03-819D-05247B675083}"/>
              </a:ext>
            </a:extLst>
          </p:cNvPr>
          <p:cNvPicPr>
            <a:picLocks noChangeAspect="1"/>
          </p:cNvPicPr>
          <p:nvPr/>
        </p:nvPicPr>
        <p:blipFill>
          <a:blip r:embed="rId2"/>
          <a:stretch>
            <a:fillRect/>
          </a:stretch>
        </p:blipFill>
        <p:spPr>
          <a:xfrm>
            <a:off x="1248507" y="1354015"/>
            <a:ext cx="10081509" cy="3073191"/>
          </a:xfrm>
          <a:prstGeom prst="rect">
            <a:avLst/>
          </a:prstGeom>
        </p:spPr>
      </p:pic>
      <p:sp>
        <p:nvSpPr>
          <p:cNvPr id="7" name="Rectangle: Rounded Corners 6">
            <a:extLst>
              <a:ext uri="{FF2B5EF4-FFF2-40B4-BE49-F238E27FC236}">
                <a16:creationId xmlns:a16="http://schemas.microsoft.com/office/drawing/2014/main" id="{0AB3A08E-7B37-4D05-9921-CBC7BA269ED4}"/>
              </a:ext>
            </a:extLst>
          </p:cNvPr>
          <p:cNvSpPr/>
          <p:nvPr/>
        </p:nvSpPr>
        <p:spPr>
          <a:xfrm>
            <a:off x="1713988" y="1224310"/>
            <a:ext cx="4575273" cy="3332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967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Information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1" y="2336870"/>
            <a:ext cx="8699260" cy="4063930"/>
          </a:xfrm>
        </p:spPr>
        <p:txBody>
          <a:bodyPr>
            <a:normAutofit/>
          </a:bodyPr>
          <a:lstStyle/>
          <a:p>
            <a:r>
              <a:rPr lang="en-US" dirty="0"/>
              <a:t>If your claim shows “invalid” or “ineligible” it could be because:</a:t>
            </a:r>
          </a:p>
          <a:p>
            <a:pPr lvl="1"/>
            <a:r>
              <a:rPr lang="en-US" dirty="0"/>
              <a:t>Some of your employers are missing.  Make sure you inform us of that.</a:t>
            </a:r>
          </a:p>
          <a:p>
            <a:pPr lvl="1"/>
            <a:r>
              <a:rPr lang="en-US" dirty="0"/>
              <a:t>You only had self employment/independent contractor work, or you did not have enough work hours. You should apply for the Pandemic Unemployment Assistance (PUA) program.</a:t>
            </a:r>
          </a:p>
          <a:p>
            <a:r>
              <a:rPr lang="en-US" dirty="0"/>
              <a:t>If your hours and earnings reported by your employer are not correct, please let us know.  </a:t>
            </a:r>
            <a:r>
              <a:rPr lang="en-US" dirty="0">
                <a:solidFill>
                  <a:schemeClr val="bg1"/>
                </a:solidFill>
              </a:rPr>
              <a:t>We will ask for documentation and then we will get it corrected.</a:t>
            </a:r>
          </a:p>
          <a:p>
            <a:pPr marL="0" indent="0">
              <a:buNone/>
            </a:pPr>
            <a:endParaRPr lang="en-US" dirty="0"/>
          </a:p>
        </p:txBody>
      </p:sp>
    </p:spTree>
    <p:extLst>
      <p:ext uri="{BB962C8B-B14F-4D97-AF65-F5344CB8AC3E}">
        <p14:creationId xmlns:p14="http://schemas.microsoft.com/office/powerpoint/2010/main" val="117337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Information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6597066" cy="4116684"/>
          </a:xfrm>
        </p:spPr>
        <p:txBody>
          <a:bodyPr>
            <a:normAutofit lnSpcReduction="10000"/>
          </a:bodyPr>
          <a:lstStyle/>
          <a:p>
            <a:r>
              <a:rPr lang="en-US" dirty="0"/>
              <a:t>You should check your eServices account at least once every 5 days.  If we send you a questionnaire in your eServices account that needs to be completed and returned, you will only have it available for 5 days.</a:t>
            </a:r>
          </a:p>
          <a:p>
            <a:r>
              <a:rPr lang="en-US" dirty="0"/>
              <a:t>If you don’t see and respond to a request for information it is likely that you will receive a disqualification notice, and possibly an overpayment notice.  You can get more information about the disqualification and overpayment in either the “Decision Status” tab or the “Notices/Letters” tab.</a:t>
            </a:r>
          </a:p>
          <a:p>
            <a:pPr marL="457200" lvl="1" indent="0">
              <a:buNone/>
            </a:pPr>
            <a:endParaRPr lang="en-US" dirty="0"/>
          </a:p>
        </p:txBody>
      </p:sp>
      <p:pic>
        <p:nvPicPr>
          <p:cNvPr id="5" name="Picture 4" descr="Text&#10;&#10;Description automatically generated">
            <a:extLst>
              <a:ext uri="{FF2B5EF4-FFF2-40B4-BE49-F238E27FC236}">
                <a16:creationId xmlns:a16="http://schemas.microsoft.com/office/drawing/2014/main" id="{2EDAFEA4-4B58-4A71-8268-9687CEBE8E7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37450" y="2705985"/>
            <a:ext cx="3587237" cy="2686965"/>
          </a:xfrm>
          <a:prstGeom prst="rect">
            <a:avLst/>
          </a:prstGeom>
        </p:spPr>
      </p:pic>
    </p:spTree>
    <p:extLst>
      <p:ext uri="{BB962C8B-B14F-4D97-AF65-F5344CB8AC3E}">
        <p14:creationId xmlns:p14="http://schemas.microsoft.com/office/powerpoint/2010/main" val="1501965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Federal Pandemic Unemployment Compensation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a:bodyPr>
          <a:lstStyle/>
          <a:p>
            <a:r>
              <a:rPr lang="en-US" dirty="0">
                <a:solidFill>
                  <a:schemeClr val="bg1"/>
                </a:solidFill>
              </a:rPr>
              <a:t>We are now paying the additional $300 per week</a:t>
            </a:r>
          </a:p>
          <a:p>
            <a:r>
              <a:rPr lang="en-US" dirty="0">
                <a:solidFill>
                  <a:schemeClr val="bg1"/>
                </a:solidFill>
              </a:rPr>
              <a:t>No application is necessary</a:t>
            </a:r>
          </a:p>
          <a:p>
            <a:r>
              <a:rPr lang="en-US" dirty="0">
                <a:solidFill>
                  <a:schemeClr val="bg1"/>
                </a:solidFill>
              </a:rPr>
              <a:t>Payable as long as you are eligible for at least $1 in benefits</a:t>
            </a:r>
          </a:p>
          <a:p>
            <a:r>
              <a:rPr lang="en-US" dirty="0">
                <a:solidFill>
                  <a:schemeClr val="bg1"/>
                </a:solidFill>
              </a:rPr>
              <a:t>Payable to those that are receiving regular, Pandemic Emergency Unemployment Compensation, Extended Benefits, and Pandemic Unemployment Assistance.</a:t>
            </a:r>
          </a:p>
          <a:p>
            <a:r>
              <a:rPr lang="en-US" dirty="0">
                <a:solidFill>
                  <a:schemeClr val="bg1"/>
                </a:solidFill>
              </a:rPr>
              <a:t>This $300 is in addition to your regular benefits</a:t>
            </a:r>
          </a:p>
          <a:p>
            <a:r>
              <a:rPr lang="en-US" dirty="0">
                <a:solidFill>
                  <a:schemeClr val="bg1"/>
                </a:solidFill>
              </a:rPr>
              <a:t>Available until March 13, 2021</a:t>
            </a:r>
          </a:p>
        </p:txBody>
      </p:sp>
    </p:spTree>
    <p:extLst>
      <p:ext uri="{BB962C8B-B14F-4D97-AF65-F5344CB8AC3E}">
        <p14:creationId xmlns:p14="http://schemas.microsoft.com/office/powerpoint/2010/main" val="740498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63F8A0-B07C-4488-B515-8231DD6BFDB2}"/>
              </a:ext>
            </a:extLst>
          </p:cNvPr>
          <p:cNvGrpSpPr/>
          <p:nvPr/>
        </p:nvGrpSpPr>
        <p:grpSpPr>
          <a:xfrm>
            <a:off x="2122416" y="90199"/>
            <a:ext cx="8316254" cy="6126043"/>
            <a:chOff x="2523172" y="-8389"/>
            <a:chExt cx="7915497" cy="6866389"/>
          </a:xfrm>
        </p:grpSpPr>
        <p:pic>
          <p:nvPicPr>
            <p:cNvPr id="5" name="Picture 4">
              <a:extLst>
                <a:ext uri="{FF2B5EF4-FFF2-40B4-BE49-F238E27FC236}">
                  <a16:creationId xmlns:a16="http://schemas.microsoft.com/office/drawing/2014/main" id="{71622B0D-A079-4A8F-9AF6-8DFCA3140734}"/>
                </a:ext>
              </a:extLst>
            </p:cNvPr>
            <p:cNvPicPr>
              <a:picLocks noChangeAspect="1"/>
            </p:cNvPicPr>
            <p:nvPr/>
          </p:nvPicPr>
          <p:blipFill>
            <a:blip r:embed="rId2"/>
            <a:stretch>
              <a:fillRect/>
            </a:stretch>
          </p:blipFill>
          <p:spPr>
            <a:xfrm>
              <a:off x="2523172" y="0"/>
              <a:ext cx="7145656" cy="6858000"/>
            </a:xfrm>
            <a:prstGeom prst="rect">
              <a:avLst/>
            </a:prstGeom>
          </p:spPr>
        </p:pic>
        <p:pic>
          <p:nvPicPr>
            <p:cNvPr id="6" name="Picture 5">
              <a:extLst>
                <a:ext uri="{FF2B5EF4-FFF2-40B4-BE49-F238E27FC236}">
                  <a16:creationId xmlns:a16="http://schemas.microsoft.com/office/drawing/2014/main" id="{991DF078-4793-4E60-861F-117977F6350C}"/>
                </a:ext>
              </a:extLst>
            </p:cNvPr>
            <p:cNvPicPr>
              <a:picLocks noChangeAspect="1"/>
            </p:cNvPicPr>
            <p:nvPr/>
          </p:nvPicPr>
          <p:blipFill>
            <a:blip r:embed="rId3"/>
            <a:stretch>
              <a:fillRect/>
            </a:stretch>
          </p:blipFill>
          <p:spPr>
            <a:xfrm>
              <a:off x="9668828" y="-8389"/>
              <a:ext cx="769841" cy="6858000"/>
            </a:xfrm>
            <a:prstGeom prst="rect">
              <a:avLst/>
            </a:prstGeom>
          </p:spPr>
        </p:pic>
      </p:grpSp>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sp>
        <p:nvSpPr>
          <p:cNvPr id="9" name="Rectangle: Rounded Corners 8">
            <a:extLst>
              <a:ext uri="{FF2B5EF4-FFF2-40B4-BE49-F238E27FC236}">
                <a16:creationId xmlns:a16="http://schemas.microsoft.com/office/drawing/2014/main" id="{99C73862-7124-4B0C-809F-9B9C1F20F95B}"/>
              </a:ext>
            </a:extLst>
          </p:cNvPr>
          <p:cNvSpPr/>
          <p:nvPr/>
        </p:nvSpPr>
        <p:spPr>
          <a:xfrm>
            <a:off x="5528493" y="48254"/>
            <a:ext cx="1151792" cy="2727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43ED9D-E563-41A2-8F71-BB37ABCAD84E}"/>
              </a:ext>
            </a:extLst>
          </p:cNvPr>
          <p:cNvSpPr txBox="1"/>
          <p:nvPr/>
        </p:nvSpPr>
        <p:spPr>
          <a:xfrm>
            <a:off x="3718560" y="6378423"/>
            <a:ext cx="4754880" cy="369332"/>
          </a:xfrm>
          <a:prstGeom prst="rect">
            <a:avLst/>
          </a:prstGeom>
          <a:noFill/>
          <a:ln w="38100">
            <a:solidFill>
              <a:srgbClr val="FF0000"/>
            </a:solidFill>
          </a:ln>
        </p:spPr>
        <p:txBody>
          <a:bodyPr wrap="square" rtlCol="0">
            <a:spAutoFit/>
          </a:bodyPr>
          <a:lstStyle/>
          <a:p>
            <a:r>
              <a:rPr lang="en-US" dirty="0">
                <a:solidFill>
                  <a:schemeClr val="bg1"/>
                </a:solidFill>
              </a:rPr>
              <a:t>Scroll down for additional links and information</a:t>
            </a:r>
          </a:p>
        </p:txBody>
      </p:sp>
      <p:sp>
        <p:nvSpPr>
          <p:cNvPr id="12" name="Rectangle: Rounded Corners 11">
            <a:extLst>
              <a:ext uri="{FF2B5EF4-FFF2-40B4-BE49-F238E27FC236}">
                <a16:creationId xmlns:a16="http://schemas.microsoft.com/office/drawing/2014/main" id="{31B79B2B-EF9D-4F6B-80DF-A050985827C9}"/>
              </a:ext>
            </a:extLst>
          </p:cNvPr>
          <p:cNvSpPr/>
          <p:nvPr/>
        </p:nvSpPr>
        <p:spPr>
          <a:xfrm>
            <a:off x="2538708" y="516979"/>
            <a:ext cx="1005254" cy="410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6F239F3-FFEE-490C-ADD3-CADB369E66A4}"/>
              </a:ext>
            </a:extLst>
          </p:cNvPr>
          <p:cNvSpPr/>
          <p:nvPr/>
        </p:nvSpPr>
        <p:spPr>
          <a:xfrm>
            <a:off x="2096965" y="1395396"/>
            <a:ext cx="1701964" cy="4634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7627862-7BE5-4507-BAA4-05FAA51E522A}"/>
              </a:ext>
            </a:extLst>
          </p:cNvPr>
          <p:cNvSpPr/>
          <p:nvPr/>
        </p:nvSpPr>
        <p:spPr>
          <a:xfrm>
            <a:off x="2122416" y="2123153"/>
            <a:ext cx="1291903" cy="1882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0CDD401-26B7-4EA1-9DDD-D24E50988073}"/>
              </a:ext>
            </a:extLst>
          </p:cNvPr>
          <p:cNvSpPr/>
          <p:nvPr/>
        </p:nvSpPr>
        <p:spPr>
          <a:xfrm>
            <a:off x="2127086" y="3636575"/>
            <a:ext cx="1151792" cy="1882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7DC62F9-4C84-4CA1-8246-F626DC76EEF2}"/>
              </a:ext>
            </a:extLst>
          </p:cNvPr>
          <p:cNvSpPr/>
          <p:nvPr/>
        </p:nvSpPr>
        <p:spPr>
          <a:xfrm>
            <a:off x="2096965" y="5562829"/>
            <a:ext cx="1151792" cy="1882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5343B21-9321-446E-8C74-38A36150CD54}"/>
              </a:ext>
            </a:extLst>
          </p:cNvPr>
          <p:cNvSpPr/>
          <p:nvPr/>
        </p:nvSpPr>
        <p:spPr>
          <a:xfrm>
            <a:off x="9611738" y="4044439"/>
            <a:ext cx="1151792" cy="15100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59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Help!</a:t>
            </a:r>
          </a:p>
        </p:txBody>
      </p:sp>
      <p:sp>
        <p:nvSpPr>
          <p:cNvPr id="7" name="Slide Number Placeholder 6"/>
          <p:cNvSpPr>
            <a:spLocks noGrp="1"/>
          </p:cNvSpPr>
          <p:nvPr>
            <p:ph type="sldNum" sz="quarter" idx="12"/>
          </p:nvPr>
        </p:nvSpPr>
        <p:spPr>
          <a:xfrm>
            <a:off x="680321" y="5936186"/>
            <a:ext cx="648946" cy="373137"/>
          </a:xfrm>
        </p:spPr>
        <p:txBody>
          <a:bodyPr/>
          <a:lstStyle/>
          <a:p>
            <a:fld id="{6D22F896-40B5-4ADD-8801-0D06FADFA095}" type="slidenum">
              <a:rPr lang="en-US" smtClean="0"/>
              <a:pPr/>
              <a:t>44</a:t>
            </a:fld>
            <a:endParaRPr lang="en-US" dirty="0"/>
          </a:p>
        </p:txBody>
      </p:sp>
      <p:sp>
        <p:nvSpPr>
          <p:cNvPr id="5" name="Content Placeholder 3">
            <a:extLst>
              <a:ext uri="{FF2B5EF4-FFF2-40B4-BE49-F238E27FC236}">
                <a16:creationId xmlns:a16="http://schemas.microsoft.com/office/drawing/2014/main" id="{68AD2453-D2F1-4A39-8DD4-6315143DE7BE}"/>
              </a:ext>
            </a:extLst>
          </p:cNvPr>
          <p:cNvSpPr>
            <a:spLocks noGrp="1"/>
          </p:cNvSpPr>
          <p:nvPr>
            <p:ph sz="half" idx="2"/>
          </p:nvPr>
        </p:nvSpPr>
        <p:spPr>
          <a:xfrm>
            <a:off x="1329267" y="2055304"/>
            <a:ext cx="6750863" cy="4630722"/>
          </a:xfrm>
        </p:spPr>
        <p:txBody>
          <a:bodyPr>
            <a:normAutofit lnSpcReduction="10000"/>
          </a:bodyPr>
          <a:lstStyle/>
          <a:p>
            <a:r>
              <a:rPr lang="en-US" dirty="0"/>
              <a:t>For everything – </a:t>
            </a:r>
            <a:r>
              <a:rPr lang="en-US" dirty="0">
                <a:hlinkClick r:id="rId3"/>
              </a:rPr>
              <a:t>www.esd.wa.gov</a:t>
            </a:r>
            <a:endParaRPr lang="en-US" dirty="0"/>
          </a:p>
          <a:p>
            <a:pPr lvl="1"/>
            <a:r>
              <a:rPr lang="en-US" sz="1400" i="1" dirty="0"/>
              <a:t>This includes COVID-19, as it relates to programs and services provided by the Employment Security Department</a:t>
            </a:r>
          </a:p>
          <a:p>
            <a:r>
              <a:rPr lang="en-US" dirty="0"/>
              <a:t>Online webinars – </a:t>
            </a:r>
            <a:r>
              <a:rPr lang="en-US" dirty="0">
                <a:hlinkClick r:id="rId4"/>
              </a:rPr>
              <a:t>https://esd.wa.gov/uiwebinars</a:t>
            </a:r>
            <a:endParaRPr lang="en-US" dirty="0">
              <a:highlight>
                <a:srgbClr val="FFFF00"/>
              </a:highlight>
            </a:endParaRPr>
          </a:p>
          <a:p>
            <a:r>
              <a:rPr lang="en-US" dirty="0"/>
              <a:t>Appropriate phone lines are:</a:t>
            </a:r>
            <a:endParaRPr lang="en-US" b="1" u="sng" dirty="0">
              <a:solidFill>
                <a:srgbClr val="FF0000"/>
              </a:solidFill>
            </a:endParaRPr>
          </a:p>
          <a:p>
            <a:pPr lvl="1"/>
            <a:r>
              <a:rPr lang="en-US" dirty="0"/>
              <a:t>eServices (SAW) Account Support – 855-682-0785</a:t>
            </a:r>
          </a:p>
          <a:p>
            <a:pPr lvl="1"/>
            <a:r>
              <a:rPr lang="en-US" dirty="0"/>
              <a:t>Unemployment Insurance Claims – 800-318-6022</a:t>
            </a:r>
          </a:p>
          <a:p>
            <a:pPr lvl="1"/>
            <a:r>
              <a:rPr lang="en-US" dirty="0"/>
              <a:t>Identity issues – 800-246-9763</a:t>
            </a:r>
          </a:p>
          <a:p>
            <a:r>
              <a:rPr lang="en-US" dirty="0"/>
              <a:t>UI Fraud - </a:t>
            </a:r>
            <a:r>
              <a:rPr lang="en-US" dirty="0">
                <a:hlinkClick r:id="rId5"/>
              </a:rPr>
              <a:t>esd.wa.gov/unemployment/unemployment-benefits-fraud</a:t>
            </a:r>
            <a:endParaRPr lang="en-US" dirty="0"/>
          </a:p>
          <a:p>
            <a:r>
              <a:rPr lang="en-US" dirty="0"/>
              <a:t>Reemployment and Retraining Services – </a:t>
            </a:r>
          </a:p>
          <a:p>
            <a:pPr marL="457200" lvl="1" indent="0">
              <a:buNone/>
            </a:pPr>
            <a:r>
              <a:rPr lang="en-US" sz="2400" dirty="0">
                <a:hlinkClick r:id="rId6"/>
              </a:rPr>
              <a:t>www.WorkSourceWA.com</a:t>
            </a:r>
            <a:endParaRPr lang="en-US" sz="2400" dirty="0"/>
          </a:p>
          <a:p>
            <a:pPr marL="0" indent="0">
              <a:buNone/>
            </a:pPr>
            <a:endParaRPr lang="en-US" sz="2800" dirty="0"/>
          </a:p>
          <a:p>
            <a:pPr marL="457200" lvl="1" indent="0">
              <a:buNone/>
            </a:pPr>
            <a:endParaRPr lang="en-US" sz="2400" dirty="0"/>
          </a:p>
          <a:p>
            <a:pPr marL="0" indent="0">
              <a:buNone/>
            </a:pPr>
            <a:endParaRPr lang="en-US" dirty="0"/>
          </a:p>
        </p:txBody>
      </p:sp>
      <p:pic>
        <p:nvPicPr>
          <p:cNvPr id="13" name="Picture 12">
            <a:extLst>
              <a:ext uri="{FF2B5EF4-FFF2-40B4-BE49-F238E27FC236}">
                <a16:creationId xmlns:a16="http://schemas.microsoft.com/office/drawing/2014/main" id="{38BA4411-0ED3-49DE-B7AC-05383456974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992207" y="2794108"/>
            <a:ext cx="4001233" cy="2857500"/>
          </a:xfrm>
          <a:prstGeom prst="rect">
            <a:avLst/>
          </a:prstGeom>
        </p:spPr>
      </p:pic>
    </p:spTree>
    <p:extLst>
      <p:ext uri="{BB962C8B-B14F-4D97-AF65-F5344CB8AC3E}">
        <p14:creationId xmlns:p14="http://schemas.microsoft.com/office/powerpoint/2010/main" val="187987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grpSp>
        <p:nvGrpSpPr>
          <p:cNvPr id="8" name="Group 7">
            <a:extLst>
              <a:ext uri="{FF2B5EF4-FFF2-40B4-BE49-F238E27FC236}">
                <a16:creationId xmlns:a16="http://schemas.microsoft.com/office/drawing/2014/main" id="{215862DC-CF63-4AC7-A1D4-75CE5D3E510A}"/>
              </a:ext>
            </a:extLst>
          </p:cNvPr>
          <p:cNvGrpSpPr/>
          <p:nvPr/>
        </p:nvGrpSpPr>
        <p:grpSpPr>
          <a:xfrm>
            <a:off x="1905684" y="167054"/>
            <a:ext cx="9732631" cy="6444761"/>
            <a:chOff x="1905684" y="167054"/>
            <a:chExt cx="9732631" cy="6444761"/>
          </a:xfrm>
        </p:grpSpPr>
        <p:pic>
          <p:nvPicPr>
            <p:cNvPr id="6" name="Picture 5">
              <a:extLst>
                <a:ext uri="{FF2B5EF4-FFF2-40B4-BE49-F238E27FC236}">
                  <a16:creationId xmlns:a16="http://schemas.microsoft.com/office/drawing/2014/main" id="{736C46D8-FA4F-43BB-A06E-6873A23F05E5}"/>
                </a:ext>
              </a:extLst>
            </p:cNvPr>
            <p:cNvPicPr>
              <a:picLocks noChangeAspect="1"/>
            </p:cNvPicPr>
            <p:nvPr/>
          </p:nvPicPr>
          <p:blipFill>
            <a:blip r:embed="rId2"/>
            <a:stretch>
              <a:fillRect/>
            </a:stretch>
          </p:blipFill>
          <p:spPr>
            <a:xfrm>
              <a:off x="1923042" y="167054"/>
              <a:ext cx="9216811" cy="6444761"/>
            </a:xfrm>
            <a:prstGeom prst="rect">
              <a:avLst/>
            </a:prstGeom>
          </p:spPr>
        </p:pic>
        <p:sp>
          <p:nvSpPr>
            <p:cNvPr id="10" name="Rectangle: Rounded Corners 9">
              <a:extLst>
                <a:ext uri="{FF2B5EF4-FFF2-40B4-BE49-F238E27FC236}">
                  <a16:creationId xmlns:a16="http://schemas.microsoft.com/office/drawing/2014/main" id="{5345AA66-964C-4416-9D1C-F4C02D2D0CE6}"/>
                </a:ext>
              </a:extLst>
            </p:cNvPr>
            <p:cNvSpPr/>
            <p:nvPr/>
          </p:nvSpPr>
          <p:spPr>
            <a:xfrm>
              <a:off x="1905684" y="3279216"/>
              <a:ext cx="4575273" cy="3332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3D5AEEA-6597-47FB-A9B0-A283CC8F12E5}"/>
                </a:ext>
              </a:extLst>
            </p:cNvPr>
            <p:cNvSpPr/>
            <p:nvPr/>
          </p:nvSpPr>
          <p:spPr>
            <a:xfrm rot="10503287">
              <a:off x="6547518" y="4564575"/>
              <a:ext cx="1745882" cy="4482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7BEBFC6-B2BE-4DA3-A28F-0FD647F41F95}"/>
                </a:ext>
              </a:extLst>
            </p:cNvPr>
            <p:cNvSpPr txBox="1"/>
            <p:nvPr/>
          </p:nvSpPr>
          <p:spPr>
            <a:xfrm>
              <a:off x="6531447" y="5176463"/>
              <a:ext cx="5106868" cy="355600"/>
            </a:xfrm>
            <a:prstGeom prst="rect">
              <a:avLst/>
            </a:prstGeom>
            <a:noFill/>
          </p:spPr>
          <p:txBody>
            <a:bodyPr wrap="square" rtlCol="0">
              <a:spAutoFit/>
            </a:bodyPr>
            <a:lstStyle/>
            <a:p>
              <a:r>
                <a:rPr lang="en-US" dirty="0">
                  <a:solidFill>
                    <a:schemeClr val="bg1"/>
                  </a:solidFill>
                  <a:highlight>
                    <a:srgbClr val="FFFF00"/>
                  </a:highlight>
                </a:rPr>
                <a:t>Type your Username and Password and click Sign in</a:t>
              </a:r>
            </a:p>
          </p:txBody>
        </p:sp>
      </p:grpSp>
    </p:spTree>
    <p:extLst>
      <p:ext uri="{BB962C8B-B14F-4D97-AF65-F5344CB8AC3E}">
        <p14:creationId xmlns:p14="http://schemas.microsoft.com/office/powerpoint/2010/main" val="123914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grpSp>
        <p:nvGrpSpPr>
          <p:cNvPr id="8" name="Group 7">
            <a:extLst>
              <a:ext uri="{FF2B5EF4-FFF2-40B4-BE49-F238E27FC236}">
                <a16:creationId xmlns:a16="http://schemas.microsoft.com/office/drawing/2014/main" id="{850C3B3F-426B-48BD-B538-4E3DA84BBE7B}"/>
              </a:ext>
            </a:extLst>
          </p:cNvPr>
          <p:cNvGrpSpPr/>
          <p:nvPr/>
        </p:nvGrpSpPr>
        <p:grpSpPr>
          <a:xfrm>
            <a:off x="1591408" y="211014"/>
            <a:ext cx="9156016" cy="6435971"/>
            <a:chOff x="0" y="0"/>
            <a:chExt cx="9156016" cy="6858000"/>
          </a:xfrm>
        </p:grpSpPr>
        <p:pic>
          <p:nvPicPr>
            <p:cNvPr id="9" name="Picture 8">
              <a:extLst>
                <a:ext uri="{FF2B5EF4-FFF2-40B4-BE49-F238E27FC236}">
                  <a16:creationId xmlns:a16="http://schemas.microsoft.com/office/drawing/2014/main" id="{2561E992-C4FD-473C-8B31-35123FD56D00}"/>
                </a:ext>
              </a:extLst>
            </p:cNvPr>
            <p:cNvPicPr>
              <a:picLocks noChangeAspect="1"/>
            </p:cNvPicPr>
            <p:nvPr/>
          </p:nvPicPr>
          <p:blipFill>
            <a:blip r:embed="rId2"/>
            <a:stretch>
              <a:fillRect/>
            </a:stretch>
          </p:blipFill>
          <p:spPr>
            <a:xfrm>
              <a:off x="0" y="0"/>
              <a:ext cx="9156016" cy="6858000"/>
            </a:xfrm>
            <a:prstGeom prst="rect">
              <a:avLst/>
            </a:prstGeom>
          </p:spPr>
        </p:pic>
        <p:sp>
          <p:nvSpPr>
            <p:cNvPr id="10" name="Rectangle: Rounded Corners 9">
              <a:extLst>
                <a:ext uri="{FF2B5EF4-FFF2-40B4-BE49-F238E27FC236}">
                  <a16:creationId xmlns:a16="http://schemas.microsoft.com/office/drawing/2014/main" id="{303A78E6-5C59-4025-B19F-C45880DECE36}"/>
                </a:ext>
              </a:extLst>
            </p:cNvPr>
            <p:cNvSpPr/>
            <p:nvPr/>
          </p:nvSpPr>
          <p:spPr>
            <a:xfrm>
              <a:off x="257452" y="2450237"/>
              <a:ext cx="6835806" cy="4350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ABECACC-2FA8-4795-8959-83001F375056}"/>
                </a:ext>
              </a:extLst>
            </p:cNvPr>
            <p:cNvSpPr/>
            <p:nvPr/>
          </p:nvSpPr>
          <p:spPr>
            <a:xfrm>
              <a:off x="7226423" y="2450237"/>
              <a:ext cx="798991" cy="435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058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F92B93-8EB8-428B-9B91-3E93AC7C3F4C}"/>
              </a:ext>
            </a:extLst>
          </p:cNvPr>
          <p:cNvPicPr>
            <a:picLocks noChangeAspect="1"/>
          </p:cNvPicPr>
          <p:nvPr/>
        </p:nvPicPr>
        <p:blipFill>
          <a:blip r:embed="rId2"/>
          <a:stretch>
            <a:fillRect/>
          </a:stretch>
        </p:blipFill>
        <p:spPr>
          <a:xfrm>
            <a:off x="1486714" y="158262"/>
            <a:ext cx="9218571" cy="6453553"/>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sp>
        <p:nvSpPr>
          <p:cNvPr id="2" name="Rectangle: Rounded Corners 1">
            <a:extLst>
              <a:ext uri="{FF2B5EF4-FFF2-40B4-BE49-F238E27FC236}">
                <a16:creationId xmlns:a16="http://schemas.microsoft.com/office/drawing/2014/main" id="{52F70981-76D7-46DC-9587-7E5D0B6C48A9}"/>
              </a:ext>
            </a:extLst>
          </p:cNvPr>
          <p:cNvSpPr/>
          <p:nvPr/>
        </p:nvSpPr>
        <p:spPr>
          <a:xfrm>
            <a:off x="1661746" y="4739054"/>
            <a:ext cx="3086099" cy="187276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434A6AF-33CB-468F-8A8F-553D6B90A8B9}"/>
              </a:ext>
            </a:extLst>
          </p:cNvPr>
          <p:cNvSpPr/>
          <p:nvPr/>
        </p:nvSpPr>
        <p:spPr>
          <a:xfrm>
            <a:off x="4552949" y="2499946"/>
            <a:ext cx="2938097" cy="3487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6E463C5-5A89-4CDD-9E9E-C529D852C215}"/>
              </a:ext>
            </a:extLst>
          </p:cNvPr>
          <p:cNvSpPr/>
          <p:nvPr/>
        </p:nvSpPr>
        <p:spPr>
          <a:xfrm rot="9338861">
            <a:off x="4382149" y="5917466"/>
            <a:ext cx="1046285" cy="2788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827F713-7F82-49B6-81F7-9E346A97CB2F}"/>
              </a:ext>
            </a:extLst>
          </p:cNvPr>
          <p:cNvSpPr/>
          <p:nvPr/>
        </p:nvSpPr>
        <p:spPr>
          <a:xfrm rot="20648864">
            <a:off x="3133133" y="2848990"/>
            <a:ext cx="1046285" cy="2363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87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2" name="Picture 1">
            <a:extLst>
              <a:ext uri="{FF2B5EF4-FFF2-40B4-BE49-F238E27FC236}">
                <a16:creationId xmlns:a16="http://schemas.microsoft.com/office/drawing/2014/main" id="{4A4DB2B9-0685-430F-BF3C-891EB3B2E47C}"/>
              </a:ext>
            </a:extLst>
          </p:cNvPr>
          <p:cNvPicPr>
            <a:picLocks noChangeAspect="1"/>
          </p:cNvPicPr>
          <p:nvPr/>
        </p:nvPicPr>
        <p:blipFill>
          <a:blip r:embed="rId2"/>
          <a:stretch>
            <a:fillRect/>
          </a:stretch>
        </p:blipFill>
        <p:spPr>
          <a:xfrm>
            <a:off x="1554480" y="365760"/>
            <a:ext cx="9645747" cy="6217920"/>
          </a:xfrm>
          <a:prstGeom prst="rect">
            <a:avLst/>
          </a:prstGeom>
        </p:spPr>
      </p:pic>
      <p:sp>
        <p:nvSpPr>
          <p:cNvPr id="6" name="Rectangle: Rounded Corners 5">
            <a:extLst>
              <a:ext uri="{FF2B5EF4-FFF2-40B4-BE49-F238E27FC236}">
                <a16:creationId xmlns:a16="http://schemas.microsoft.com/office/drawing/2014/main" id="{640B2C3A-6EEF-423A-BD15-A3875D05BE37}"/>
              </a:ext>
            </a:extLst>
          </p:cNvPr>
          <p:cNvSpPr/>
          <p:nvPr/>
        </p:nvSpPr>
        <p:spPr>
          <a:xfrm>
            <a:off x="9424427" y="5922460"/>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45F17F4-5D16-4138-B94E-7DF5463A1097}"/>
              </a:ext>
            </a:extLst>
          </p:cNvPr>
          <p:cNvSpPr/>
          <p:nvPr/>
        </p:nvSpPr>
        <p:spPr>
          <a:xfrm>
            <a:off x="1462730" y="5922459"/>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Right 2">
            <a:extLst>
              <a:ext uri="{FF2B5EF4-FFF2-40B4-BE49-F238E27FC236}">
                <a16:creationId xmlns:a16="http://schemas.microsoft.com/office/drawing/2014/main" id="{FD289758-B3A8-47B3-96B8-45ABFBFBAB04}"/>
              </a:ext>
            </a:extLst>
          </p:cNvPr>
          <p:cNvSpPr/>
          <p:nvPr/>
        </p:nvSpPr>
        <p:spPr>
          <a:xfrm>
            <a:off x="5294851" y="5739544"/>
            <a:ext cx="1602297" cy="569779"/>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92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178EF-12E6-45D6-80F2-05ECCFDC6882}"/>
              </a:ext>
            </a:extLst>
          </p:cNvPr>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2" name="Picture 1">
            <a:extLst>
              <a:ext uri="{FF2B5EF4-FFF2-40B4-BE49-F238E27FC236}">
                <a16:creationId xmlns:a16="http://schemas.microsoft.com/office/drawing/2014/main" id="{6BE09651-E355-4CD6-895C-F249AA8E6041}"/>
              </a:ext>
            </a:extLst>
          </p:cNvPr>
          <p:cNvPicPr>
            <a:picLocks noChangeAspect="1"/>
          </p:cNvPicPr>
          <p:nvPr/>
        </p:nvPicPr>
        <p:blipFill>
          <a:blip r:embed="rId2"/>
          <a:stretch>
            <a:fillRect/>
          </a:stretch>
        </p:blipFill>
        <p:spPr>
          <a:xfrm>
            <a:off x="1554480" y="365760"/>
            <a:ext cx="9649326" cy="6102417"/>
          </a:xfrm>
          <a:prstGeom prst="rect">
            <a:avLst/>
          </a:prstGeom>
        </p:spPr>
      </p:pic>
      <p:sp>
        <p:nvSpPr>
          <p:cNvPr id="5" name="Rectangle: Rounded Corners 4">
            <a:extLst>
              <a:ext uri="{FF2B5EF4-FFF2-40B4-BE49-F238E27FC236}">
                <a16:creationId xmlns:a16="http://schemas.microsoft.com/office/drawing/2014/main" id="{F496A224-D686-4B67-9E31-60C53C3DB51E}"/>
              </a:ext>
            </a:extLst>
          </p:cNvPr>
          <p:cNvSpPr/>
          <p:nvPr/>
        </p:nvSpPr>
        <p:spPr>
          <a:xfrm>
            <a:off x="9520679" y="5837864"/>
            <a:ext cx="1775800" cy="5697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660520"/>
      </p:ext>
    </p:extLst>
  </p:cSld>
  <p:clrMapOvr>
    <a:masterClrMapping/>
  </p:clrMapOvr>
</p:sld>
</file>

<file path=ppt/theme/theme1.xml><?xml version="1.0" encoding="utf-8"?>
<a:theme xmlns:a="http://schemas.openxmlformats.org/drawingml/2006/main" name="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Theme_ESDnew</Template>
  <TotalTime>2348</TotalTime>
  <Words>1458</Words>
  <Application>Microsoft Office PowerPoint</Application>
  <PresentationFormat>Widescreen</PresentationFormat>
  <Paragraphs>132</Paragraphs>
  <Slides>44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Century Gothic</vt:lpstr>
      <vt:lpstr>Wingdings</vt:lpstr>
      <vt:lpstr>Theme_ESDnew</vt:lpstr>
      <vt:lpstr>Unemployment Insurance</vt:lpstr>
      <vt:lpstr>When do you file your weekly claim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Unemployment Information </vt:lpstr>
      <vt:lpstr>Unemployment Information </vt:lpstr>
      <vt:lpstr>Unemployment Information </vt:lpstr>
      <vt:lpstr>Unemployment Information </vt:lpstr>
      <vt:lpstr>Federal Pandemic Unemployment Compensation</vt:lpstr>
      <vt:lpstr>PowerPoint Presentation</vt:lpstr>
      <vt:lpstr>Resources to Help!</vt:lpstr>
    </vt:vector>
  </TitlesOfParts>
  <Company>ESD - State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Young, Kira (ESD)</dc:creator>
  <cp:lastModifiedBy>Ruggles, Steve (ESD)</cp:lastModifiedBy>
  <cp:revision>159</cp:revision>
  <dcterms:created xsi:type="dcterms:W3CDTF">2018-04-10T23:36:17Z</dcterms:created>
  <dcterms:modified xsi:type="dcterms:W3CDTF">2021-02-19T15:44:22Z</dcterms:modified>
</cp:coreProperties>
</file>