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5"/>
  </p:notesMasterIdLst>
  <p:sldIdLst>
    <p:sldId id="256" r:id="rId2"/>
    <p:sldId id="261" r:id="rId3"/>
    <p:sldId id="265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74453" autoAdjust="0"/>
  </p:normalViewPr>
  <p:slideViewPr>
    <p:cSldViewPr snapToGrid="0">
      <p:cViewPr varScale="1">
        <p:scale>
          <a:sx n="85" d="100"/>
          <a:sy n="85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9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6D49A-B104-4B37-AFAA-42F1C2BEBD3F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54C9B-B635-4C68-A0CA-093A4950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5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54C9B-B635-4C68-A0CA-093A49503A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5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54C9B-B635-4C68-A0CA-093A49503A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15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54C9B-B635-4C68-A0CA-093A49503A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5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854" y="2945759"/>
            <a:ext cx="2541746" cy="9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9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7879A4EA-BD89-47A4-91D3-3C0BB1C77C3A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3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bg2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bg2"/>
                </a:solidFill>
                <a:effectLst/>
              </a:rPr>
              <a:t>”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4874825"/>
            <a:ext cx="1057834" cy="917091"/>
          </a:xfrm>
          <a:prstGeom prst="rect">
            <a:avLst/>
          </a:prstGeom>
        </p:spPr>
      </p:pic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83B61125-71B8-4DF1-B5BF-A006AF7DDB80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29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8177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D4DDE015-48FF-42BF-AACC-FB50DAE32B4D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4874825"/>
            <a:ext cx="1057834" cy="9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15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DFA88063-B97A-4872-882D-B7EAC791A587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41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D0BE7806-BCAF-477F-849E-47CB8E1B5DD6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8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16814">
              <a:schemeClr val="tx1">
                <a:lumMod val="95000"/>
              </a:schemeClr>
            </a:gs>
            <a:gs pos="100000">
              <a:schemeClr val="tx1">
                <a:lumMod val="74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531053DE-FBCA-47BB-A358-65A7A7DB66BF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7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5D111C2B-024C-4DFD-8F6B-DBAF70976832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0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19" y="753229"/>
            <a:ext cx="9613863" cy="1080937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122" y="2336873"/>
            <a:ext cx="4700060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7AD1BD8F-A2EB-491A-9FA4-47E40D2165AD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8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E636CA4F-A13E-4500-9578-0F5801B5A0C2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93B376FB-1E3A-4530-BA3E-4AD285340DE2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9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F76FBF05-63B4-4B7D-BD09-9CEBC91007B8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6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0F43CEA0-F4A5-409F-9582-88102A60ACC6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9267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21" y="5936186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947119"/>
            <a:ext cx="1057834" cy="9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4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18ED78A9-62ED-4CAD-9E11-2285B135D254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6"/>
          <a:stretch/>
        </p:blipFill>
        <p:spPr>
          <a:xfrm>
            <a:off x="10897946" y="4874825"/>
            <a:ext cx="1057834" cy="9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7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100000"/>
              </a:schemeClr>
            </a:gs>
            <a:gs pos="100000">
              <a:schemeClr val="tx1">
                <a:lumMod val="75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6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199927" y="59361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31053DE-FBCA-47BB-A358-65A7A7DB66BF}" type="datetime1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29267" y="5936187"/>
            <a:ext cx="68706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321" y="5936185"/>
            <a:ext cx="648946" cy="37313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83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80" r:id="rId3"/>
    <p:sldLayoutId id="2147483681" r:id="rId4"/>
    <p:sldLayoutId id="2147483682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21" y="2937174"/>
            <a:ext cx="8144136" cy="9836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For state employees filing their unemployment claims</a:t>
            </a:r>
            <a:r>
              <a:rPr lang="en-US" sz="2400" b="1" dirty="0"/>
              <a:t>:</a:t>
            </a:r>
            <a:br>
              <a:rPr lang="en-US" b="1" dirty="0"/>
            </a:br>
            <a:r>
              <a:rPr lang="en-US" sz="3200" b="1" dirty="0"/>
              <a:t>To participate in </a:t>
            </a:r>
            <a:r>
              <a:rPr lang="en-US" sz="3200" b="1" dirty="0" err="1"/>
              <a:t>SharedWork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779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321" y="1197277"/>
            <a:ext cx="6101479" cy="6437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When do I apply for benefits?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732" y="2362200"/>
            <a:ext cx="2685179" cy="507992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If your first furlough day is during the week beginning </a:t>
            </a:r>
            <a:r>
              <a:rPr lang="en-US" b="1" dirty="0">
                <a:solidFill>
                  <a:schemeClr val="accent3"/>
                </a:solidFill>
              </a:rPr>
              <a:t>June 28</a:t>
            </a:r>
            <a:r>
              <a:rPr lang="en-US" b="1" dirty="0"/>
              <a:t>, you can apply for benefits as early as Sunday, June 28. You will NOT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/>
              <a:t>have </a:t>
            </a:r>
            <a:br>
              <a:rPr lang="en-US" b="1" dirty="0"/>
            </a:br>
            <a:r>
              <a:rPr lang="en-US" b="1" dirty="0"/>
              <a:t>a waiting week as long as you file </a:t>
            </a:r>
            <a:r>
              <a:rPr lang="en-US" b="1" dirty="0">
                <a:solidFill>
                  <a:schemeClr val="accent3"/>
                </a:solidFill>
              </a:rPr>
              <a:t>before midnight, July 4.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4E80A2-A2DF-4878-8EBA-388019311F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36"/>
          <a:stretch/>
        </p:blipFill>
        <p:spPr>
          <a:xfrm>
            <a:off x="3235911" y="2362200"/>
            <a:ext cx="719079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4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321" y="960208"/>
            <a:ext cx="9416179" cy="643772"/>
          </a:xfrm>
        </p:spPr>
        <p:txBody>
          <a:bodyPr>
            <a:normAutofit/>
          </a:bodyPr>
          <a:lstStyle/>
          <a:p>
            <a:r>
              <a:rPr lang="en-US" sz="3200" b="1" dirty="0"/>
              <a:t>When do I submit my first weekly claim?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321" y="2240830"/>
            <a:ext cx="2480910" cy="3685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You can submit your first weekly claim as early as </a:t>
            </a:r>
            <a:r>
              <a:rPr lang="en-US" b="1" dirty="0">
                <a:solidFill>
                  <a:schemeClr val="accent3"/>
                </a:solidFill>
              </a:rPr>
              <a:t>Sunday, July 5</a:t>
            </a:r>
            <a:r>
              <a:rPr lang="en-US" b="1" dirty="0"/>
              <a:t>, </a:t>
            </a:r>
            <a:br>
              <a:rPr lang="en-US" b="1" dirty="0"/>
            </a:br>
            <a:r>
              <a:rPr lang="en-US" b="1" dirty="0"/>
              <a:t>or anytime that week through midnight </a:t>
            </a:r>
            <a:r>
              <a:rPr lang="en-US" b="1" dirty="0">
                <a:solidFill>
                  <a:schemeClr val="accent3"/>
                </a:solidFill>
              </a:rPr>
              <a:t>Saturday, 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July 11.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864579-0D39-4B79-8E84-2B09CA3E54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13"/>
          <a:stretch/>
        </p:blipFill>
        <p:spPr>
          <a:xfrm>
            <a:off x="3245987" y="2355130"/>
            <a:ext cx="7175399" cy="419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6664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SDnew">
  <a:themeElements>
    <a:clrScheme name="ESD New colors">
      <a:dk1>
        <a:srgbClr val="333333"/>
      </a:dk1>
      <a:lt1>
        <a:srgbClr val="FFFFFF"/>
      </a:lt1>
      <a:dk2>
        <a:srgbClr val="666666"/>
      </a:dk2>
      <a:lt2>
        <a:srgbClr val="CCCCCC"/>
      </a:lt2>
      <a:accent1>
        <a:srgbClr val="34A2D2"/>
      </a:accent1>
      <a:accent2>
        <a:srgbClr val="0D3455"/>
      </a:accent2>
      <a:accent3>
        <a:srgbClr val="A24600"/>
      </a:accent3>
      <a:accent4>
        <a:srgbClr val="086470"/>
      </a:accent4>
      <a:accent5>
        <a:srgbClr val="669933"/>
      </a:accent5>
      <a:accent6>
        <a:srgbClr val="C9E7B1"/>
      </a:accent6>
      <a:hlink>
        <a:srgbClr val="32A3D3"/>
      </a:hlink>
      <a:folHlink>
        <a:srgbClr val="363064"/>
      </a:folHlink>
    </a:clrScheme>
    <a:fontScheme name="ESD NEW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ESDnew" id="{E28D2FAD-31A1-449D-98C4-B3916E6A18CF}" vid="{F3993A36-1CDE-4C1E-8A3E-05AB6F7BB3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Theme_ESDnew</Template>
  <TotalTime>260</TotalTime>
  <Words>72</Words>
  <Application>Microsoft Office PowerPoint</Application>
  <PresentationFormat>Widescreen</PresentationFormat>
  <Paragraphs>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Wingdings</vt:lpstr>
      <vt:lpstr>Theme_ESDnew</vt:lpstr>
      <vt:lpstr>For state employees filing their unemployment claims: To participate in SharedWork</vt:lpstr>
      <vt:lpstr>When do I apply for benefits?  </vt:lpstr>
      <vt:lpstr>When do I submit my first weekly claim?</vt:lpstr>
    </vt:vector>
  </TitlesOfParts>
  <Company>ESD - State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 PRESENTATION TITLE</dc:title>
  <dc:creator>Young, Kira (ESD)</dc:creator>
  <cp:lastModifiedBy>Hartman, Ann S. (ESD)</cp:lastModifiedBy>
  <cp:revision>20</cp:revision>
  <dcterms:created xsi:type="dcterms:W3CDTF">2018-04-10T23:36:17Z</dcterms:created>
  <dcterms:modified xsi:type="dcterms:W3CDTF">2020-06-30T17:22:01Z</dcterms:modified>
</cp:coreProperties>
</file>