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61" r:id="rId2"/>
    <p:sldId id="269" r:id="rId3"/>
    <p:sldId id="317" r:id="rId4"/>
    <p:sldId id="332" r:id="rId5"/>
    <p:sldId id="312" r:id="rId6"/>
    <p:sldId id="316" r:id="rId7"/>
    <p:sldId id="272" r:id="rId8"/>
    <p:sldId id="318" r:id="rId9"/>
    <p:sldId id="273" r:id="rId10"/>
    <p:sldId id="313" r:id="rId11"/>
    <p:sldId id="314" r:id="rId12"/>
    <p:sldId id="320" r:id="rId13"/>
    <p:sldId id="319" r:id="rId14"/>
    <p:sldId id="270" r:id="rId15"/>
    <p:sldId id="321" r:id="rId16"/>
    <p:sldId id="265" r:id="rId17"/>
    <p:sldId id="328" r:id="rId18"/>
    <p:sldId id="329" r:id="rId19"/>
    <p:sldId id="326" r:id="rId20"/>
    <p:sldId id="327" r:id="rId21"/>
    <p:sldId id="331" r:id="rId22"/>
    <p:sldId id="330" r:id="rId23"/>
    <p:sldId id="3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60"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540" autoAdjust="0"/>
  </p:normalViewPr>
  <p:slideViewPr>
    <p:cSldViewPr snapToGrid="0">
      <p:cViewPr varScale="1">
        <p:scale>
          <a:sx n="57" d="100"/>
          <a:sy n="57" d="100"/>
        </p:scale>
        <p:origin x="168"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41DB8-B66F-4DC8-A96E-33677E0F90FF}" type="datetimeFigureOut">
              <a:rPr lang="en-US" smtClean="0"/>
              <a:t>3/31/2019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49C4A-65AC-492D-9701-81B46C3AD0E4}" type="datetimeFigureOut">
              <a:rPr lang="en-US" smtClean="0"/>
              <a:t>3/31/2019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morning fellow fans of numbers and spreadsheets!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so appreciate your being here today to discuss how we connect the dots across our state and unpack the metrics that matter. </a:t>
            </a:r>
          </a:p>
        </p:txBody>
      </p:sp>
      <p:sp>
        <p:nvSpPr>
          <p:cNvPr id="4" name="Slide Number Placeholder 3"/>
          <p:cNvSpPr>
            <a:spLocks noGrp="1"/>
          </p:cNvSpPr>
          <p:nvPr>
            <p:ph type="sldNum" sz="quarter" idx="10"/>
          </p:nvPr>
        </p:nvSpPr>
        <p:spPr/>
        <p:txBody>
          <a:bodyPr/>
          <a:lstStyle/>
          <a:p>
            <a:fld id="{82869989-EB00-4EE7-BCB5-25BDC5BB29F8}" type="slidenum">
              <a:rPr lang="en-US" smtClean="0"/>
              <a:t>1</a:t>
            </a:fld>
            <a:endParaRPr lang="en-US"/>
          </a:p>
        </p:txBody>
      </p:sp>
    </p:spTree>
    <p:extLst>
      <p:ext uri="{BB962C8B-B14F-4D97-AF65-F5344CB8AC3E}">
        <p14:creationId xmlns:p14="http://schemas.microsoft.com/office/powerpoint/2010/main" val="2290916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King County at 3.5% but Ferry County at 15.2%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10</a:t>
            </a:fld>
            <a:endParaRPr lang="en-US"/>
          </a:p>
        </p:txBody>
      </p:sp>
    </p:spTree>
    <p:extLst>
      <p:ext uri="{BB962C8B-B14F-4D97-AF65-F5344CB8AC3E}">
        <p14:creationId xmlns:p14="http://schemas.microsoft.com/office/powerpoint/2010/main" val="476595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 - look at the fact that revenue collections for the Washington state Near General Fund are projected to increase 10% - or almost $5B from the last biennium from $46.5B</a:t>
            </a:r>
            <a:r>
              <a:rPr lang="en-US" sz="1200" kern="1200" baseline="0" dirty="0">
                <a:solidFill>
                  <a:schemeClr val="tx1"/>
                </a:solidFill>
                <a:effectLst/>
                <a:latin typeface="+mn-lt"/>
                <a:ea typeface="+mn-ea"/>
                <a:cs typeface="+mn-cs"/>
              </a:rPr>
              <a:t> in 2017-19 </a:t>
            </a:r>
            <a:r>
              <a:rPr lang="en-US" sz="1200" kern="1200" dirty="0">
                <a:solidFill>
                  <a:schemeClr val="tx1"/>
                </a:solidFill>
                <a:effectLst/>
                <a:latin typeface="+mn-lt"/>
                <a:ea typeface="+mn-ea"/>
                <a:cs typeface="+mn-cs"/>
              </a:rPr>
              <a:t>to $51B for the 2019-2021 biennium.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top of that, Washingtonians’ per capita personal income grew by more than 5% last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Awesome, right?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11</a:t>
            </a:fld>
            <a:endParaRPr lang="en-US"/>
          </a:p>
        </p:txBody>
      </p:sp>
    </p:spTree>
    <p:extLst>
      <p:ext uri="{BB962C8B-B14F-4D97-AF65-F5344CB8AC3E}">
        <p14:creationId xmlns:p14="http://schemas.microsoft.com/office/powerpoint/2010/main" val="165028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then you look at what was recently shared at the Results WA Economic Security review: while the state, on the whole, is doing well, 26% of Washingtonians are under water.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eligible to receive SNAP benefits and are at 0% of the federal poverty line </a:t>
            </a:r>
          </a:p>
        </p:txBody>
      </p:sp>
      <p:sp>
        <p:nvSpPr>
          <p:cNvPr id="4" name="Slide Number Placeholder 3"/>
          <p:cNvSpPr>
            <a:spLocks noGrp="1"/>
          </p:cNvSpPr>
          <p:nvPr>
            <p:ph type="sldNum" sz="quarter" idx="10"/>
          </p:nvPr>
        </p:nvSpPr>
        <p:spPr/>
        <p:txBody>
          <a:bodyPr/>
          <a:lstStyle/>
          <a:p>
            <a:fld id="{82869989-EB00-4EE7-BCB5-25BDC5BB29F8}" type="slidenum">
              <a:rPr lang="en-US" smtClean="0"/>
              <a:t>12</a:t>
            </a:fld>
            <a:endParaRPr lang="en-US"/>
          </a:p>
        </p:txBody>
      </p:sp>
    </p:spTree>
    <p:extLst>
      <p:ext uri="{BB962C8B-B14F-4D97-AF65-F5344CB8AC3E}">
        <p14:creationId xmlns:p14="http://schemas.microsoft.com/office/powerpoint/2010/main" val="2992673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 I invite Mark Twain to join us.</a:t>
            </a:r>
          </a:p>
          <a:p>
            <a:r>
              <a:rPr lang="en-US" sz="1200" kern="1200" dirty="0">
                <a:solidFill>
                  <a:schemeClr val="tx1"/>
                </a:solidFill>
                <a:effectLst/>
                <a:latin typeface="+mn-lt"/>
                <a:ea typeface="+mn-ea"/>
                <a:cs typeface="+mn-cs"/>
              </a:rPr>
              <a:t>“Take a man and put one of his feet in a bucket of ice and the other foot in a bucket of boiling water; and, on average, he’s comfortable.”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can’t be lulled into satisfaction by averages.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unemployment rate is an important indicator, but it doesn’t take equity into account nor does it measure underemployment. Most people who live in poverty in our state have a job – so they are invisible when we use employment as the arbiter of success.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how do we make sure we are not so satisfied by King County’s 3.5% unemployment rate that we forget about the 26% who are at just 200% of the federal poverty level across the state? OR – how do we also look at that 3.5% figure and recognize that it also means that certainly areas have a dearth of labor? These are the right and important questions we hope to spur today.</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13</a:t>
            </a:fld>
            <a:endParaRPr lang="en-US"/>
          </a:p>
        </p:txBody>
      </p:sp>
    </p:spTree>
    <p:extLst>
      <p:ext uri="{BB962C8B-B14F-4D97-AF65-F5344CB8AC3E}">
        <p14:creationId xmlns:p14="http://schemas.microsoft.com/office/powerpoint/2010/main" val="314880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ESD, our vision and what will exist when we succeed 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nation’s best and most future ready workforce with opportunities for all.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2869989-EB00-4EE7-BCB5-25BDC5BB29F8}" type="slidenum">
              <a:rPr lang="en-US" smtClean="0"/>
              <a:t>14</a:t>
            </a:fld>
            <a:endParaRPr lang="en-US"/>
          </a:p>
        </p:txBody>
      </p:sp>
    </p:spTree>
    <p:extLst>
      <p:ext uri="{BB962C8B-B14F-4D97-AF65-F5344CB8AC3E}">
        <p14:creationId xmlns:p14="http://schemas.microsoft.com/office/powerpoint/2010/main" val="1443388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ALL, and not just for SOME.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why we have an outstanding team of labor market economists here to collaborate with you, to ask questions with you, to workshop ideas with you, and to measure with you.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want to make sure everyone has opportunities to succeed; to determine what works and what doesn’t; and to bring our vision to life. In fact, our labor market team is hard at work thinking about how we reconcile unemployment with equity, trying to identify new measures that will more accurately reflect our state’s true economic health!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the event today, we have people here from all across Washington state who bring very different perspectives and backgrounds to the conversation about the metrics that matter and how we connect the dots across our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want to provoke many questions from you. And when you walk out of here, we want you to know the people and tools available to help you formulate or track the answers.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15</a:t>
            </a:fld>
            <a:endParaRPr lang="en-US"/>
          </a:p>
        </p:txBody>
      </p:sp>
    </p:spTree>
    <p:extLst>
      <p:ext uri="{BB962C8B-B14F-4D97-AF65-F5344CB8AC3E}">
        <p14:creationId xmlns:p14="http://schemas.microsoft.com/office/powerpoint/2010/main" val="2064689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course of the day, you’ll be invited to alternately take a wide angle look at Washington, then zoom in for regional perspectives.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69989-EB00-4EE7-BCB5-25BDC5BB29F8}" type="slidenum">
              <a:rPr lang="en-US" smtClean="0"/>
              <a:t>16</a:t>
            </a:fld>
            <a:endParaRPr lang="en-US"/>
          </a:p>
        </p:txBody>
      </p:sp>
    </p:spTree>
    <p:extLst>
      <p:ext uri="{BB962C8B-B14F-4D97-AF65-F5344CB8AC3E}">
        <p14:creationId xmlns:p14="http://schemas.microsoft.com/office/powerpoint/2010/main" val="52592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morning speeches and breakout sessions will give that statewide view, starting off with Bret </a:t>
            </a:r>
            <a:r>
              <a:rPr lang="en-US" sz="1200" kern="1200" dirty="0" err="1">
                <a:solidFill>
                  <a:schemeClr val="tx1"/>
                </a:solidFill>
                <a:effectLst/>
                <a:latin typeface="+mn-lt"/>
                <a:ea typeface="+mn-ea"/>
                <a:cs typeface="+mn-cs"/>
              </a:rPr>
              <a:t>Bertolin</a:t>
            </a:r>
            <a:r>
              <a:rPr lang="en-US" sz="1200" kern="1200" dirty="0">
                <a:solidFill>
                  <a:schemeClr val="tx1"/>
                </a:solidFill>
                <a:effectLst/>
                <a:latin typeface="+mn-lt"/>
                <a:ea typeface="+mn-ea"/>
                <a:cs typeface="+mn-cs"/>
              </a:rPr>
              <a:t> (BURR-</a:t>
            </a:r>
            <a:r>
              <a:rPr lang="en-US" sz="1200" kern="1200" dirty="0" err="1">
                <a:solidFill>
                  <a:schemeClr val="tx1"/>
                </a:solidFill>
                <a:effectLst/>
                <a:latin typeface="+mn-lt"/>
                <a:ea typeface="+mn-ea"/>
                <a:cs typeface="+mn-cs"/>
              </a:rPr>
              <a:t>tuh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lin</a:t>
            </a:r>
            <a:r>
              <a:rPr lang="en-US" sz="1200" kern="1200" dirty="0">
                <a:solidFill>
                  <a:schemeClr val="tx1"/>
                </a:solidFill>
                <a:effectLst/>
                <a:latin typeface="+mn-lt"/>
                <a:ea typeface="+mn-ea"/>
                <a:cs typeface="+mn-cs"/>
              </a:rPr>
              <a:t>) of the state Economic and Revenue Forecast Council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17</a:t>
            </a:fld>
            <a:endParaRPr lang="en-US"/>
          </a:p>
        </p:txBody>
      </p:sp>
    </p:spTree>
    <p:extLst>
      <p:ext uri="{BB962C8B-B14F-4D97-AF65-F5344CB8AC3E}">
        <p14:creationId xmlns:p14="http://schemas.microsoft.com/office/powerpoint/2010/main" val="1934256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Inger Brinck of Results Washington.</a:t>
            </a:r>
          </a:p>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18</a:t>
            </a:fld>
            <a:endParaRPr lang="en-US"/>
          </a:p>
        </p:txBody>
      </p:sp>
    </p:spTree>
    <p:extLst>
      <p:ext uri="{BB962C8B-B14F-4D97-AF65-F5344CB8AC3E}">
        <p14:creationId xmlns:p14="http://schemas.microsoft.com/office/powerpoint/2010/main" val="380167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lunch, Steven Ross will kick off an afternoon that hones in on Washington’s regional economies, but with particular emphasis on commonalities that connect those local dots.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He will tell you about what other talents we have at our disposal that may redefine how we measure success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19</a:t>
            </a:fld>
            <a:endParaRPr lang="en-US"/>
          </a:p>
        </p:txBody>
      </p:sp>
    </p:spTree>
    <p:extLst>
      <p:ext uri="{BB962C8B-B14F-4D97-AF65-F5344CB8AC3E}">
        <p14:creationId xmlns:p14="http://schemas.microsoft.com/office/powerpoint/2010/main" val="220181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dive in, though, I want to take a moment to thank the key folks who have made today happen.</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our core partners for the event</a:t>
            </a:r>
          </a:p>
          <a:p>
            <a:r>
              <a:rPr lang="en-US" sz="1200" kern="1200" dirty="0">
                <a:solidFill>
                  <a:schemeClr val="tx1"/>
                </a:solidFill>
                <a:effectLst/>
                <a:latin typeface="+mn-lt"/>
                <a:ea typeface="+mn-ea"/>
                <a:cs typeface="+mn-cs"/>
              </a:rPr>
              <a:t>- Washington Workforce Association </a:t>
            </a:r>
          </a:p>
          <a:p>
            <a:r>
              <a:rPr lang="en-US" sz="1200" kern="1200" dirty="0">
                <a:solidFill>
                  <a:schemeClr val="tx1"/>
                </a:solidFill>
                <a:effectLst/>
                <a:latin typeface="+mn-lt"/>
                <a:ea typeface="+mn-ea"/>
                <a:cs typeface="+mn-cs"/>
              </a:rPr>
              <a:t>- Workforce Training and Education Coordinating Board </a:t>
            </a:r>
          </a:p>
          <a:p>
            <a:r>
              <a:rPr lang="en-US" sz="1200" kern="1200" dirty="0">
                <a:solidFill>
                  <a:schemeClr val="tx1"/>
                </a:solidFill>
                <a:effectLst/>
                <a:latin typeface="+mn-lt"/>
                <a:ea typeface="+mn-ea"/>
                <a:cs typeface="+mn-cs"/>
              </a:rPr>
              <a:t>- Washington's Forecast Council</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2</a:t>
            </a:fld>
            <a:endParaRPr lang="en-US"/>
          </a:p>
        </p:txBody>
      </p:sp>
    </p:spTree>
    <p:extLst>
      <p:ext uri="{BB962C8B-B14F-4D97-AF65-F5344CB8AC3E}">
        <p14:creationId xmlns:p14="http://schemas.microsoft.com/office/powerpoint/2010/main" val="2747763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Directly following Steven’s presentation, the panel discussion moderated by Emory Thomas of American City Business Journals will take a deep dive into some of those commonalities. Giving their perspectives on agriculture, healthcare and real estate, we’ll hear from some folks on the front lines: Lisa Brown of the state Department of Commerce and Kim Sullivan of Kaiser Permanente Washington. Jordan Matson of Matson Fruit Company in Selah will share his company’s struggles as a family farm. And Cory Hopkins of Zillow will explore the causes and effects of fluctuations in Washington’s housing market.</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20</a:t>
            </a:fld>
            <a:endParaRPr lang="en-US"/>
          </a:p>
        </p:txBody>
      </p:sp>
    </p:spTree>
    <p:extLst>
      <p:ext uri="{BB962C8B-B14F-4D97-AF65-F5344CB8AC3E}">
        <p14:creationId xmlns:p14="http://schemas.microsoft.com/office/powerpoint/2010/main" val="79183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our camera zooms way out again for the closing keynote about predicting and preparing for economic cycles. I had the pleasure of hearing Dan White from Moody’s Analytics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21</a:t>
            </a:fld>
            <a:endParaRPr lang="en-US"/>
          </a:p>
        </p:txBody>
      </p:sp>
    </p:spTree>
    <p:extLst>
      <p:ext uri="{BB962C8B-B14F-4D97-AF65-F5344CB8AC3E}">
        <p14:creationId xmlns:p14="http://schemas.microsoft.com/office/powerpoint/2010/main" val="3608043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Lindsi Leahy from the State of Oregon speak recently at the National Governor’s Association Workforce Liaisons Conference, and I know you’ll enjoy their timely and compelling discussion about strategies we can use to be ready for whatever may come and whenever it may come.</a:t>
            </a:r>
          </a:p>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22</a:t>
            </a:fld>
            <a:endParaRPr lang="en-US"/>
          </a:p>
        </p:txBody>
      </p:sp>
    </p:spTree>
    <p:extLst>
      <p:ext uri="{BB962C8B-B14F-4D97-AF65-F5344CB8AC3E}">
        <p14:creationId xmlns:p14="http://schemas.microsoft.com/office/powerpoint/2010/main" val="3496440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just the start of a conversation with us, your virtual team – now let’s get going!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up in our journey for today, I’m so pleased and honored to introduce Bret </a:t>
            </a:r>
            <a:r>
              <a:rPr lang="en-US" sz="1200" kern="1200" dirty="0" err="1">
                <a:solidFill>
                  <a:schemeClr val="tx1"/>
                </a:solidFill>
                <a:effectLst/>
                <a:latin typeface="+mn-lt"/>
                <a:ea typeface="+mn-ea"/>
                <a:cs typeface="+mn-cs"/>
              </a:rPr>
              <a:t>Bertolin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Bringing his expertise as senior economist of the Washington State Economic and Revenue Forecast Council, Bret is going to unearth for us those mysterious seeds that produce our national and state economic forecasts.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Welcome, Bret. We’re so happy to have you here.</a:t>
            </a:r>
          </a:p>
        </p:txBody>
      </p:sp>
      <p:sp>
        <p:nvSpPr>
          <p:cNvPr id="4" name="Slide Number Placeholder 3"/>
          <p:cNvSpPr>
            <a:spLocks noGrp="1"/>
          </p:cNvSpPr>
          <p:nvPr>
            <p:ph type="sldNum" sz="quarter" idx="10"/>
          </p:nvPr>
        </p:nvSpPr>
        <p:spPr/>
        <p:txBody>
          <a:bodyPr/>
          <a:lstStyle/>
          <a:p>
            <a:fld id="{82869989-EB00-4EE7-BCB5-25BDC5BB29F8}" type="slidenum">
              <a:rPr lang="en-US" smtClean="0"/>
              <a:t>23</a:t>
            </a:fld>
            <a:endParaRPr lang="en-US"/>
          </a:p>
        </p:txBody>
      </p:sp>
    </p:spTree>
    <p:extLst>
      <p:ext uri="{BB962C8B-B14F-4D97-AF65-F5344CB8AC3E}">
        <p14:creationId xmlns:p14="http://schemas.microsoft.com/office/powerpoint/2010/main" val="211648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our partners, I would like to thank and recognize our Sponsors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CATCH Intelligence</a:t>
            </a:r>
          </a:p>
          <a:p>
            <a:r>
              <a:rPr lang="en-US" sz="1200" kern="1200" dirty="0">
                <a:solidFill>
                  <a:schemeClr val="tx1"/>
                </a:solidFill>
                <a:effectLst/>
                <a:latin typeface="+mn-lt"/>
                <a:ea typeface="+mn-ea"/>
                <a:cs typeface="+mn-cs"/>
              </a:rPr>
              <a:t>- Geographic Solutions</a:t>
            </a:r>
          </a:p>
          <a:p>
            <a:r>
              <a:rPr lang="en-US" sz="1200" kern="1200" dirty="0">
                <a:solidFill>
                  <a:schemeClr val="tx1"/>
                </a:solidFill>
                <a:effectLst/>
                <a:latin typeface="+mn-lt"/>
                <a:ea typeface="+mn-ea"/>
                <a:cs typeface="+mn-cs"/>
              </a:rPr>
              <a:t>- Monster</a:t>
            </a:r>
          </a:p>
          <a:p>
            <a:pPr marL="171450" indent="-171450">
              <a:buFontTx/>
              <a:buChar char="-"/>
            </a:pPr>
            <a:r>
              <a:rPr lang="en-US" sz="1200" kern="1200" dirty="0">
                <a:solidFill>
                  <a:schemeClr val="tx1"/>
                </a:solidFill>
                <a:effectLst/>
                <a:latin typeface="+mn-lt"/>
                <a:ea typeface="+mn-ea"/>
                <a:cs typeface="+mn-cs"/>
              </a:rPr>
              <a:t>Washington College Savings Plans (WA 529)</a:t>
            </a:r>
          </a:p>
          <a:p>
            <a:pPr marL="171450" indent="-171450">
              <a:buFontTx/>
              <a:buChar char="-"/>
            </a:pPr>
            <a:r>
              <a:rPr lang="en-US" sz="1200" kern="1200" dirty="0">
                <a:solidFill>
                  <a:schemeClr val="tx1"/>
                </a:solidFill>
                <a:effectLst/>
                <a:latin typeface="+mn-lt"/>
                <a:ea typeface="+mn-ea"/>
                <a:cs typeface="+mn-cs"/>
              </a:rPr>
              <a:t>Office Depot/Office Max</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also would like to thank Dave McFadden for the Port of Seattle’s tremendous support for this event. We’re thrilled and grateful to spend today in the Port’s beautiful conference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finally… today really wouldn’t be possible without the staff who dedicated so much of their creativity and time to bringing it to fruition.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Steven Ross</a:t>
            </a:r>
          </a:p>
          <a:p>
            <a:r>
              <a:rPr lang="en-US" sz="1200" kern="1200" dirty="0">
                <a:solidFill>
                  <a:schemeClr val="tx1"/>
                </a:solidFill>
                <a:effectLst/>
                <a:latin typeface="+mn-lt"/>
                <a:ea typeface="+mn-ea"/>
                <a:cs typeface="+mn-cs"/>
              </a:rPr>
              <a:t>- Robert Haglund</a:t>
            </a:r>
          </a:p>
          <a:p>
            <a:r>
              <a:rPr lang="en-US" sz="1200" kern="1200" dirty="0">
                <a:solidFill>
                  <a:schemeClr val="tx1"/>
                </a:solidFill>
                <a:effectLst/>
                <a:latin typeface="+mn-lt"/>
                <a:ea typeface="+mn-ea"/>
                <a:cs typeface="+mn-cs"/>
              </a:rPr>
              <a:t>- Carmen Serrano</a:t>
            </a:r>
          </a:p>
          <a:p>
            <a:r>
              <a:rPr lang="en-US" sz="1200" kern="1200" dirty="0">
                <a:solidFill>
                  <a:schemeClr val="tx1"/>
                </a:solidFill>
                <a:effectLst/>
                <a:latin typeface="+mn-lt"/>
                <a:ea typeface="+mn-ea"/>
                <a:cs typeface="+mn-cs"/>
              </a:rPr>
              <a:t>-Anneliese Vance-Sherman</a:t>
            </a:r>
          </a:p>
          <a:p>
            <a:r>
              <a:rPr lang="en-US" sz="1200" kern="1200" dirty="0">
                <a:solidFill>
                  <a:schemeClr val="tx1"/>
                </a:solidFill>
                <a:effectLst/>
                <a:latin typeface="+mn-lt"/>
                <a:ea typeface="+mn-ea"/>
                <a:cs typeface="+mn-cs"/>
              </a:rPr>
              <a:t>-Doug Tweedy</a:t>
            </a:r>
          </a:p>
          <a:p>
            <a:r>
              <a:rPr lang="en-US" sz="1200" kern="1200" dirty="0">
                <a:solidFill>
                  <a:schemeClr val="tx1"/>
                </a:solidFill>
                <a:effectLst/>
                <a:latin typeface="+mn-lt"/>
                <a:ea typeface="+mn-ea"/>
                <a:cs typeface="+mn-cs"/>
              </a:rPr>
              <a:t>-Bretta Beveridge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our regional economists – who I’d like to ask to please stand.</a:t>
            </a:r>
          </a:p>
        </p:txBody>
      </p:sp>
      <p:sp>
        <p:nvSpPr>
          <p:cNvPr id="4" name="Slide Number Placeholder 3"/>
          <p:cNvSpPr>
            <a:spLocks noGrp="1"/>
          </p:cNvSpPr>
          <p:nvPr>
            <p:ph type="sldNum" sz="quarter" idx="10"/>
          </p:nvPr>
        </p:nvSpPr>
        <p:spPr/>
        <p:txBody>
          <a:bodyPr/>
          <a:lstStyle/>
          <a:p>
            <a:fld id="{82869989-EB00-4EE7-BCB5-25BDC5BB29F8}" type="slidenum">
              <a:rPr lang="en-US" smtClean="0"/>
              <a:t>3</a:t>
            </a:fld>
            <a:endParaRPr lang="en-US"/>
          </a:p>
        </p:txBody>
      </p:sp>
    </p:spTree>
    <p:extLst>
      <p:ext uri="{BB962C8B-B14F-4D97-AF65-F5344CB8AC3E}">
        <p14:creationId xmlns:p14="http://schemas.microsoft.com/office/powerpoint/2010/main" val="229423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breaks, please visit the exhibit tables to meet all these folks</a:t>
            </a:r>
            <a:endParaRPr lang="en-US" dirty="0"/>
          </a:p>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4</a:t>
            </a:fld>
            <a:endParaRPr lang="en-US"/>
          </a:p>
        </p:txBody>
      </p:sp>
    </p:spTree>
    <p:extLst>
      <p:ext uri="{BB962C8B-B14F-4D97-AF65-F5344CB8AC3E}">
        <p14:creationId xmlns:p14="http://schemas.microsoft.com/office/powerpoint/2010/main" val="3392166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now in my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month on the job and during that time, I traveled all over Washington state to see our jobs and career infrastructure and to listen to those who make it happen.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saw up close and personal how diverse our economy and our state is. We have industries thriving here, doing everything from cloud services to hops production, from ship-building to milk-frothing, and from selling real estate to producing carbon fiber – with many industries in between.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very wet areas of our state and we have very dry areas. And we have regions that are sprawling and some that are getting more and more compressed.</a:t>
            </a:r>
          </a:p>
        </p:txBody>
      </p:sp>
      <p:sp>
        <p:nvSpPr>
          <p:cNvPr id="4" name="Slide Number Placeholder 3"/>
          <p:cNvSpPr>
            <a:spLocks noGrp="1"/>
          </p:cNvSpPr>
          <p:nvPr>
            <p:ph type="sldNum" sz="quarter" idx="10"/>
          </p:nvPr>
        </p:nvSpPr>
        <p:spPr/>
        <p:txBody>
          <a:bodyPr/>
          <a:lstStyle/>
          <a:p>
            <a:fld id="{82869989-EB00-4EE7-BCB5-25BDC5BB29F8}" type="slidenum">
              <a:rPr lang="en-US" smtClean="0"/>
              <a:t>5</a:t>
            </a:fld>
            <a:endParaRPr lang="en-US"/>
          </a:p>
        </p:txBody>
      </p:sp>
    </p:spTree>
    <p:extLst>
      <p:ext uri="{BB962C8B-B14F-4D97-AF65-F5344CB8AC3E}">
        <p14:creationId xmlns:p14="http://schemas.microsoft.com/office/powerpoint/2010/main" val="93947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even in our diversity, key factors connect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of those industries, especially right now, is trying to fill its talent pipeline.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of those regions is looking for ways to embrace innovation and the wave of oncoming automation and artificial intelligence.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each region is wrestling with societal issues, including the rise in mental and behavioral health challenges, opioid addiction, homelessness, housing affordability, and intergenerational poverty.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come together as a state, that’s when we can tackle these issues more effectively and efficiently.</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6</a:t>
            </a:fld>
            <a:endParaRPr lang="en-US"/>
          </a:p>
        </p:txBody>
      </p:sp>
    </p:spTree>
    <p:extLst>
      <p:ext uri="{BB962C8B-B14F-4D97-AF65-F5344CB8AC3E}">
        <p14:creationId xmlns:p14="http://schemas.microsoft.com/office/powerpoint/2010/main" val="270417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 we’re at an Economic Symposium. So some of you may be wondering “Where are the Numbers!?”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where the numbers and spreadsheets come in. If we </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and when </a:t>
            </a:r>
            <a:r>
              <a:rPr lang="en-US" sz="1200" kern="1200" baseline="0" dirty="0">
                <a:solidFill>
                  <a:srgbClr val="FF0000"/>
                </a:solidFill>
                <a:effectLst/>
                <a:latin typeface="+mn-lt"/>
                <a:ea typeface="+mn-ea"/>
                <a:cs typeface="+mn-cs"/>
              </a:rPr>
              <a:t>I use the term “we” I am referring to us as a collective partnership and not just ESD, because WE have a shared interest, and that is why WE are in this room today and have the ability to accomplish so much more in partnership than as individual entities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want to show how we’re progressing, how we’re tackling problems, how we’re knocking it out of the park, or where we’re failing and need to apply resources – we must use metrics.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Peter Drucker famously said, “You can’t manage what you don’t measure.”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That’s what today’s conversation is really about. We’re asking the questions:  What are we measuring today? Do our measurements undergird the outcomes we want to drive? Do we want the same outcomes for everyone in these diverse regions? Can we find common metrics? How do we account for variability?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 as a state — do we know we’re succeeding? And how do we forecast and prepare for the future? For example, many people today look at the unemployment rate as a gauge of our state’s economic well-being. And every month, my awesome team publishes the updated unemployment figures for Washington state.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7</a:t>
            </a:fld>
            <a:endParaRPr lang="en-US"/>
          </a:p>
        </p:txBody>
      </p:sp>
    </p:spTree>
    <p:extLst>
      <p:ext uri="{BB962C8B-B14F-4D97-AF65-F5344CB8AC3E}">
        <p14:creationId xmlns:p14="http://schemas.microsoft.com/office/powerpoint/2010/main" val="29175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past year has seen perhaps the lowest unemployment rate in Washington’s history at a whopping 4.5%! But does it tell the right or the whole story?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 I love numbers spreadsheets – give me a pivot table and I’m happy for hours. AND, I also love books – and stories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join me for a moment while I invoke a couple of great storytellers to help us challenge the merits of relying on that figure.</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8</a:t>
            </a:fld>
            <a:endParaRPr lang="en-US"/>
          </a:p>
        </p:txBody>
      </p:sp>
    </p:spTree>
    <p:extLst>
      <p:ext uri="{BB962C8B-B14F-4D97-AF65-F5344CB8AC3E}">
        <p14:creationId xmlns:p14="http://schemas.microsoft.com/office/powerpoint/2010/main" val="40659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 I’m going to call on Charles Dickens.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look more closely at the county-by-county unemployment figures, you feel like you’ve been dropped into the middle of A Tale of Two Cities. It was the best of times, it was the worst of times. </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9</a:t>
            </a:fld>
            <a:endParaRPr lang="en-US"/>
          </a:p>
        </p:txBody>
      </p:sp>
    </p:spTree>
    <p:extLst>
      <p:ext uri="{BB962C8B-B14F-4D97-AF65-F5344CB8AC3E}">
        <p14:creationId xmlns:p14="http://schemas.microsoft.com/office/powerpoint/2010/main" val="160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3/31/2019</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6468" y="427653"/>
            <a:ext cx="10974592" cy="1142385"/>
          </a:xfrm>
        </p:spPr>
        <p:txBody>
          <a:bodyPr/>
          <a:lstStyle/>
          <a:p>
            <a:r>
              <a:rPr lang="en-US"/>
              <a:t>Click to edit Master title style</a:t>
            </a:r>
          </a:p>
        </p:txBody>
      </p:sp>
      <p:sp>
        <p:nvSpPr>
          <p:cNvPr id="3" name="Content Placeholder 2"/>
          <p:cNvSpPr>
            <a:spLocks noGrp="1"/>
          </p:cNvSpPr>
          <p:nvPr>
            <p:ph idx="1"/>
          </p:nvPr>
        </p:nvSpPr>
        <p:spPr>
          <a:xfrm>
            <a:off x="516468" y="2007927"/>
            <a:ext cx="10974592" cy="380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3/31/2019</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199"/>
            <a:ext cx="4910667"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737630" y="1981199"/>
            <a:ext cx="4843049"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3/31/2019</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09600" y="1818322"/>
            <a:ext cx="4868333"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03713"/>
            <a:ext cx="4868333"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37630" y="1818322"/>
            <a:ext cx="484305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37630" y="2503713"/>
            <a:ext cx="484305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3/31/2019</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3/31/2019</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with-footer">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3/31/2019</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155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3/31/2019</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Full Page Picture">
    <p:spTree>
      <p:nvGrpSpPr>
        <p:cNvPr id="1" name=""/>
        <p:cNvGrpSpPr/>
        <p:nvPr/>
      </p:nvGrpSpPr>
      <p:grpSpPr>
        <a:xfrm>
          <a:off x="0" y="0"/>
          <a:ext cx="0" cy="0"/>
          <a:chOff x="0" y="0"/>
          <a:chExt cx="0" cy="0"/>
        </a:xfrm>
      </p:grpSpPr>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3/31/2019</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87964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513268" y="409387"/>
            <a:ext cx="10971080" cy="114238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33920" y="2001245"/>
            <a:ext cx="11048480" cy="37824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3/31/2019</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0" r:id="rId7"/>
    <p:sldLayoutId id="2147483655" r:id="rId8"/>
    <p:sldLayoutId id="2147483671" r:id="rId9"/>
    <p:sldLayoutId id="2147483656" r:id="rId10"/>
    <p:sldLayoutId id="214748366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845" y="1971155"/>
            <a:ext cx="9604310" cy="3383280"/>
          </a:xfrm>
        </p:spPr>
        <p:txBody>
          <a:bodyPr>
            <a:normAutofit/>
          </a:bodyPr>
          <a:lstStyle/>
          <a:p>
            <a:r>
              <a:rPr lang="en-US" sz="7200" dirty="0">
                <a:solidFill>
                  <a:schemeClr val="accent2"/>
                </a:solidFill>
              </a:rPr>
              <a:t>CONNECTING THE DOTS:</a:t>
            </a:r>
            <a:r>
              <a:rPr lang="en-US" sz="7200" dirty="0"/>
              <a:t/>
            </a:r>
            <a:br>
              <a:rPr lang="en-US" sz="7200" dirty="0"/>
            </a:br>
            <a:r>
              <a:rPr lang="en-US" sz="6600" b="0" i="1" dirty="0">
                <a:solidFill>
                  <a:schemeClr val="accent1"/>
                </a:solidFill>
              </a:rPr>
              <a:t>Metrics that Matter</a:t>
            </a:r>
          </a:p>
        </p:txBody>
      </p:sp>
      <p:sp>
        <p:nvSpPr>
          <p:cNvPr id="3" name="Subtitle 2"/>
          <p:cNvSpPr>
            <a:spLocks noGrp="1"/>
          </p:cNvSpPr>
          <p:nvPr>
            <p:ph type="subTitle" idx="1"/>
          </p:nvPr>
        </p:nvSpPr>
        <p:spPr>
          <a:xfrm>
            <a:off x="1293845" y="5391465"/>
            <a:ext cx="9604310" cy="1090429"/>
          </a:xfrm>
        </p:spPr>
        <p:txBody>
          <a:bodyPr>
            <a:noAutofit/>
          </a:bodyPr>
          <a:lstStyle/>
          <a:p>
            <a:r>
              <a:rPr lang="en-US" sz="3200" dirty="0"/>
              <a:t>Suzi LeVine </a:t>
            </a:r>
          </a:p>
          <a:p>
            <a:r>
              <a:rPr lang="en-US" i="1" dirty="0"/>
              <a:t>Commissioner, Washington State Employment Security Department</a:t>
            </a:r>
          </a:p>
        </p:txBody>
      </p:sp>
      <p:pic>
        <p:nvPicPr>
          <p:cNvPr id="4" name="Picture 3" descr="https://g.twimg.com/Twitter_logo_blue.png">
            <a:extLst>
              <a:ext uri="{FF2B5EF4-FFF2-40B4-BE49-F238E27FC236}">
                <a16:creationId xmlns:a16="http://schemas.microsoft.com/office/drawing/2014/main" xmlns="" id="{E185B4F1-C35B-4328-81D8-1F76137BC1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98289" y="6248086"/>
            <a:ext cx="338363" cy="27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DD485301-F1A0-47C3-B7BA-65944937B9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7300" y="6248085"/>
            <a:ext cx="274958" cy="275087"/>
          </a:xfrm>
          <a:prstGeom prst="rect">
            <a:avLst/>
          </a:prstGeom>
        </p:spPr>
      </p:pic>
      <p:pic>
        <p:nvPicPr>
          <p:cNvPr id="6" name="Picture 2" descr="https://en.instagram-brand.com/wp-content/uploads/2016/11/glyph-icons2.png">
            <a:extLst>
              <a:ext uri="{FF2B5EF4-FFF2-40B4-BE49-F238E27FC236}">
                <a16:creationId xmlns:a16="http://schemas.microsoft.com/office/drawing/2014/main" xmlns="" id="{72EE0DA4-199D-4F5E-BC6D-5AF1ADF2BB3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52907" y="6248085"/>
            <a:ext cx="283400" cy="2750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36307" y="6200962"/>
            <a:ext cx="1788375" cy="400110"/>
          </a:xfrm>
          <a:prstGeom prst="rect">
            <a:avLst/>
          </a:prstGeom>
          <a:noFill/>
        </p:spPr>
        <p:txBody>
          <a:bodyPr wrap="none" rtlCol="0">
            <a:spAutoFit/>
          </a:bodyPr>
          <a:lstStyle/>
          <a:p>
            <a:r>
              <a:rPr lang="en-US" sz="2000" dirty="0">
                <a:solidFill>
                  <a:schemeClr val="accent1">
                    <a:lumMod val="75000"/>
                  </a:schemeClr>
                </a:solidFill>
              </a:rPr>
              <a:t>@</a:t>
            </a:r>
            <a:r>
              <a:rPr lang="en-US" sz="2000" dirty="0" err="1">
                <a:solidFill>
                  <a:schemeClr val="accent1">
                    <a:lumMod val="75000"/>
                  </a:schemeClr>
                </a:solidFill>
              </a:rPr>
              <a:t>ESDCommish</a:t>
            </a:r>
            <a:endParaRPr lang="en-US" sz="2000" dirty="0">
              <a:solidFill>
                <a:schemeClr val="accent1">
                  <a:lumMod val="75000"/>
                </a:schemeClr>
              </a:solidFill>
            </a:endParaRPr>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4514" y="6268933"/>
            <a:ext cx="4304289" cy="606890"/>
          </a:xfrm>
          <a:prstGeom prst="rect">
            <a:avLst/>
          </a:prstGeom>
        </p:spPr>
      </p:pic>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13268" y="204667"/>
            <a:ext cx="10971080" cy="1142385"/>
          </a:xfrm>
          <a:prstGeom prst="rect">
            <a:avLst/>
          </a:prstGeom>
        </p:spPr>
        <p:txBody>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r>
              <a:rPr lang="en-US" dirty="0"/>
              <a:t>County unemployment rates</a:t>
            </a:r>
          </a:p>
          <a:p>
            <a:r>
              <a:rPr lang="en-US" sz="2100" b="0" i="1" dirty="0">
                <a:solidFill>
                  <a:schemeClr val="accent1">
                    <a:lumMod val="60000"/>
                    <a:lumOff val="40000"/>
                  </a:schemeClr>
                </a:solidFill>
              </a:rPr>
              <a:t>(not seasonally adjusted - February 2019)</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9237" y="927733"/>
            <a:ext cx="8710808" cy="5799946"/>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3650" y="1064998"/>
            <a:ext cx="1820821" cy="1846415"/>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6972" y="2416236"/>
            <a:ext cx="1820821" cy="184641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013" y="3226254"/>
            <a:ext cx="3047619" cy="3631746"/>
          </a:xfrm>
          <a:prstGeom prst="rect">
            <a:avLst/>
          </a:prstGeom>
        </p:spPr>
      </p:pic>
      <p:sp>
        <p:nvSpPr>
          <p:cNvPr id="9" name="Rounded Rectangular Callout 8"/>
          <p:cNvSpPr/>
          <p:nvPr/>
        </p:nvSpPr>
        <p:spPr>
          <a:xfrm>
            <a:off x="294759" y="1437531"/>
            <a:ext cx="2614697" cy="1698243"/>
          </a:xfrm>
          <a:prstGeom prst="wedgeRoundRectCallout">
            <a:avLst>
              <a:gd name="adj1" fmla="val -13062"/>
              <a:gd name="adj2" fmla="val 67938"/>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“It was the best of times, it was the worst of times.”</a:t>
            </a:r>
          </a:p>
        </p:txBody>
      </p:sp>
    </p:spTree>
    <p:extLst>
      <p:ext uri="{BB962C8B-B14F-4D97-AF65-F5344CB8AC3E}">
        <p14:creationId xmlns:p14="http://schemas.microsoft.com/office/powerpoint/2010/main" val="124796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500" fill="hold"/>
                                        <p:tgtEl>
                                          <p:spTgt spid="3"/>
                                        </p:tgtEl>
                                      </p:cBhvr>
                                      <p:by x="200000" y="200000"/>
                                    </p:animScale>
                                  </p:childTnLst>
                                </p:cTn>
                              </p:par>
                            </p:childTnLst>
                          </p:cTn>
                        </p:par>
                        <p:par>
                          <p:cTn id="7" fill="hold">
                            <p:stCondLst>
                              <p:cond delay="1500"/>
                            </p:stCondLst>
                            <p:childTnLst>
                              <p:par>
                                <p:cTn id="8" presetID="6" presetClass="emph" presetSubtype="0" fill="hold" nodeType="afterEffect">
                                  <p:stCondLst>
                                    <p:cond delay="0"/>
                                  </p:stCondLst>
                                  <p:childTnLst>
                                    <p:animScale>
                                      <p:cBhvr>
                                        <p:cTn id="9" dur="1500" fill="hold"/>
                                        <p:tgtEl>
                                          <p:spTgt spid="2"/>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85" y="-930441"/>
            <a:ext cx="12234564" cy="7828547"/>
          </a:xfrm>
          <a:prstGeom prst="rect">
            <a:avLst/>
          </a:prstGeom>
        </p:spPr>
      </p:pic>
    </p:spTree>
    <p:extLst>
      <p:ext uri="{BB962C8B-B14F-4D97-AF65-F5344CB8AC3E}">
        <p14:creationId xmlns:p14="http://schemas.microsoft.com/office/powerpoint/2010/main" val="244429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513268" y="204667"/>
            <a:ext cx="10971080" cy="1118807"/>
          </a:xfrm>
          <a:prstGeom prst="rect">
            <a:avLst/>
          </a:prstGeom>
        </p:spPr>
        <p:txBody>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r>
              <a:rPr lang="en-US" dirty="0"/>
              <a:t>Results WA Economic Security review</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2975" y="908726"/>
            <a:ext cx="8386377" cy="5451144"/>
          </a:xfrm>
          <a:prstGeom prst="rect">
            <a:avLst/>
          </a:prstGeom>
        </p:spPr>
      </p:pic>
      <p:sp>
        <p:nvSpPr>
          <p:cNvPr id="5" name="Line Callout 2 (Border and Accent Bar) 4"/>
          <p:cNvSpPr/>
          <p:nvPr/>
        </p:nvSpPr>
        <p:spPr>
          <a:xfrm rot="16200000">
            <a:off x="1224213" y="1296744"/>
            <a:ext cx="1642311" cy="2622885"/>
          </a:xfrm>
          <a:prstGeom prst="accentBorderCallout2">
            <a:avLst>
              <a:gd name="adj1" fmla="val 18750"/>
              <a:gd name="adj2" fmla="val -8333"/>
              <a:gd name="adj3" fmla="val 18750"/>
              <a:gd name="adj4" fmla="val -29121"/>
              <a:gd name="adj5" fmla="val 143179"/>
              <a:gd name="adj6" fmla="val -92088"/>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66269" y="1991567"/>
            <a:ext cx="2382253" cy="1200329"/>
          </a:xfrm>
          <a:prstGeom prst="rect">
            <a:avLst/>
          </a:prstGeom>
          <a:noFill/>
        </p:spPr>
        <p:txBody>
          <a:bodyPr wrap="square" rtlCol="0">
            <a:spAutoFit/>
          </a:bodyPr>
          <a:lstStyle/>
          <a:p>
            <a:pPr algn="ctr"/>
            <a:r>
              <a:rPr lang="en-US" sz="2400" b="1" dirty="0">
                <a:solidFill>
                  <a:schemeClr val="bg1"/>
                </a:solidFill>
              </a:rPr>
              <a:t>26% of</a:t>
            </a:r>
          </a:p>
          <a:p>
            <a:pPr algn="ctr"/>
            <a:r>
              <a:rPr lang="en-US" sz="2400" b="1" dirty="0">
                <a:solidFill>
                  <a:schemeClr val="bg1"/>
                </a:solidFill>
              </a:rPr>
              <a:t>Washingtonians</a:t>
            </a:r>
          </a:p>
          <a:p>
            <a:pPr algn="ctr"/>
            <a:r>
              <a:rPr lang="en-US" sz="2400" b="1" dirty="0">
                <a:solidFill>
                  <a:schemeClr val="bg1"/>
                </a:solidFill>
              </a:rPr>
              <a:t>are underwater*</a:t>
            </a:r>
          </a:p>
        </p:txBody>
      </p:sp>
      <p:sp>
        <p:nvSpPr>
          <p:cNvPr id="2" name="TextBox 1">
            <a:extLst>
              <a:ext uri="{FF2B5EF4-FFF2-40B4-BE49-F238E27FC236}">
                <a16:creationId xmlns:a16="http://schemas.microsoft.com/office/drawing/2014/main" xmlns="" id="{E465852A-79BD-4B8F-904D-EFC44294FAAB}"/>
              </a:ext>
            </a:extLst>
          </p:cNvPr>
          <p:cNvSpPr txBox="1"/>
          <p:nvPr/>
        </p:nvSpPr>
        <p:spPr>
          <a:xfrm>
            <a:off x="610460" y="6575080"/>
            <a:ext cx="10971080" cy="276999"/>
          </a:xfrm>
          <a:prstGeom prst="rect">
            <a:avLst/>
          </a:prstGeom>
          <a:noFill/>
        </p:spPr>
        <p:txBody>
          <a:bodyPr wrap="square" rtlCol="0">
            <a:spAutoFit/>
          </a:bodyPr>
          <a:lstStyle/>
          <a:p>
            <a:pPr algn="ctr"/>
            <a:r>
              <a:rPr lang="en-US" sz="1200" dirty="0"/>
              <a:t>* This measures the % of Washingtonians who live below 200% of the Federal Poverty Level and are eligible to receive SNAP benefits</a:t>
            </a:r>
          </a:p>
        </p:txBody>
      </p:sp>
    </p:spTree>
    <p:extLst>
      <p:ext uri="{BB962C8B-B14F-4D97-AF65-F5344CB8AC3E}">
        <p14:creationId xmlns:p14="http://schemas.microsoft.com/office/powerpoint/2010/main" val="243937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565150"/>
            <a:ext cx="3549317" cy="4292850"/>
          </a:xfrm>
          <a:prstGeom prst="rect">
            <a:avLst/>
          </a:prstGeom>
        </p:spPr>
      </p:pic>
      <p:sp>
        <p:nvSpPr>
          <p:cNvPr id="6" name="Rounded Rectangular Callout 5"/>
          <p:cNvSpPr/>
          <p:nvPr/>
        </p:nvSpPr>
        <p:spPr>
          <a:xfrm>
            <a:off x="240147" y="267855"/>
            <a:ext cx="4309735" cy="1911927"/>
          </a:xfrm>
          <a:prstGeom prst="wedgeRoundRectCallout">
            <a:avLst>
              <a:gd name="adj1" fmla="val -10031"/>
              <a:gd name="adj2" fmla="val 70536"/>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“Take a man and put one of his feet in a bucket of ice and the other foot in a bucket of boiling water; and, on average, he’s comfortable”</a:t>
            </a:r>
          </a:p>
        </p:txBody>
      </p:sp>
    </p:spTree>
    <p:extLst>
      <p:ext uri="{BB962C8B-B14F-4D97-AF65-F5344CB8AC3E}">
        <p14:creationId xmlns:p14="http://schemas.microsoft.com/office/powerpoint/2010/main" val="355263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4638" y="833386"/>
            <a:ext cx="3657607" cy="1341123"/>
          </a:xfrm>
          <a:prstGeom prst="rect">
            <a:avLst/>
          </a:prstGeom>
        </p:spPr>
      </p:pic>
      <p:sp>
        <p:nvSpPr>
          <p:cNvPr id="10" name="Title 1"/>
          <p:cNvSpPr>
            <a:spLocks noGrp="1"/>
          </p:cNvSpPr>
          <p:nvPr>
            <p:ph type="title"/>
          </p:nvPr>
        </p:nvSpPr>
        <p:spPr>
          <a:xfrm>
            <a:off x="513268" y="409388"/>
            <a:ext cx="3312774" cy="1118624"/>
          </a:xfrm>
        </p:spPr>
        <p:txBody>
          <a:bodyPr>
            <a:normAutofit/>
          </a:bodyPr>
          <a:lstStyle/>
          <a:p>
            <a:r>
              <a:rPr lang="en-US" sz="4000" dirty="0">
                <a:solidFill>
                  <a:schemeClr val="accent1"/>
                </a:solidFill>
              </a:rPr>
              <a:t>VISION:</a:t>
            </a:r>
          </a:p>
        </p:txBody>
      </p:sp>
      <p:sp>
        <p:nvSpPr>
          <p:cNvPr id="11" name="Title 1"/>
          <p:cNvSpPr txBox="1">
            <a:spLocks/>
          </p:cNvSpPr>
          <p:nvPr/>
        </p:nvSpPr>
        <p:spPr>
          <a:xfrm>
            <a:off x="513268" y="1271651"/>
            <a:ext cx="5093448" cy="26987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pPr>
              <a:lnSpc>
                <a:spcPct val="170000"/>
              </a:lnSpc>
            </a:pPr>
            <a:r>
              <a:rPr lang="en-US" sz="3200" dirty="0">
                <a:solidFill>
                  <a:schemeClr val="tx1"/>
                </a:solidFill>
              </a:rPr>
              <a:t>The nation’s best and most future ready workforce with opportunities for all </a:t>
            </a:r>
            <a:endParaRPr lang="en-US" sz="3200" dirty="0">
              <a:solidFill>
                <a:schemeClr val="accent1"/>
              </a:solidFill>
            </a:endParaRPr>
          </a:p>
        </p:txBody>
      </p:sp>
    </p:spTree>
    <p:extLst>
      <p:ext uri="{BB962C8B-B14F-4D97-AF65-F5344CB8AC3E}">
        <p14:creationId xmlns:p14="http://schemas.microsoft.com/office/powerpoint/2010/main" val="279440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4638" y="833386"/>
            <a:ext cx="3657607" cy="1341123"/>
          </a:xfrm>
          <a:prstGeom prst="rect">
            <a:avLst/>
          </a:prstGeom>
        </p:spPr>
      </p:pic>
      <p:sp>
        <p:nvSpPr>
          <p:cNvPr id="10" name="Title 1"/>
          <p:cNvSpPr>
            <a:spLocks noGrp="1"/>
          </p:cNvSpPr>
          <p:nvPr>
            <p:ph type="title"/>
          </p:nvPr>
        </p:nvSpPr>
        <p:spPr>
          <a:xfrm>
            <a:off x="513268" y="409388"/>
            <a:ext cx="3312774" cy="1118624"/>
          </a:xfrm>
        </p:spPr>
        <p:txBody>
          <a:bodyPr>
            <a:normAutofit/>
          </a:bodyPr>
          <a:lstStyle/>
          <a:p>
            <a:r>
              <a:rPr lang="en-US" sz="4000" dirty="0">
                <a:solidFill>
                  <a:schemeClr val="accent1"/>
                </a:solidFill>
              </a:rPr>
              <a:t>VISION:</a:t>
            </a:r>
          </a:p>
        </p:txBody>
      </p:sp>
      <p:sp>
        <p:nvSpPr>
          <p:cNvPr id="11" name="Title 1"/>
          <p:cNvSpPr txBox="1">
            <a:spLocks/>
          </p:cNvSpPr>
          <p:nvPr/>
        </p:nvSpPr>
        <p:spPr>
          <a:xfrm>
            <a:off x="511045" y="1271651"/>
            <a:ext cx="5093448" cy="26987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pPr>
              <a:lnSpc>
                <a:spcPct val="170000"/>
              </a:lnSpc>
            </a:pPr>
            <a:r>
              <a:rPr lang="en-US" sz="3200" dirty="0">
                <a:solidFill>
                  <a:schemeClr val="tx1"/>
                </a:solidFill>
              </a:rPr>
              <a:t>The nation’s best and most future ready workforce with opportunities for all </a:t>
            </a:r>
            <a:endParaRPr lang="en-US" sz="3200" dirty="0">
              <a:solidFill>
                <a:schemeClr val="accent1"/>
              </a:solidFill>
            </a:endParaRPr>
          </a:p>
        </p:txBody>
      </p:sp>
      <p:sp>
        <p:nvSpPr>
          <p:cNvPr id="6" name="Title 1">
            <a:extLst>
              <a:ext uri="{FF2B5EF4-FFF2-40B4-BE49-F238E27FC236}">
                <a16:creationId xmlns:a16="http://schemas.microsoft.com/office/drawing/2014/main" xmlns="" id="{B02F0042-F773-4F1D-92E9-62C08E52C12F}"/>
              </a:ext>
            </a:extLst>
          </p:cNvPr>
          <p:cNvSpPr txBox="1">
            <a:spLocks/>
          </p:cNvSpPr>
          <p:nvPr/>
        </p:nvSpPr>
        <p:spPr>
          <a:xfrm>
            <a:off x="2777989" y="3429000"/>
            <a:ext cx="1472753" cy="54373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pPr>
              <a:lnSpc>
                <a:spcPct val="170000"/>
              </a:lnSpc>
            </a:pPr>
            <a:r>
              <a:rPr lang="en-US" sz="3200" dirty="0">
                <a:solidFill>
                  <a:schemeClr val="tx1"/>
                </a:solidFill>
              </a:rPr>
              <a:t>for all </a:t>
            </a:r>
            <a:endParaRPr lang="en-US" sz="3200" dirty="0">
              <a:solidFill>
                <a:schemeClr val="accent1"/>
              </a:solidFill>
            </a:endParaRPr>
          </a:p>
        </p:txBody>
      </p:sp>
      <p:sp>
        <p:nvSpPr>
          <p:cNvPr id="8" name="Title 1">
            <a:extLst>
              <a:ext uri="{FF2B5EF4-FFF2-40B4-BE49-F238E27FC236}">
                <a16:creationId xmlns:a16="http://schemas.microsoft.com/office/drawing/2014/main" xmlns="" id="{91B34C18-A2C6-425E-ADC4-CFD6DFA9DB68}"/>
              </a:ext>
            </a:extLst>
          </p:cNvPr>
          <p:cNvSpPr txBox="1">
            <a:spLocks/>
          </p:cNvSpPr>
          <p:nvPr/>
        </p:nvSpPr>
        <p:spPr>
          <a:xfrm>
            <a:off x="511045" y="1271651"/>
            <a:ext cx="5093448" cy="26987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pPr>
              <a:lnSpc>
                <a:spcPct val="170000"/>
              </a:lnSpc>
            </a:pPr>
            <a:r>
              <a:rPr lang="en-US" sz="3200" dirty="0">
                <a:solidFill>
                  <a:schemeClr val="tx1"/>
                </a:solidFill>
              </a:rPr>
              <a:t>The nation’s best and most future ready workforce with opportunities</a:t>
            </a:r>
            <a:endParaRPr lang="en-US" sz="3200" dirty="0">
              <a:solidFill>
                <a:schemeClr val="accent1"/>
              </a:solidFill>
            </a:endParaRPr>
          </a:p>
        </p:txBody>
      </p:sp>
    </p:spTree>
    <p:extLst>
      <p:ext uri="{BB962C8B-B14F-4D97-AF65-F5344CB8AC3E}">
        <p14:creationId xmlns:p14="http://schemas.microsoft.com/office/powerpoint/2010/main" val="3241095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6" presetClass="emph" presetSubtype="0" fill="hold" grpId="0" nodeType="withEffect" p14:presetBounceEnd="20000">
                                      <p:stCondLst>
                                        <p:cond delay="0"/>
                                      </p:stCondLst>
                                      <p:childTnLst>
                                        <p:animScale p14:bounceEnd="20000">
                                          <p:cBhvr>
                                            <p:cTn id="8" dur="2000" fill="hold"/>
                                            <p:tgtEl>
                                              <p:spTgt spid="6"/>
                                            </p:tgtEl>
                                          </p:cBhvr>
                                          <p:by x="150000" y="150000"/>
                                        </p:animScale>
                                      </p:childTnLst>
                                    </p:cTn>
                                  </p:par>
                                  <p:par>
                                    <p:cTn id="9" presetID="3" presetClass="emph" presetSubtype="2" fill="hold" grpId="1" nodeType="withEffect">
                                      <p:stCondLst>
                                        <p:cond delay="0"/>
                                      </p:stCondLst>
                                      <p:childTnLst>
                                        <p:animClr clrSpc="rgb" dir="cw">
                                          <p:cBhvr override="childStyle">
                                            <p:cTn id="10" dur="2000" fill="hold"/>
                                            <p:tgtEl>
                                              <p:spTgt spid="6"/>
                                            </p:tgtEl>
                                            <p:attrNameLst>
                                              <p:attrName>style.color</p:attrName>
                                            </p:attrNameLst>
                                          </p:cBhvr>
                                          <p:to>
                                            <a:srgbClr val="C00000"/>
                                          </p:to>
                                        </p:animClr>
                                      </p:childTnLst>
                                    </p:cTn>
                                  </p:par>
                                  <p:par>
                                    <p:cTn id="11" presetID="42" presetClass="path" presetSubtype="0" accel="50000" decel="50000" fill="hold" grpId="2" nodeType="withEffect">
                                      <p:stCondLst>
                                        <p:cond delay="0"/>
                                      </p:stCondLst>
                                      <p:childTnLst>
                                        <p:animMotion origin="layout" path="M -1.25E-6 -3.33333E-6 L 0.03594 -0.00231 " pathEditMode="relative" rAng="0" ptsTypes="AA">
                                          <p:cBhvr>
                                            <p:cTn id="12" dur="2000" fill="hold"/>
                                            <p:tgtEl>
                                              <p:spTgt spid="6"/>
                                            </p:tgtEl>
                                            <p:attrNameLst>
                                              <p:attrName>ppt_x</p:attrName>
                                              <p:attrName>ppt_y</p:attrName>
                                            </p:attrNameLst>
                                          </p:cBhvr>
                                          <p:rCtr x="1797"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6"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6" presetClass="emph" presetSubtype="0" fill="hold" grpId="0" nodeType="withEffect">
                                      <p:stCondLst>
                                        <p:cond delay="0"/>
                                      </p:stCondLst>
                                      <p:childTnLst>
                                        <p:animScale>
                                          <p:cBhvr>
                                            <p:cTn id="8" dur="2000" fill="hold"/>
                                            <p:tgtEl>
                                              <p:spTgt spid="6"/>
                                            </p:tgtEl>
                                          </p:cBhvr>
                                          <p:by x="150000" y="150000"/>
                                        </p:animScale>
                                      </p:childTnLst>
                                    </p:cTn>
                                  </p:par>
                                  <p:par>
                                    <p:cTn id="9" presetID="3" presetClass="emph" presetSubtype="2" fill="hold" grpId="1" nodeType="withEffect">
                                      <p:stCondLst>
                                        <p:cond delay="0"/>
                                      </p:stCondLst>
                                      <p:childTnLst>
                                        <p:animClr clrSpc="rgb" dir="cw">
                                          <p:cBhvr override="childStyle">
                                            <p:cTn id="10" dur="2000" fill="hold"/>
                                            <p:tgtEl>
                                              <p:spTgt spid="6"/>
                                            </p:tgtEl>
                                            <p:attrNameLst>
                                              <p:attrName>style.color</p:attrName>
                                            </p:attrNameLst>
                                          </p:cBhvr>
                                          <p:to>
                                            <a:srgbClr val="C00000"/>
                                          </p:to>
                                        </p:animClr>
                                      </p:childTnLst>
                                    </p:cTn>
                                  </p:par>
                                  <p:par>
                                    <p:cTn id="11" presetID="42" presetClass="path" presetSubtype="0" accel="50000" decel="50000" fill="hold" grpId="2" nodeType="withEffect">
                                      <p:stCondLst>
                                        <p:cond delay="0"/>
                                      </p:stCondLst>
                                      <p:childTnLst>
                                        <p:animMotion origin="layout" path="M -1.25E-6 -3.33333E-6 L 0.03594 -0.00231 " pathEditMode="relative" rAng="0" ptsTypes="AA">
                                          <p:cBhvr>
                                            <p:cTn id="12" dur="2000" fill="hold"/>
                                            <p:tgtEl>
                                              <p:spTgt spid="6"/>
                                            </p:tgtEl>
                                            <p:attrNameLst>
                                              <p:attrName>ppt_x</p:attrName>
                                              <p:attrName>ppt_y</p:attrName>
                                            </p:attrNameLst>
                                          </p:cBhvr>
                                          <p:rCtr x="1797"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6" grpId="2"/>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agenda</a:t>
            </a:r>
          </a:p>
        </p:txBody>
      </p:sp>
    </p:spTree>
    <p:extLst>
      <p:ext uri="{BB962C8B-B14F-4D97-AF65-F5344CB8AC3E}">
        <p14:creationId xmlns:p14="http://schemas.microsoft.com/office/powerpoint/2010/main" val="236229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Bret </a:t>
            </a:r>
            <a:r>
              <a:rPr lang="en-US" dirty="0" err="1"/>
              <a:t>Bertolin</a:t>
            </a:r>
            <a:endParaRPr lang="en-US" sz="4800" dirty="0">
              <a:solidFill>
                <a:schemeClr val="accent1"/>
              </a:solidFill>
            </a:endParaRPr>
          </a:p>
        </p:txBody>
      </p:sp>
      <p:pic>
        <p:nvPicPr>
          <p:cNvPr id="5" name="Picture Placeholder 4"/>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xfrm>
            <a:off x="0" y="0"/>
            <a:ext cx="7315200" cy="6858000"/>
          </a:xfrm>
        </p:spPr>
      </p:pic>
      <p:sp>
        <p:nvSpPr>
          <p:cNvPr id="4" name="Text Placeholder 3"/>
          <p:cNvSpPr>
            <a:spLocks noGrp="1"/>
          </p:cNvSpPr>
          <p:nvPr>
            <p:ph type="body" sz="half" idx="2"/>
          </p:nvPr>
        </p:nvSpPr>
        <p:spPr/>
        <p:txBody>
          <a:bodyPr>
            <a:normAutofit/>
          </a:bodyPr>
          <a:lstStyle/>
          <a:p>
            <a:r>
              <a:rPr lang="en-US" sz="2000" dirty="0"/>
              <a:t>Senior Economist</a:t>
            </a:r>
          </a:p>
          <a:p>
            <a:r>
              <a:rPr lang="en-US" sz="2000" dirty="0"/>
              <a:t>Washington State Economic and Revenue Forecast Council</a:t>
            </a:r>
            <a:endParaRPr lang="en-US" sz="2000" dirty="0">
              <a:solidFill>
                <a:schemeClr val="tx2"/>
              </a:solidFill>
            </a:endParaRPr>
          </a:p>
        </p:txBody>
      </p:sp>
    </p:spTree>
    <p:extLst>
      <p:ext uri="{BB962C8B-B14F-4D97-AF65-F5344CB8AC3E}">
        <p14:creationId xmlns:p14="http://schemas.microsoft.com/office/powerpoint/2010/main" val="134126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Inger </a:t>
            </a:r>
            <a:r>
              <a:rPr lang="en-US" dirty="0" err="1"/>
              <a:t>Brinck</a:t>
            </a:r>
            <a:endParaRPr lang="en-US" sz="4800" dirty="0">
              <a:solidFill>
                <a:schemeClr val="accent1"/>
              </a:solidFill>
            </a:endParaRPr>
          </a:p>
        </p:txBody>
      </p:sp>
      <p:sp>
        <p:nvSpPr>
          <p:cNvPr id="4" name="Text Placeholder 3"/>
          <p:cNvSpPr>
            <a:spLocks noGrp="1"/>
          </p:cNvSpPr>
          <p:nvPr>
            <p:ph type="body" sz="half" idx="2"/>
          </p:nvPr>
        </p:nvSpPr>
        <p:spPr/>
        <p:txBody>
          <a:bodyPr>
            <a:normAutofit/>
          </a:bodyPr>
          <a:lstStyle/>
          <a:p>
            <a:r>
              <a:rPr lang="en-US" sz="2000" dirty="0"/>
              <a:t>Executive Director </a:t>
            </a:r>
          </a:p>
          <a:p>
            <a:r>
              <a:rPr lang="en-US" sz="2000" dirty="0"/>
              <a:t>Results Washington</a:t>
            </a:r>
            <a:endParaRPr lang="en-US" sz="2000" dirty="0">
              <a:solidFill>
                <a:schemeClr val="tx2"/>
              </a:solidFill>
            </a:endParaRPr>
          </a:p>
        </p:txBody>
      </p:sp>
      <p:pic>
        <p:nvPicPr>
          <p:cNvPr id="6" name="Picture 5" hidden="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Placeholder 7"/>
          <p:cNvPicPr>
            <a:picLocks noGrp="1" noChangeAspect="1"/>
          </p:cNvPicPr>
          <p:nvPr>
            <p:ph type="pic" idx="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012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Steven Ross</a:t>
            </a:r>
            <a:endParaRPr lang="en-US" sz="4800" dirty="0">
              <a:solidFill>
                <a:schemeClr val="accent1"/>
              </a:solidFill>
            </a:endParaRPr>
          </a:p>
        </p:txBody>
      </p:sp>
      <p:sp>
        <p:nvSpPr>
          <p:cNvPr id="4" name="Text Placeholder 3"/>
          <p:cNvSpPr>
            <a:spLocks noGrp="1"/>
          </p:cNvSpPr>
          <p:nvPr>
            <p:ph type="body" sz="half" idx="2"/>
          </p:nvPr>
        </p:nvSpPr>
        <p:spPr/>
        <p:txBody>
          <a:bodyPr>
            <a:normAutofit/>
          </a:bodyPr>
          <a:lstStyle/>
          <a:p>
            <a:r>
              <a:rPr lang="en-US" sz="2000" dirty="0"/>
              <a:t>Director, Labor Market Information </a:t>
            </a:r>
          </a:p>
          <a:p>
            <a:r>
              <a:rPr lang="en-US" sz="2000" dirty="0"/>
              <a:t>Washington State Employment Security Department</a:t>
            </a:r>
            <a:endParaRPr lang="en-US" sz="2000" dirty="0">
              <a:solidFill>
                <a:schemeClr val="tx2"/>
              </a:solidFill>
            </a:endParaRP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a:ext>
            </a:extLst>
          </a:blip>
          <a:srcRect/>
          <a:stretch>
            <a:fillRect/>
          </a:stretch>
        </p:blipFill>
        <p:spPr>
          <a:xfrm>
            <a:off x="-4055" y="-159"/>
            <a:ext cx="7315200" cy="6858000"/>
          </a:xfrm>
        </p:spPr>
      </p:pic>
    </p:spTree>
    <p:extLst>
      <p:ext uri="{BB962C8B-B14F-4D97-AF65-F5344CB8AC3E}">
        <p14:creationId xmlns:p14="http://schemas.microsoft.com/office/powerpoint/2010/main" val="29073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THANK YOU!</a:t>
            </a:r>
          </a:p>
        </p:txBody>
      </p:sp>
      <p:sp>
        <p:nvSpPr>
          <p:cNvPr id="6" name="Text Placeholder 5"/>
          <p:cNvSpPr>
            <a:spLocks noGrp="1"/>
          </p:cNvSpPr>
          <p:nvPr>
            <p:ph type="body" sz="half" idx="2"/>
          </p:nvPr>
        </p:nvSpPr>
        <p:spPr/>
        <p:txBody>
          <a:bodyPr>
            <a:normAutofit/>
          </a:bodyPr>
          <a:lstStyle/>
          <a:p>
            <a:r>
              <a:rPr lang="en-US" sz="3200" dirty="0"/>
              <a:t>ESD Partners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401" y="897467"/>
            <a:ext cx="4227688" cy="158538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7066" y="2844798"/>
            <a:ext cx="3725959" cy="176106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8267" y="5347221"/>
            <a:ext cx="5034377" cy="951977"/>
          </a:xfrm>
          <a:prstGeom prst="rect">
            <a:avLst/>
          </a:prstGeom>
        </p:spPr>
      </p:pic>
    </p:spTree>
    <p:extLst>
      <p:ext uri="{BB962C8B-B14F-4D97-AF65-F5344CB8AC3E}">
        <p14:creationId xmlns:p14="http://schemas.microsoft.com/office/powerpoint/2010/main" val="41016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Economic Factors Across Geographies and Sectors: How They Affect Us and How We Address Them</a:t>
            </a:r>
          </a:p>
        </p:txBody>
      </p:sp>
      <p:sp>
        <p:nvSpPr>
          <p:cNvPr id="3" name="Title 1"/>
          <p:cNvSpPr txBox="1">
            <a:spLocks/>
          </p:cNvSpPr>
          <p:nvPr/>
        </p:nvSpPr>
        <p:spPr>
          <a:xfrm>
            <a:off x="2602285" y="1759478"/>
            <a:ext cx="3775075" cy="772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2400" dirty="0">
                <a:solidFill>
                  <a:schemeClr val="accent5"/>
                </a:solidFill>
                <a:latin typeface="+mn-lt"/>
              </a:rPr>
              <a:t>Moderator</a:t>
            </a:r>
            <a:r>
              <a:rPr lang="en-US" sz="2400" dirty="0">
                <a:solidFill>
                  <a:schemeClr val="accent5"/>
                </a:solidFill>
              </a:rPr>
              <a:t/>
            </a:r>
            <a:br>
              <a:rPr lang="en-US" sz="2400" dirty="0">
                <a:solidFill>
                  <a:schemeClr val="accent5"/>
                </a:solidFill>
              </a:rPr>
            </a:br>
            <a:r>
              <a:rPr lang="en-US" sz="2400" dirty="0">
                <a:solidFill>
                  <a:schemeClr val="accent5"/>
                </a:solidFill>
              </a:rPr>
              <a:t>Emory Thomas</a:t>
            </a:r>
            <a:endParaRPr lang="en-US" sz="4000" dirty="0">
              <a:solidFill>
                <a:schemeClr val="accent5"/>
              </a:solidFill>
            </a:endParaRPr>
          </a:p>
        </p:txBody>
      </p:sp>
      <p:pic>
        <p:nvPicPr>
          <p:cNvPr id="4" name="Picture Placeholder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41810" y="2032661"/>
            <a:ext cx="1143000" cy="1143000"/>
          </a:xfrm>
          <a:prstGeom prst="ellipse">
            <a:avLst/>
          </a:prstGeom>
        </p:spPr>
      </p:pic>
      <p:sp>
        <p:nvSpPr>
          <p:cNvPr id="5" name="Text Placeholder 3"/>
          <p:cNvSpPr txBox="1">
            <a:spLocks/>
          </p:cNvSpPr>
          <p:nvPr/>
        </p:nvSpPr>
        <p:spPr>
          <a:xfrm>
            <a:off x="2602285" y="2531534"/>
            <a:ext cx="3657600" cy="651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marL="0" indent="0">
              <a:buFont typeface="Arial" pitchFamily="34" charset="0"/>
              <a:buNone/>
            </a:pPr>
            <a:r>
              <a:rPr lang="en-US" sz="1800" dirty="0"/>
              <a:t>Vice President, Local Markets American City Business Journal</a:t>
            </a:r>
            <a:endParaRPr lang="en-US" sz="1800" dirty="0">
              <a:solidFill>
                <a:schemeClr val="tx2"/>
              </a:solidFill>
            </a:endParaRPr>
          </a:p>
        </p:txBody>
      </p:sp>
      <p:grpSp>
        <p:nvGrpSpPr>
          <p:cNvPr id="24" name="Group 23"/>
          <p:cNvGrpSpPr/>
          <p:nvPr/>
        </p:nvGrpSpPr>
        <p:grpSpPr>
          <a:xfrm>
            <a:off x="4246408" y="3666580"/>
            <a:ext cx="3462865" cy="1143000"/>
            <a:chOff x="8635512" y="3609430"/>
            <a:chExt cx="3462865" cy="1143000"/>
          </a:xfrm>
        </p:grpSpPr>
        <p:pic>
          <p:nvPicPr>
            <p:cNvPr id="7" name="Picture Placeholder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35512" y="3609430"/>
              <a:ext cx="1143000" cy="1143000"/>
            </a:xfrm>
            <a:prstGeom prst="ellipse">
              <a:avLst/>
            </a:prstGeom>
          </p:spPr>
        </p:pic>
        <p:grpSp>
          <p:nvGrpSpPr>
            <p:cNvPr id="21" name="Group 20"/>
            <p:cNvGrpSpPr/>
            <p:nvPr/>
          </p:nvGrpSpPr>
          <p:grpSpPr>
            <a:xfrm>
              <a:off x="9854711" y="3694384"/>
              <a:ext cx="2243666" cy="948028"/>
              <a:chOff x="1938867" y="3791870"/>
              <a:chExt cx="2243666" cy="948028"/>
            </a:xfrm>
          </p:grpSpPr>
          <p:sp>
            <p:nvSpPr>
              <p:cNvPr id="6" name="Title 1"/>
              <p:cNvSpPr txBox="1">
                <a:spLocks/>
              </p:cNvSpPr>
              <p:nvPr/>
            </p:nvSpPr>
            <p:spPr>
              <a:xfrm>
                <a:off x="1938868" y="3791870"/>
                <a:ext cx="2167466" cy="40918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2400" dirty="0">
                    <a:solidFill>
                      <a:schemeClr val="accent5"/>
                    </a:solidFill>
                  </a:rPr>
                  <a:t>Jordan Matson</a:t>
                </a:r>
                <a:endParaRPr lang="en-US" sz="4000" dirty="0">
                  <a:solidFill>
                    <a:schemeClr val="accent5"/>
                  </a:solidFill>
                </a:endParaRPr>
              </a:p>
            </p:txBody>
          </p:sp>
          <p:sp>
            <p:nvSpPr>
              <p:cNvPr id="8" name="Text Placeholder 3"/>
              <p:cNvSpPr txBox="1">
                <a:spLocks/>
              </p:cNvSpPr>
              <p:nvPr/>
            </p:nvSpPr>
            <p:spPr>
              <a:xfrm>
                <a:off x="1938867" y="4201056"/>
                <a:ext cx="2243666" cy="5388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marL="0" indent="0">
                  <a:buNone/>
                </a:pPr>
                <a:r>
                  <a:rPr lang="en-US" sz="1800" dirty="0"/>
                  <a:t>General Manager</a:t>
                </a:r>
                <a:br>
                  <a:rPr lang="en-US" sz="1800" dirty="0"/>
                </a:br>
                <a:r>
                  <a:rPr lang="en-US" sz="1800" dirty="0"/>
                  <a:t>Matson Fruit</a:t>
                </a:r>
                <a:endParaRPr lang="en-US" sz="1800" dirty="0">
                  <a:solidFill>
                    <a:schemeClr val="tx2"/>
                  </a:solidFill>
                </a:endParaRPr>
              </a:p>
            </p:txBody>
          </p:sp>
        </p:grpSp>
      </p:grpSp>
      <p:pic>
        <p:nvPicPr>
          <p:cNvPr id="10" name="Picture Placeholder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64614" y="1979557"/>
            <a:ext cx="1143000" cy="1143000"/>
          </a:xfrm>
          <a:prstGeom prst="ellipse">
            <a:avLst/>
          </a:prstGeom>
        </p:spPr>
      </p:pic>
      <p:grpSp>
        <p:nvGrpSpPr>
          <p:cNvPr id="18" name="Group 17"/>
          <p:cNvGrpSpPr/>
          <p:nvPr/>
        </p:nvGrpSpPr>
        <p:grpSpPr>
          <a:xfrm>
            <a:off x="7709273" y="2106878"/>
            <a:ext cx="3775075" cy="956735"/>
            <a:chOff x="6307667" y="2226733"/>
            <a:chExt cx="3775075" cy="956735"/>
          </a:xfrm>
        </p:grpSpPr>
        <p:sp>
          <p:nvSpPr>
            <p:cNvPr id="9" name="Title 1"/>
            <p:cNvSpPr txBox="1">
              <a:spLocks/>
            </p:cNvSpPr>
            <p:nvPr/>
          </p:nvSpPr>
          <p:spPr>
            <a:xfrm>
              <a:off x="6307667" y="2226733"/>
              <a:ext cx="3775075" cy="39184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2400" dirty="0">
                  <a:solidFill>
                    <a:schemeClr val="accent5"/>
                  </a:solidFill>
                </a:rPr>
                <a:t>Lisa Brown </a:t>
              </a:r>
              <a:endParaRPr lang="en-US" sz="4000" dirty="0">
                <a:solidFill>
                  <a:schemeClr val="accent5"/>
                </a:solidFill>
              </a:endParaRPr>
            </a:p>
          </p:txBody>
        </p:sp>
        <p:sp>
          <p:nvSpPr>
            <p:cNvPr id="11" name="Text Placeholder 3"/>
            <p:cNvSpPr txBox="1">
              <a:spLocks/>
            </p:cNvSpPr>
            <p:nvPr/>
          </p:nvSpPr>
          <p:spPr>
            <a:xfrm>
              <a:off x="6307667" y="2618583"/>
              <a:ext cx="3657600" cy="56488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marL="0" indent="0">
                <a:buNone/>
              </a:pPr>
              <a:r>
                <a:rPr lang="en-US" sz="1800" dirty="0"/>
                <a:t>Director, Washington State Department of Commerce</a:t>
              </a:r>
              <a:endParaRPr lang="en-US" sz="1800" dirty="0">
                <a:solidFill>
                  <a:schemeClr val="tx2"/>
                </a:solidFill>
              </a:endParaRPr>
            </a:p>
          </p:txBody>
        </p:sp>
      </p:grpSp>
      <p:pic>
        <p:nvPicPr>
          <p:cNvPr id="13" name="Picture Placeholder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3074" y="3654048"/>
            <a:ext cx="1143000" cy="1143000"/>
          </a:xfrm>
          <a:prstGeom prst="ellipse">
            <a:avLst/>
          </a:prstGeom>
        </p:spPr>
      </p:pic>
      <p:grpSp>
        <p:nvGrpSpPr>
          <p:cNvPr id="20" name="Group 19"/>
          <p:cNvGrpSpPr/>
          <p:nvPr/>
        </p:nvGrpSpPr>
        <p:grpSpPr>
          <a:xfrm>
            <a:off x="8852274" y="3746387"/>
            <a:ext cx="3036240" cy="979761"/>
            <a:chOff x="6399740" y="3894667"/>
            <a:chExt cx="3941188" cy="979761"/>
          </a:xfrm>
        </p:grpSpPr>
        <p:sp>
          <p:nvSpPr>
            <p:cNvPr id="12" name="Title 1"/>
            <p:cNvSpPr txBox="1">
              <a:spLocks/>
            </p:cNvSpPr>
            <p:nvPr/>
          </p:nvSpPr>
          <p:spPr>
            <a:xfrm>
              <a:off x="6399743" y="3894667"/>
              <a:ext cx="3168971" cy="39264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2400" dirty="0">
                  <a:solidFill>
                    <a:schemeClr val="accent5"/>
                  </a:solidFill>
                </a:rPr>
                <a:t>Kim Sullivan</a:t>
              </a:r>
            </a:p>
          </p:txBody>
        </p:sp>
        <p:sp>
          <p:nvSpPr>
            <p:cNvPr id="14" name="Text Placeholder 3"/>
            <p:cNvSpPr txBox="1">
              <a:spLocks/>
            </p:cNvSpPr>
            <p:nvPr/>
          </p:nvSpPr>
          <p:spPr>
            <a:xfrm>
              <a:off x="6399740" y="4287311"/>
              <a:ext cx="3941188" cy="587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marL="0" indent="0">
                <a:buNone/>
              </a:pPr>
              <a:r>
                <a:rPr lang="en-US" sz="1600" dirty="0"/>
                <a:t>Vice President of Human Resource</a:t>
              </a:r>
              <a:br>
                <a:rPr lang="en-US" sz="1600" dirty="0"/>
              </a:br>
              <a:r>
                <a:rPr lang="en-US" sz="1600" dirty="0"/>
                <a:t>Kaiser Permanente Washington</a:t>
              </a:r>
            </a:p>
            <a:p>
              <a:pPr marL="0" indent="0">
                <a:buNone/>
              </a:pPr>
              <a:endParaRPr lang="en-US" sz="1600" dirty="0"/>
            </a:p>
          </p:txBody>
        </p:sp>
      </p:grpSp>
      <p:pic>
        <p:nvPicPr>
          <p:cNvPr id="16" name="Picture Placeholder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6101" y="3654048"/>
            <a:ext cx="1143000" cy="1143000"/>
          </a:xfrm>
          <a:prstGeom prst="ellipse">
            <a:avLst/>
          </a:prstGeom>
        </p:spPr>
      </p:pic>
      <p:grpSp>
        <p:nvGrpSpPr>
          <p:cNvPr id="19" name="Group 18"/>
          <p:cNvGrpSpPr/>
          <p:nvPr/>
        </p:nvGrpSpPr>
        <p:grpSpPr>
          <a:xfrm>
            <a:off x="1657201" y="3704446"/>
            <a:ext cx="2290535" cy="1054125"/>
            <a:chOff x="5713942" y="5563395"/>
            <a:chExt cx="2290535" cy="1054125"/>
          </a:xfrm>
        </p:grpSpPr>
        <p:sp>
          <p:nvSpPr>
            <p:cNvPr id="15" name="Title 1"/>
            <p:cNvSpPr txBox="1">
              <a:spLocks/>
            </p:cNvSpPr>
            <p:nvPr/>
          </p:nvSpPr>
          <p:spPr>
            <a:xfrm>
              <a:off x="5713942" y="5563395"/>
              <a:ext cx="1939925" cy="4426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2400" dirty="0">
                  <a:solidFill>
                    <a:schemeClr val="accent5"/>
                  </a:solidFill>
                </a:rPr>
                <a:t>Cory Hopkins</a:t>
              </a:r>
              <a:endParaRPr lang="en-US" sz="4000" dirty="0">
                <a:solidFill>
                  <a:schemeClr val="accent5"/>
                </a:solidFill>
              </a:endParaRPr>
            </a:p>
          </p:txBody>
        </p:sp>
        <p:sp>
          <p:nvSpPr>
            <p:cNvPr id="17" name="Text Placeholder 3"/>
            <p:cNvSpPr txBox="1">
              <a:spLocks/>
            </p:cNvSpPr>
            <p:nvPr/>
          </p:nvSpPr>
          <p:spPr>
            <a:xfrm>
              <a:off x="5713942" y="6006055"/>
              <a:ext cx="2290535" cy="61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marL="0" indent="0">
                <a:buNone/>
              </a:pPr>
              <a:r>
                <a:rPr lang="en-US" sz="1800" dirty="0"/>
                <a:t>Sr. Managing Editor</a:t>
              </a:r>
              <a:br>
                <a:rPr lang="en-US" sz="1800" dirty="0"/>
              </a:br>
              <a:r>
                <a:rPr lang="en-US" sz="1800" dirty="0"/>
                <a:t>Zillow Research, Zillow </a:t>
              </a:r>
            </a:p>
          </p:txBody>
        </p:sp>
      </p:grpSp>
    </p:spTree>
    <p:extLst>
      <p:ext uri="{BB962C8B-B14F-4D97-AF65-F5344CB8AC3E}">
        <p14:creationId xmlns:p14="http://schemas.microsoft.com/office/powerpoint/2010/main" val="305156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Dan White</a:t>
            </a:r>
            <a:endParaRPr lang="en-US" sz="4800" dirty="0">
              <a:solidFill>
                <a:schemeClr val="accent1"/>
              </a:solidFill>
            </a:endParaRPr>
          </a:p>
        </p:txBody>
      </p:sp>
      <p:sp>
        <p:nvSpPr>
          <p:cNvPr id="4" name="Text Placeholder 3"/>
          <p:cNvSpPr>
            <a:spLocks noGrp="1"/>
          </p:cNvSpPr>
          <p:nvPr>
            <p:ph type="body" sz="half" idx="2"/>
          </p:nvPr>
        </p:nvSpPr>
        <p:spPr/>
        <p:txBody>
          <a:bodyPr>
            <a:normAutofit/>
          </a:bodyPr>
          <a:lstStyle/>
          <a:p>
            <a:r>
              <a:rPr lang="en-US" sz="2000" dirty="0"/>
              <a:t>Director, Government Consulting and Public Finance Research </a:t>
            </a:r>
          </a:p>
          <a:p>
            <a:r>
              <a:rPr lang="en-US" sz="2000" dirty="0"/>
              <a:t>Moody’s Analytics</a:t>
            </a:r>
            <a:endParaRPr lang="en-US" sz="2000" dirty="0">
              <a:solidFill>
                <a:schemeClr val="tx2"/>
              </a:solidFill>
            </a:endParaRPr>
          </a:p>
        </p:txBody>
      </p:sp>
      <p:pic>
        <p:nvPicPr>
          <p:cNvPr id="6" name="Picture Placeholder 5"/>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xfrm>
            <a:off x="-4055" y="-159"/>
            <a:ext cx="7315200" cy="6858000"/>
          </a:xfrm>
        </p:spPr>
      </p:pic>
    </p:spTree>
    <p:extLst>
      <p:ext uri="{BB962C8B-B14F-4D97-AF65-F5344CB8AC3E}">
        <p14:creationId xmlns:p14="http://schemas.microsoft.com/office/powerpoint/2010/main" val="330454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Lindsi</a:t>
            </a:r>
            <a:r>
              <a:rPr lang="en-US" dirty="0"/>
              <a:t> Leahy</a:t>
            </a:r>
            <a:endParaRPr lang="en-US" sz="4800" dirty="0">
              <a:solidFill>
                <a:schemeClr val="accent1"/>
              </a:solidFill>
            </a:endParaRPr>
          </a:p>
        </p:txBody>
      </p:sp>
      <p:sp>
        <p:nvSpPr>
          <p:cNvPr id="4" name="Text Placeholder 3"/>
          <p:cNvSpPr>
            <a:spLocks noGrp="1"/>
          </p:cNvSpPr>
          <p:nvPr>
            <p:ph type="body" sz="half" idx="2"/>
          </p:nvPr>
        </p:nvSpPr>
        <p:spPr>
          <a:xfrm>
            <a:off x="7909559" y="2999232"/>
            <a:ext cx="3740573" cy="2286000"/>
          </a:xfrm>
        </p:spPr>
        <p:txBody>
          <a:bodyPr>
            <a:normAutofit/>
          </a:bodyPr>
          <a:lstStyle/>
          <a:p>
            <a:r>
              <a:rPr lang="en-US" sz="2000" dirty="0"/>
              <a:t>Unemployment Insurance Deputy Division Director for Benefits </a:t>
            </a:r>
          </a:p>
          <a:p>
            <a:r>
              <a:rPr lang="en-US" sz="2000" dirty="0"/>
              <a:t>Oregon Employment Department</a:t>
            </a:r>
            <a:endParaRPr lang="en-US" sz="2000" dirty="0">
              <a:solidFill>
                <a:schemeClr val="tx2"/>
              </a:solidFill>
            </a:endParaRPr>
          </a:p>
        </p:txBody>
      </p:sp>
      <p:pic>
        <p:nvPicPr>
          <p:cNvPr id="6" name="Picture Placeholder 5"/>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xfrm>
            <a:off x="-4055" y="-159"/>
            <a:ext cx="7315200" cy="6858000"/>
          </a:xfrm>
        </p:spPr>
      </p:pic>
    </p:spTree>
    <p:extLst>
      <p:ext uri="{BB962C8B-B14F-4D97-AF65-F5344CB8AC3E}">
        <p14:creationId xmlns:p14="http://schemas.microsoft.com/office/powerpoint/2010/main" val="61082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50146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THANK YOU!</a:t>
            </a:r>
          </a:p>
        </p:txBody>
      </p:sp>
      <p:sp>
        <p:nvSpPr>
          <p:cNvPr id="6" name="Text Placeholder 5"/>
          <p:cNvSpPr>
            <a:spLocks noGrp="1"/>
          </p:cNvSpPr>
          <p:nvPr>
            <p:ph type="body" sz="half" idx="2"/>
          </p:nvPr>
        </p:nvSpPr>
        <p:spPr/>
        <p:txBody>
          <a:bodyPr>
            <a:normAutofit/>
          </a:bodyPr>
          <a:lstStyle/>
          <a:p>
            <a:r>
              <a:rPr lang="en-US" sz="3200" dirty="0"/>
              <a:t>Sponsors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767" y="2695502"/>
            <a:ext cx="2267562" cy="55506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8777" y="2586080"/>
            <a:ext cx="2641600" cy="77390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619" y="4009911"/>
            <a:ext cx="2611858" cy="430396"/>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03432" y="3869144"/>
            <a:ext cx="2272290" cy="711930"/>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8181" y="5345504"/>
            <a:ext cx="4677020" cy="30474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430162" y="740266"/>
            <a:ext cx="2553056" cy="1114581"/>
          </a:xfrm>
          <a:prstGeom prst="rect">
            <a:avLst/>
          </a:prstGeom>
        </p:spPr>
      </p:pic>
    </p:spTree>
    <p:extLst>
      <p:ext uri="{BB962C8B-B14F-4D97-AF65-F5344CB8AC3E}">
        <p14:creationId xmlns:p14="http://schemas.microsoft.com/office/powerpoint/2010/main" val="361957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
            </a:r>
            <a:br>
              <a:rPr lang="en-US" dirty="0"/>
            </a:br>
            <a:r>
              <a:rPr lang="en-US" dirty="0"/>
              <a:t/>
            </a:r>
            <a:br>
              <a:rPr lang="en-US" dirty="0"/>
            </a:br>
            <a:r>
              <a:rPr lang="en-US" dirty="0"/>
              <a:t>State &amp; Regional Economists</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3388"/>
          <a:stretch/>
        </p:blipFill>
        <p:spPr>
          <a:xfrm>
            <a:off x="676846" y="3653825"/>
            <a:ext cx="1372452" cy="1372452"/>
          </a:xfrm>
          <a:prstGeom prst="ellipse">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06374" y="2050996"/>
            <a:ext cx="1371600" cy="1371600"/>
          </a:xfrm>
          <a:prstGeom prst="ellipse">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06374" y="3654393"/>
            <a:ext cx="1371600" cy="1371600"/>
          </a:xfrm>
          <a:prstGeom prst="ellipse">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b="-699"/>
          <a:stretch/>
        </p:blipFill>
        <p:spPr>
          <a:xfrm rot="5400000">
            <a:off x="677272" y="447599"/>
            <a:ext cx="1371600" cy="1371600"/>
          </a:xfrm>
          <a:prstGeom prst="ellipse">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06374" y="5257790"/>
            <a:ext cx="1371600" cy="1371600"/>
          </a:xfrm>
          <a:prstGeom prst="ellipse">
            <a:avLst/>
          </a:prstGeom>
        </p:spPr>
      </p:pic>
      <p:pic>
        <p:nvPicPr>
          <p:cNvPr id="11" name="Picture 10"/>
          <p:cNvPicPr>
            <a:picLocks noChangeAspect="1"/>
          </p:cNvPicPr>
          <p:nvPr/>
        </p:nvPicPr>
        <p:blipFill rotWithShape="1">
          <a:blip r:embed="rId8" cstate="email">
            <a:extLst>
              <a:ext uri="{28A0092B-C50C-407E-A947-70E740481C1C}">
                <a14:useLocalDpi xmlns:a14="http://schemas.microsoft.com/office/drawing/2010/main"/>
              </a:ext>
            </a:extLst>
          </a:blip>
          <a:srcRect l="-1081"/>
          <a:stretch/>
        </p:blipFill>
        <p:spPr>
          <a:xfrm>
            <a:off x="677272" y="2050712"/>
            <a:ext cx="1371600" cy="1371600"/>
          </a:xfrm>
          <a:prstGeom prst="ellipse">
            <a:avLst/>
          </a:prstGeom>
        </p:spPr>
      </p:pic>
      <p:pic>
        <p:nvPicPr>
          <p:cNvPr id="12" name="Picture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06374" y="447599"/>
            <a:ext cx="1371600" cy="1371600"/>
          </a:xfrm>
          <a:prstGeom prst="ellipse">
            <a:avLst/>
          </a:prstGeom>
        </p:spPr>
      </p:pic>
      <p:pic>
        <p:nvPicPr>
          <p:cNvPr id="13" name="Picture 1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77272" y="5257790"/>
            <a:ext cx="1371600" cy="1371600"/>
          </a:xfrm>
          <a:prstGeom prst="ellipse">
            <a:avLst/>
          </a:prstGeom>
        </p:spPr>
      </p:pic>
    </p:spTree>
    <p:extLst>
      <p:ext uri="{BB962C8B-B14F-4D97-AF65-F5344CB8AC3E}">
        <p14:creationId xmlns:p14="http://schemas.microsoft.com/office/powerpoint/2010/main" val="26746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677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pple-Mosa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5346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7512"/>
            <a:ext cx="12192000" cy="7787640"/>
          </a:xfrm>
          <a:prstGeom prst="rect">
            <a:avLst/>
          </a:prstGeom>
        </p:spPr>
      </p:pic>
      <p:sp>
        <p:nvSpPr>
          <p:cNvPr id="2" name="TextBox 1"/>
          <p:cNvSpPr txBox="1"/>
          <p:nvPr/>
        </p:nvSpPr>
        <p:spPr>
          <a:xfrm>
            <a:off x="0" y="5422880"/>
            <a:ext cx="12192000" cy="1200329"/>
          </a:xfrm>
          <a:prstGeom prst="rect">
            <a:avLst/>
          </a:prstGeom>
          <a:solidFill>
            <a:schemeClr val="accent1">
              <a:lumMod val="20000"/>
              <a:lumOff val="80000"/>
              <a:alpha val="48000"/>
            </a:schemeClr>
          </a:solidFill>
        </p:spPr>
        <p:txBody>
          <a:bodyPr wrap="square" rtlCol="0">
            <a:spAutoFit/>
          </a:bodyPr>
          <a:lstStyle/>
          <a:p>
            <a:pPr algn="ctr"/>
            <a:r>
              <a:rPr lang="en-US" sz="4000" dirty="0">
                <a:solidFill>
                  <a:schemeClr val="accent2">
                    <a:lumMod val="90000"/>
                    <a:lumOff val="10000"/>
                  </a:schemeClr>
                </a:solidFill>
              </a:rPr>
              <a:t>“You can’t manage what you don’t measure”</a:t>
            </a:r>
          </a:p>
          <a:p>
            <a:pPr algn="ctr"/>
            <a:r>
              <a:rPr lang="en-US" sz="3200" dirty="0">
                <a:solidFill>
                  <a:schemeClr val="accent2">
                    <a:lumMod val="90000"/>
                    <a:lumOff val="10000"/>
                  </a:schemeClr>
                </a:solidFill>
              </a:rPr>
              <a:t>-  Peter Drucker</a:t>
            </a:r>
          </a:p>
        </p:txBody>
      </p:sp>
    </p:spTree>
    <p:extLst>
      <p:ext uri="{BB962C8B-B14F-4D97-AF65-F5344CB8AC3E}">
        <p14:creationId xmlns:p14="http://schemas.microsoft.com/office/powerpoint/2010/main" val="791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72053"/>
            <a:ext cx="9601200" cy="1142385"/>
          </a:xfrm>
        </p:spPr>
        <p:txBody>
          <a:bodyPr/>
          <a:lstStyle/>
          <a:p>
            <a:r>
              <a:rPr lang="en-US" dirty="0"/>
              <a:t>Unemployment rate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990" y="1564108"/>
            <a:ext cx="6765080" cy="4278213"/>
          </a:xfrm>
          <a:prstGeom prst="rect">
            <a:avLst/>
          </a:prstGeom>
        </p:spPr>
      </p:pic>
      <p:sp>
        <p:nvSpPr>
          <p:cNvPr id="6" name="Line Callout 2 (Border and Accent Bar) 5"/>
          <p:cNvSpPr/>
          <p:nvPr/>
        </p:nvSpPr>
        <p:spPr>
          <a:xfrm>
            <a:off x="8199584" y="2126751"/>
            <a:ext cx="2074573" cy="1389850"/>
          </a:xfrm>
          <a:prstGeom prst="accentBorderCallout2">
            <a:avLst>
              <a:gd name="adj1" fmla="val 53946"/>
              <a:gd name="adj2" fmla="val -8333"/>
              <a:gd name="adj3" fmla="val 62024"/>
              <a:gd name="adj4" fmla="val -16286"/>
              <a:gd name="adj5" fmla="val 103934"/>
              <a:gd name="adj6" fmla="val -5123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4.5%!</a:t>
            </a:r>
          </a:p>
        </p:txBody>
      </p:sp>
    </p:spTree>
    <p:extLst>
      <p:ext uri="{BB962C8B-B14F-4D97-AF65-F5344CB8AC3E}">
        <p14:creationId xmlns:p14="http://schemas.microsoft.com/office/powerpoint/2010/main" val="99929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9237" y="927066"/>
            <a:ext cx="8710808" cy="5801280"/>
          </a:xfrm>
          <a:prstGeom prst="rect">
            <a:avLst/>
          </a:prstGeom>
        </p:spPr>
      </p:pic>
      <p:sp>
        <p:nvSpPr>
          <p:cNvPr id="10" name="Title 2"/>
          <p:cNvSpPr txBox="1">
            <a:spLocks/>
          </p:cNvSpPr>
          <p:nvPr/>
        </p:nvSpPr>
        <p:spPr>
          <a:xfrm>
            <a:off x="513268" y="204667"/>
            <a:ext cx="10971080" cy="1142385"/>
          </a:xfrm>
          <a:prstGeom prst="rect">
            <a:avLst/>
          </a:prstGeom>
        </p:spPr>
        <p:txBody>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r>
              <a:rPr lang="en-US" dirty="0"/>
              <a:t>County unemployment rates</a:t>
            </a:r>
          </a:p>
          <a:p>
            <a:r>
              <a:rPr lang="en-US" sz="2100" b="0" i="1" dirty="0">
                <a:solidFill>
                  <a:schemeClr val="accent1">
                    <a:lumMod val="60000"/>
                    <a:lumOff val="40000"/>
                  </a:schemeClr>
                </a:solidFill>
              </a:rPr>
              <a:t>(not seasonally adjusted - February 2019)</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13" y="3226254"/>
            <a:ext cx="3047619" cy="3631746"/>
          </a:xfrm>
          <a:prstGeom prst="rect">
            <a:avLst/>
          </a:prstGeom>
        </p:spPr>
      </p:pic>
      <p:sp>
        <p:nvSpPr>
          <p:cNvPr id="7" name="Rounded Rectangular Callout 8">
            <a:extLst>
              <a:ext uri="{FF2B5EF4-FFF2-40B4-BE49-F238E27FC236}">
                <a16:creationId xmlns:a16="http://schemas.microsoft.com/office/drawing/2014/main" xmlns="" id="{6F2A3A63-0054-4AAB-B7DF-95A584F57E1D}"/>
              </a:ext>
            </a:extLst>
          </p:cNvPr>
          <p:cNvSpPr/>
          <p:nvPr/>
        </p:nvSpPr>
        <p:spPr>
          <a:xfrm>
            <a:off x="294759" y="1437531"/>
            <a:ext cx="2614697" cy="1698243"/>
          </a:xfrm>
          <a:prstGeom prst="wedgeRoundRectCallout">
            <a:avLst>
              <a:gd name="adj1" fmla="val -13062"/>
              <a:gd name="adj2" fmla="val 67938"/>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“It was the best of times, it was the worst of times.”</a:t>
            </a:r>
          </a:p>
        </p:txBody>
      </p:sp>
    </p:spTree>
    <p:extLst>
      <p:ext uri="{BB962C8B-B14F-4D97-AF65-F5344CB8AC3E}">
        <p14:creationId xmlns:p14="http://schemas.microsoft.com/office/powerpoint/2010/main" val="405000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Diamond Grid 16x9">
  <a:themeElements>
    <a:clrScheme name="ESD New colors">
      <a:dk1>
        <a:srgbClr val="333333"/>
      </a:dk1>
      <a:lt1>
        <a:srgbClr val="FFFFFF"/>
      </a:lt1>
      <a:dk2>
        <a:srgbClr val="666666"/>
      </a:dk2>
      <a:lt2>
        <a:srgbClr val="CCCCCC"/>
      </a:lt2>
      <a:accent1>
        <a:srgbClr val="34A2D2"/>
      </a:accent1>
      <a:accent2>
        <a:srgbClr val="0D3455"/>
      </a:accent2>
      <a:accent3>
        <a:srgbClr val="A24600"/>
      </a:accent3>
      <a:accent4>
        <a:srgbClr val="086470"/>
      </a:accent4>
      <a:accent5>
        <a:srgbClr val="669933"/>
      </a:accent5>
      <a:accent6>
        <a:srgbClr val="C9E7B1"/>
      </a:accent6>
      <a:hlink>
        <a:srgbClr val="32A3D3"/>
      </a:hlink>
      <a:folHlink>
        <a:srgbClr val="363064"/>
      </a:folHlink>
    </a:clrScheme>
    <a:fontScheme name="ESD">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diamond grid presentation (widescreen)</Template>
  <TotalTime>3024</TotalTime>
  <Words>1519</Words>
  <Application>Microsoft Office PowerPoint</Application>
  <PresentationFormat>Widescreen</PresentationFormat>
  <Paragraphs>189</Paragraphs>
  <Slides>23</Slides>
  <Notes>23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Diamond Grid 16x9</vt:lpstr>
      <vt:lpstr>CONNECTING THE DOTS: Metrics that Matter</vt:lpstr>
      <vt:lpstr>THANK YOU!</vt:lpstr>
      <vt:lpstr>THANK YOU!</vt:lpstr>
      <vt:lpstr>   State &amp; Regional Economists</vt:lpstr>
      <vt:lpstr>PowerPoint Presentation</vt:lpstr>
      <vt:lpstr>PowerPoint Presentation</vt:lpstr>
      <vt:lpstr>PowerPoint Presentation</vt:lpstr>
      <vt:lpstr>Unemployment rate</vt:lpstr>
      <vt:lpstr>PowerPoint Presentation</vt:lpstr>
      <vt:lpstr>PowerPoint Presentation</vt:lpstr>
      <vt:lpstr>PowerPoint Presentation</vt:lpstr>
      <vt:lpstr>PowerPoint Presentation</vt:lpstr>
      <vt:lpstr>PowerPoint Presentation</vt:lpstr>
      <vt:lpstr>VISION:</vt:lpstr>
      <vt:lpstr>VISION:</vt:lpstr>
      <vt:lpstr>Today’s agenda</vt:lpstr>
      <vt:lpstr>Bret Bertolin</vt:lpstr>
      <vt:lpstr>Inger Brinck</vt:lpstr>
      <vt:lpstr>Steven Ross</vt:lpstr>
      <vt:lpstr>Key Economic Factors Across Geographies and Sectors: How They Affect Us and How We Address Them</vt:lpstr>
      <vt:lpstr>Dan White</vt:lpstr>
      <vt:lpstr>Lindsi Leahy</vt:lpstr>
      <vt:lpstr>Thank you</vt:lpstr>
    </vt:vector>
  </TitlesOfParts>
  <Company>ESD - State Of Washington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Young, Kira (ESD)</dc:creator>
  <cp:lastModifiedBy>Beveridge, Bretta (ESD)</cp:lastModifiedBy>
  <cp:revision>93</cp:revision>
  <dcterms:created xsi:type="dcterms:W3CDTF">2019-01-08T21:26:56Z</dcterms:created>
  <dcterms:modified xsi:type="dcterms:W3CDTF">2019-03-31T13:33:19Z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