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74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B1533"/>
    <a:srgbClr val="FFFFFF"/>
    <a:srgbClr val="282A29"/>
    <a:srgbClr val="AB0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6" autoAdjust="0"/>
    <p:restoredTop sz="94651" autoAdjust="0"/>
  </p:normalViewPr>
  <p:slideViewPr>
    <p:cSldViewPr snapToGrid="0">
      <p:cViewPr varScale="1">
        <p:scale>
          <a:sx n="77" d="100"/>
          <a:sy n="77" d="100"/>
        </p:scale>
        <p:origin x="120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503" y="1453439"/>
            <a:ext cx="11676994" cy="1920382"/>
          </a:xfrm>
        </p:spPr>
        <p:txBody>
          <a:bodyPr anchor="b"/>
          <a:lstStyle>
            <a:lvl1pPr algn="ctr">
              <a:defRPr sz="6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238750" y="6407150"/>
            <a:ext cx="882650" cy="365125"/>
          </a:xfrm>
          <a:prstGeom prst="rect">
            <a:avLst/>
          </a:prstGeom>
        </p:spPr>
        <p:txBody>
          <a:bodyPr/>
          <a:lstStyle/>
          <a:p>
            <a:fld id="{CC4E1B94-095B-447C-B072-B1D994D4FCD7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27900" y="6407150"/>
            <a:ext cx="31559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0" y="6407150"/>
            <a:ext cx="876300" cy="365125"/>
          </a:xfrm>
          <a:prstGeom prst="rect">
            <a:avLst/>
          </a:prstGeom>
        </p:spPr>
        <p:txBody>
          <a:bodyPr/>
          <a:lstStyle/>
          <a:p>
            <a:fld id="{D87ABD02-6E53-42A0-8744-0726A8CF9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9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68775"/>
          </a:xfrm>
        </p:spPr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238750" y="6407150"/>
            <a:ext cx="882650" cy="365125"/>
          </a:xfrm>
          <a:prstGeom prst="rect">
            <a:avLst/>
          </a:prstGeom>
        </p:spPr>
        <p:txBody>
          <a:bodyPr/>
          <a:lstStyle/>
          <a:p>
            <a:fld id="{CC4E1B94-095B-447C-B072-B1D994D4FCD7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27900" y="6407150"/>
            <a:ext cx="31559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0" y="6407150"/>
            <a:ext cx="876300" cy="365125"/>
          </a:xfrm>
          <a:prstGeom prst="rect">
            <a:avLst/>
          </a:prstGeom>
        </p:spPr>
        <p:txBody>
          <a:bodyPr/>
          <a:lstStyle/>
          <a:p>
            <a:fld id="{D87ABD02-6E53-42A0-8744-0726A8CF9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8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238750" y="6448425"/>
            <a:ext cx="882650" cy="31115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CC4E1B94-095B-447C-B072-B1D994D4FCD7}" type="datetimeFigureOut">
              <a:rPr lang="en-US" smtClean="0"/>
              <a:pPr/>
              <a:t>7/19/2018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27900" y="6407150"/>
            <a:ext cx="315595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0" y="6407150"/>
            <a:ext cx="8763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7ABD02-6E53-42A0-8744-0726A8CF90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8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FDDD664C-0387-4B5A-A1FC-84A103E887CD}"/>
              </a:ext>
            </a:extLst>
          </p:cNvPr>
          <p:cNvGrpSpPr>
            <a:grpSpLocks/>
          </p:cNvGrpSpPr>
          <p:nvPr/>
        </p:nvGrpSpPr>
        <p:grpSpPr bwMode="auto">
          <a:xfrm>
            <a:off x="161925" y="3992317"/>
            <a:ext cx="7928314" cy="1858963"/>
            <a:chOff x="107241975" y="109723237"/>
            <a:chExt cx="7928314" cy="1858963"/>
          </a:xfrm>
        </p:grpSpPr>
        <p:sp>
          <p:nvSpPr>
            <p:cNvPr id="5" name="Rectangle 3" hidden="1">
              <a:extLst>
                <a:ext uri="{FF2B5EF4-FFF2-40B4-BE49-F238E27FC236}">
                  <a16:creationId xmlns:a16="http://schemas.microsoft.com/office/drawing/2014/main" xmlns="" id="{853C872B-20F8-47D8-9570-7EED9DF4B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41975" y="109723237"/>
              <a:ext cx="5886450" cy="9239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xmlns="" id="{CC7A9E59-644E-4E6B-BFF9-EFC7D581AF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502604" y="110779997"/>
              <a:ext cx="6667685" cy="802203"/>
              <a:chOff x="108502604" y="110779997"/>
              <a:chExt cx="6667685" cy="802203"/>
            </a:xfrm>
          </p:grpSpPr>
          <p:sp>
            <p:nvSpPr>
              <p:cNvPr id="7" name="Text Box 5">
                <a:extLst>
                  <a:ext uri="{FF2B5EF4-FFF2-40B4-BE49-F238E27FC236}">
                    <a16:creationId xmlns:a16="http://schemas.microsoft.com/office/drawing/2014/main" xmlns="" id="{D41003BD-198A-4AB2-8390-130809ADAC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8502604" y="110779997"/>
                <a:ext cx="5886450" cy="352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" name="Text Box 6">
                <a:extLst>
                  <a:ext uri="{FF2B5EF4-FFF2-40B4-BE49-F238E27FC236}">
                    <a16:creationId xmlns:a16="http://schemas.microsoft.com/office/drawing/2014/main" xmlns="" id="{843BDF82-3D12-43CE-8451-2446E9BDDA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283839" y="111010700"/>
                <a:ext cx="5886450" cy="571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2" name="Title 11">
            <a:extLst>
              <a:ext uri="{FF2B5EF4-FFF2-40B4-BE49-F238E27FC236}">
                <a16:creationId xmlns:a16="http://schemas.microsoft.com/office/drawing/2014/main" xmlns="" id="{CE193D53-E0DB-497A-8266-2BA5EA14D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400" b="0" dirty="0">
                <a:solidFill>
                  <a:srgbClr val="292929"/>
                </a:solidFill>
                <a:latin typeface="Cambria" panose="02040503050406030204" pitchFamily="18" charset="0"/>
              </a:rPr>
              <a:t>Yakima Training Center</a:t>
            </a:r>
            <a:r>
              <a:rPr lang="en-US" altLang="en-US" sz="2400" b="0" dirty="0"/>
              <a:t/>
            </a:r>
            <a:br>
              <a:rPr lang="en-US" altLang="en-US" sz="2400" b="0" dirty="0"/>
            </a:br>
            <a:r>
              <a:rPr lang="en-US" altLang="en-US" sz="3100" b="0" dirty="0">
                <a:solidFill>
                  <a:srgbClr val="9B1533"/>
                </a:solidFill>
                <a:latin typeface="Cambria" panose="02040503050406030204" pitchFamily="18" charset="0"/>
              </a:rPr>
              <a:t>Economic Impact Analysis</a:t>
            </a:r>
            <a:r>
              <a:rPr lang="en-US" altLang="en-US" b="0" dirty="0"/>
              <a:t/>
            </a:r>
            <a:br>
              <a:rPr lang="en-US" altLang="en-US" b="0" dirty="0"/>
            </a:br>
            <a:endParaRPr lang="en-US" dirty="0"/>
          </a:p>
        </p:txBody>
      </p:sp>
      <p:pic>
        <p:nvPicPr>
          <p:cNvPr id="1032" name="Picture 8" descr="1-37_FA_rains_down_steel_on_Yakima_Training_Center_131009-A-ET795-152">
            <a:extLst>
              <a:ext uri="{FF2B5EF4-FFF2-40B4-BE49-F238E27FC236}">
                <a16:creationId xmlns:a16="http://schemas.microsoft.com/office/drawing/2014/main" xmlns="" id="{25C00FBE-7D44-4009-8EB0-C30C51F00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85757"/>
            <a:ext cx="3675900" cy="2433481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ctr" rotWithShape="0">
              <a:srgbClr val="000000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663300"/>
                </a:solidFill>
              </a14:hiddenFill>
            </a:ext>
            <a:ext uri="{91240B29-F687-4F45-9708-019B960494DF}">
              <a14:hiddenLine xmlns:a14="http://schemas.microsoft.com/office/drawing/2010/main" w="190500" algn="ctr">
                <a:solidFill>
                  <a:srgbClr val="C8C6BD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134E4C85-A613-4BB7-8155-5AFBDBE24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8228" y="1825625"/>
            <a:ext cx="6658254" cy="41687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i="1" dirty="0"/>
              <a:t>2018 Yakima and Central Washington Economic Symposium</a:t>
            </a:r>
          </a:p>
          <a:p>
            <a:pPr marL="0" indent="0">
              <a:buNone/>
            </a:pPr>
            <a:endParaRPr lang="en-US" sz="3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000" i="1" dirty="0"/>
          </a:p>
          <a:p>
            <a:pPr marL="0" indent="0">
              <a:buNone/>
            </a:pPr>
            <a:endParaRPr lang="en-US" sz="3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000" i="1" dirty="0"/>
          </a:p>
          <a:p>
            <a:pPr marL="0" indent="0">
              <a:buNone/>
            </a:pP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Dr. Charles S. Wassell, Jr.</a:t>
            </a:r>
          </a:p>
          <a:p>
            <a:pPr marL="0" indent="0">
              <a:buNone/>
            </a:pPr>
            <a:r>
              <a:rPr lang="en-US" sz="2600" i="1" dirty="0"/>
              <a:t>Department of Economics, CWU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wassellc@cwu.edu</a:t>
            </a:r>
          </a:p>
        </p:txBody>
      </p:sp>
    </p:spTree>
    <p:extLst>
      <p:ext uri="{BB962C8B-B14F-4D97-AF65-F5344CB8AC3E}">
        <p14:creationId xmlns:p14="http://schemas.microsoft.com/office/powerpoint/2010/main" val="2445803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A1B97B-10C2-4D2B-B6AE-81DA411AD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Washington State Impacts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38BCC9C-1A55-4EC1-A266-566A990AF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569029"/>
              </p:ext>
            </p:extLst>
          </p:nvPr>
        </p:nvGraphicFramePr>
        <p:xfrm>
          <a:off x="838200" y="2574525"/>
          <a:ext cx="9743982" cy="3378889"/>
        </p:xfrm>
        <a:graphic>
          <a:graphicData uri="http://schemas.openxmlformats.org/drawingml/2006/table">
            <a:tbl>
              <a:tblPr/>
              <a:tblGrid>
                <a:gridCol w="1623997">
                  <a:extLst>
                    <a:ext uri="{9D8B030D-6E8A-4147-A177-3AD203B41FA5}">
                      <a16:colId xmlns:a16="http://schemas.microsoft.com/office/drawing/2014/main" xmlns="" val="1764898433"/>
                    </a:ext>
                  </a:extLst>
                </a:gridCol>
                <a:gridCol w="1623997">
                  <a:extLst>
                    <a:ext uri="{9D8B030D-6E8A-4147-A177-3AD203B41FA5}">
                      <a16:colId xmlns:a16="http://schemas.microsoft.com/office/drawing/2014/main" xmlns="" val="1792027949"/>
                    </a:ext>
                  </a:extLst>
                </a:gridCol>
                <a:gridCol w="1623997">
                  <a:extLst>
                    <a:ext uri="{9D8B030D-6E8A-4147-A177-3AD203B41FA5}">
                      <a16:colId xmlns:a16="http://schemas.microsoft.com/office/drawing/2014/main" xmlns="" val="1928852823"/>
                    </a:ext>
                  </a:extLst>
                </a:gridCol>
                <a:gridCol w="1623997">
                  <a:extLst>
                    <a:ext uri="{9D8B030D-6E8A-4147-A177-3AD203B41FA5}">
                      <a16:colId xmlns:a16="http://schemas.microsoft.com/office/drawing/2014/main" xmlns="" val="3710872496"/>
                    </a:ext>
                  </a:extLst>
                </a:gridCol>
                <a:gridCol w="1623997">
                  <a:extLst>
                    <a:ext uri="{9D8B030D-6E8A-4147-A177-3AD203B41FA5}">
                      <a16:colId xmlns:a16="http://schemas.microsoft.com/office/drawing/2014/main" xmlns="" val="85654804"/>
                    </a:ext>
                  </a:extLst>
                </a:gridCol>
                <a:gridCol w="1623997">
                  <a:extLst>
                    <a:ext uri="{9D8B030D-6E8A-4147-A177-3AD203B41FA5}">
                      <a16:colId xmlns:a16="http://schemas.microsoft.com/office/drawing/2014/main" xmlns="" val="2986567536"/>
                    </a:ext>
                  </a:extLst>
                </a:gridCol>
              </a:tblGrid>
              <a:tr h="43873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</a:t>
                      </a:r>
                      <a:endParaRPr lang="en-US" sz="1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Indirect</a:t>
                      </a:r>
                      <a:endParaRPr lang="en-US" sz="1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Induced</a:t>
                      </a:r>
                      <a:endParaRPr lang="en-US" sz="1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Multiplier</a:t>
                      </a:r>
                      <a:endParaRPr lang="en-US" sz="1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3453726"/>
                  </a:ext>
                </a:extLst>
              </a:tr>
              <a:tr h="81731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Employment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151.6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529.4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6556353"/>
                  </a:ext>
                </a:extLst>
              </a:tr>
              <a:tr h="106142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Output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$53,192,702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$10,057,409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$24,201,254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$87,451,365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9136323"/>
                  </a:ext>
                </a:extLst>
              </a:tr>
              <a:tr h="106142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 Income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$26,688,498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$3,191,783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$7,833,378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$37,713,658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8368807"/>
                  </a:ext>
                </a:extLst>
              </a:tr>
            </a:tbl>
          </a:graphicData>
        </a:graphic>
      </p:graphicFrame>
      <p:sp>
        <p:nvSpPr>
          <p:cNvPr id="5" name="Control 1">
            <a:extLst>
              <a:ext uri="{FF2B5EF4-FFF2-40B4-BE49-F238E27FC236}">
                <a16:creationId xmlns:a16="http://schemas.microsoft.com/office/drawing/2014/main" xmlns="" id="{1873AB72-F90C-4EE9-B6FB-EC02E4AE719E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3116263" y="5661025"/>
            <a:ext cx="7045325" cy="14620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xmlns="" id="{9A0A029D-5D9C-40B4-AEE4-B7E63CCDD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90688"/>
            <a:ext cx="9743982" cy="821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33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>
                <a:solidFill>
                  <a:srgbClr val="663300"/>
                </a:solidFill>
              </a:rPr>
              <a:t>Washington State:</a:t>
            </a:r>
            <a:r>
              <a:rPr lang="en-US" sz="2400" dirty="0">
                <a:solidFill>
                  <a:srgbClr val="663300"/>
                </a:solidFill>
              </a:rPr>
              <a:t> </a:t>
            </a:r>
            <a:r>
              <a:rPr lang="en-US" sz="2400" dirty="0"/>
              <a:t>expenditure, employment, output, and income impacts on Washington State are: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69406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48AA0B-C91C-4F2C-8E95-56BE9DCF5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and Local Taxes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16FD55-E696-4490-B8BA-33C875736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Create up to $3 million in state and local taxes:</a:t>
            </a:r>
          </a:p>
          <a:p>
            <a:pPr lvl="1"/>
            <a:r>
              <a:rPr lang="en-US" dirty="0"/>
              <a:t>up to $850,000 is comprised of property taxes</a:t>
            </a:r>
          </a:p>
          <a:p>
            <a:pPr lvl="1"/>
            <a:r>
              <a:rPr lang="en-US" dirty="0"/>
              <a:t>up to $1.73 million in sales taxes.</a:t>
            </a:r>
          </a:p>
          <a:p>
            <a:endParaRPr lang="en-US" sz="2800" dirty="0"/>
          </a:p>
          <a:p>
            <a:r>
              <a:rPr lang="en-US" sz="2800" dirty="0"/>
              <a:t>Ambiguity because federal expenditures are not subject to state and local taxes; however, indirect and induced expenditures, at a minimum, do contribute to taxes.</a:t>
            </a:r>
          </a:p>
        </p:txBody>
      </p:sp>
    </p:spTree>
    <p:extLst>
      <p:ext uri="{BB962C8B-B14F-4D97-AF65-F5344CB8AC3E}">
        <p14:creationId xmlns:p14="http://schemas.microsoft.com/office/powerpoint/2010/main" val="1344649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809666-CB1B-4F2D-B609-C64A2E519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Non-pecuniary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8A439A-ED1C-4016-B0CB-86978C446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Supports readiness by U.S. military forces, as well as allied forces and law enforcement.</a:t>
            </a:r>
          </a:p>
          <a:p>
            <a:endParaRPr lang="en-US" sz="2800" dirty="0"/>
          </a:p>
          <a:p>
            <a:r>
              <a:rPr lang="en-US" sz="2800" dirty="0"/>
              <a:t>As the only place in Washington where shrub-steppe occurs on a landscape scale, the YTC also provides valuable habitat for some species, e.g. the Greater Sage Grouse.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06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97C686-C252-F048-863A-1426BF829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Yakima Training Center (YTC)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xmlns="" id="{9BE33F2E-E03D-4113-9577-D6A7BDB7A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90688"/>
            <a:ext cx="10515599" cy="4283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33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Key Facts</a:t>
            </a:r>
            <a:r>
              <a:rPr kumimoji="0" lang="en-US" altLang="en-US" sz="28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lvl="1"/>
            <a:endParaRPr lang="en-US" sz="2400" dirty="0"/>
          </a:p>
          <a:p>
            <a:r>
              <a:rPr lang="en-US" sz="2800" dirty="0"/>
              <a:t>1. The U.S. Army originally leased 160,000 acres from 1942 to 1946.  The YTC currently covers 327,000 acres — about 10% of Yakima County.</a:t>
            </a:r>
          </a:p>
          <a:p>
            <a:pPr lvl="1"/>
            <a:endParaRPr lang="en-US" sz="2800" dirty="0"/>
          </a:p>
          <a:p>
            <a:r>
              <a:rPr lang="en-US" sz="2800" dirty="0"/>
              <a:t>2. The YTC is assigned to Joint Base Lewis-McChord</a:t>
            </a:r>
          </a:p>
          <a:p>
            <a:pPr lvl="1"/>
            <a:endParaRPr lang="en-US" sz="2800" dirty="0"/>
          </a:p>
          <a:p>
            <a:r>
              <a:rPr lang="en-US" sz="2800" dirty="0"/>
              <a:t>3. The YTC is the 9th largest employer in Yakima County, with approximately 850 employees and an annual payroll of ~ $26 million.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431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97C686-C252-F048-863A-1426BF829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Yakima Training Center (YTC)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xmlns="" id="{9BE33F2E-E03D-4113-9577-D6A7BDB7A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90688"/>
            <a:ext cx="10515599" cy="426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33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Key Facts</a:t>
            </a:r>
            <a:r>
              <a:rPr kumimoji="0" lang="en-US" altLang="en-US" sz="28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lvl="1"/>
            <a:endParaRPr lang="en-US" sz="2400" dirty="0"/>
          </a:p>
          <a:p>
            <a:pPr marL="342900" indent="-342900">
              <a:buFont typeface="+mj-lt"/>
              <a:buAutoNum type="arabicPeriod" startAt="4"/>
            </a:pPr>
            <a:r>
              <a:rPr lang="en-US" sz="2800" dirty="0"/>
              <a:t>Average annual construction expenditures of $17.8 million.</a:t>
            </a:r>
            <a:endParaRPr lang="en-US" dirty="0"/>
          </a:p>
          <a:p>
            <a:pPr marL="342900" indent="-342900">
              <a:buFont typeface="+mj-lt"/>
              <a:buAutoNum type="arabicPeriod" startAt="4"/>
            </a:pPr>
            <a:endParaRPr lang="en-US" sz="2800" dirty="0"/>
          </a:p>
          <a:p>
            <a:pPr marL="342900" indent="-342900">
              <a:buFont typeface="+mj-lt"/>
              <a:buAutoNum type="arabicPeriod" startAt="4"/>
            </a:pPr>
            <a:r>
              <a:rPr lang="en-US" sz="2800" dirty="0"/>
              <a:t>Other expenditures:</a:t>
            </a:r>
            <a:endParaRPr lang="en-US" dirty="0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2800" dirty="0"/>
              <a:t>Food and Lodging: $966,000</a:t>
            </a:r>
            <a:endParaRPr lang="en-US" dirty="0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2800" dirty="0"/>
              <a:t>Fire-fighting support: $1.27 million</a:t>
            </a:r>
            <a:endParaRPr lang="en-US" dirty="0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2800" dirty="0"/>
              <a:t>Fuel (JP8, Diesel, Unleaded): ~ $3.2 million</a:t>
            </a:r>
            <a:endParaRPr lang="en-US" dirty="0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2800" dirty="0"/>
              <a:t>Service Contracts: $2.97 million</a:t>
            </a:r>
            <a:endParaRPr lang="en-US" dirty="0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2800" dirty="0"/>
              <a:t>Other: $634,000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72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Impact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increase or decrease in production and employment within a local area has a </a:t>
            </a:r>
            <a:r>
              <a:rPr lang="en-US" dirty="0">
                <a:solidFill>
                  <a:srgbClr val="9B1533"/>
                </a:solidFill>
              </a:rPr>
              <a:t>“multiplier” effect</a:t>
            </a:r>
            <a:r>
              <a:rPr lang="en-US" dirty="0"/>
              <a:t> as other sectors of the local economy are impacted by the changes in local spending.</a:t>
            </a:r>
          </a:p>
          <a:p>
            <a:endParaRPr lang="en-US" dirty="0"/>
          </a:p>
          <a:p>
            <a:r>
              <a:rPr lang="en-US" dirty="0"/>
              <a:t>The estimation of the multiplier effect for each sector is the objective of input-output analysis. </a:t>
            </a:r>
          </a:p>
        </p:txBody>
      </p:sp>
    </p:spTree>
    <p:extLst>
      <p:ext uri="{BB962C8B-B14F-4D97-AF65-F5344CB8AC3E}">
        <p14:creationId xmlns:p14="http://schemas.microsoft.com/office/powerpoint/2010/main" val="367563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8974B9-BC4C-411D-B2B1-3742E6821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Types of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24D4B4-E2C2-49D9-8BAB-13C8FA6B9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30371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Impacts from a particular event fall into three categories: direct, indirect, and induced.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5" name="Picture 3" descr="AH-64E_Apache_of_16th_CAB_in_flight_at_Yakima_Training_Center_in_2012">
            <a:extLst>
              <a:ext uri="{FF2B5EF4-FFF2-40B4-BE49-F238E27FC236}">
                <a16:creationId xmlns:a16="http://schemas.microsoft.com/office/drawing/2014/main" xmlns="" id="{A7237F0A-082F-4A0A-A263-CD93883DD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74991"/>
            <a:ext cx="3489487" cy="2548879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ctr" rotWithShape="0">
              <a:srgbClr val="000000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6633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C13CA688-708F-47E3-9100-AF70360C50BE}"/>
              </a:ext>
            </a:extLst>
          </p:cNvPr>
          <p:cNvGrpSpPr>
            <a:grpSpLocks/>
          </p:cNvGrpSpPr>
          <p:nvPr/>
        </p:nvGrpSpPr>
        <p:grpSpPr bwMode="auto">
          <a:xfrm>
            <a:off x="4664583" y="2831977"/>
            <a:ext cx="4870024" cy="2894120"/>
            <a:chOff x="113398478" y="108736327"/>
            <a:chExt cx="3715709" cy="2265071"/>
          </a:xfrm>
        </p:grpSpPr>
        <p:sp>
          <p:nvSpPr>
            <p:cNvPr id="5" name="Text Box 5">
              <a:extLst>
                <a:ext uri="{FF2B5EF4-FFF2-40B4-BE49-F238E27FC236}">
                  <a16:creationId xmlns:a16="http://schemas.microsoft.com/office/drawing/2014/main" xmlns="" id="{D227D64A-EB75-4E9E-A40B-6781141BB1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398478" y="108736327"/>
              <a:ext cx="1331451" cy="3734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3300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Direct Impact</a:t>
              </a:r>
              <a:endPara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xmlns="" id="{DAAE0835-FE53-4FEB-80D3-83B8E1C14D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771967" y="110100482"/>
              <a:ext cx="1560806" cy="3734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3300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Induced Impact</a:t>
              </a: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xmlns="" id="{684EFCB6-3743-49FA-A9F8-B10D2BF1F5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771967" y="109483302"/>
              <a:ext cx="1506612" cy="3734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3300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Indirect Impact</a:t>
              </a:r>
              <a:endPara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8">
              <a:extLst>
                <a:ext uri="{FF2B5EF4-FFF2-40B4-BE49-F238E27FC236}">
                  <a16:creationId xmlns:a16="http://schemas.microsoft.com/office/drawing/2014/main" xmlns="" id="{D2859D6D-FA55-4D41-9B38-A57D7941DE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470368" y="109483302"/>
              <a:ext cx="1576078" cy="3734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3300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Induced Impact</a:t>
              </a:r>
              <a:endPara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081" name="AutoShape 9">
              <a:extLst>
                <a:ext uri="{FF2B5EF4-FFF2-40B4-BE49-F238E27FC236}">
                  <a16:creationId xmlns:a16="http://schemas.microsoft.com/office/drawing/2014/main" xmlns="" id="{CA6C6EEB-83A7-4187-BB30-CB14FBAAB34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4787789" y="108923071"/>
              <a:ext cx="1423019" cy="560231"/>
            </a:xfrm>
            <a:prstGeom prst="bentConnector2">
              <a:avLst/>
            </a:prstGeom>
            <a:noFill/>
            <a:ln w="38100">
              <a:solidFill>
                <a:srgbClr val="66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3082" name="AutoShape 10">
              <a:extLst>
                <a:ext uri="{FF2B5EF4-FFF2-40B4-BE49-F238E27FC236}">
                  <a16:creationId xmlns:a16="http://schemas.microsoft.com/office/drawing/2014/main" xmlns="" id="{05EDF15D-73CB-4939-81FE-F8E25A7CA5D6}"/>
                </a:ext>
              </a:extLst>
            </p:cNvPr>
            <p:cNvCxnSpPr>
              <a:cxnSpLocks noChangeShapeType="1"/>
              <a:stCxn id="5" idx="2"/>
              <a:endCxn id="7" idx="0"/>
            </p:cNvCxnSpPr>
            <p:nvPr/>
          </p:nvCxnSpPr>
          <p:spPr bwMode="auto">
            <a:xfrm rot="16200000" flipH="1">
              <a:off x="114107994" y="109066024"/>
              <a:ext cx="373488" cy="461069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66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3083" name="AutoShape 11">
              <a:extLst>
                <a:ext uri="{FF2B5EF4-FFF2-40B4-BE49-F238E27FC236}">
                  <a16:creationId xmlns:a16="http://schemas.microsoft.com/office/drawing/2014/main" xmlns="" id="{8693E206-7E52-445E-A885-D935045AB24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4532049" y="109795219"/>
              <a:ext cx="0" cy="333795"/>
            </a:xfrm>
            <a:prstGeom prst="straightConnector1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3084" name="AutoShape 12">
              <a:extLst>
                <a:ext uri="{FF2B5EF4-FFF2-40B4-BE49-F238E27FC236}">
                  <a16:creationId xmlns:a16="http://schemas.microsoft.com/office/drawing/2014/main" xmlns="" id="{B6F58379-F619-4456-88A6-1555E960016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3823482" y="110513611"/>
              <a:ext cx="3290705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sp>
          <p:nvSpPr>
            <p:cNvPr id="9" name="Text Box 13">
              <a:extLst>
                <a:ext uri="{FF2B5EF4-FFF2-40B4-BE49-F238E27FC236}">
                  <a16:creationId xmlns:a16="http://schemas.microsoft.com/office/drawing/2014/main" xmlns="" id="{BEB724C4-8637-4826-9BD5-21F06AAC1E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823482" y="110640790"/>
              <a:ext cx="3290705" cy="360608"/>
            </a:xfrm>
            <a:prstGeom prst="rect">
              <a:avLst/>
            </a:prstGeom>
            <a:noFill/>
            <a:ln w="25400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33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 = Direct + Indirect + Induced</a:t>
              </a:r>
              <a:endPara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250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3AFE77-76E8-40E5-8561-3FFE393EC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Multiplier Example</a:t>
            </a: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xmlns="" id="{E90C3EF2-42EF-415F-8F94-7897A6F0A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99" y="2565354"/>
            <a:ext cx="5882197" cy="179358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 algn="ctr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3300"/>
                </a:solidFill>
                <a:effectLst/>
                <a:latin typeface="Calibri" panose="020F0502020204030204" pitchFamily="34" charset="0"/>
              </a:rPr>
              <a:t>Multiplier = Total Impact </a:t>
            </a:r>
            <a:r>
              <a:rPr kumimoji="0" lang="en-US" altLang="en-US" sz="2000" b="1" i="0" u="none" strike="noStrike" cap="none" normalizeH="0" baseline="0" noProof="1">
                <a:ln>
                  <a:noFill/>
                </a:ln>
                <a:solidFill>
                  <a:srgbClr val="663300"/>
                </a:solidFill>
                <a:effectLst/>
                <a:latin typeface="Calibri" panose="020F0502020204030204" pitchFamily="34" charset="0"/>
              </a:rPr>
              <a:t>÷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3300"/>
                </a:solidFill>
                <a:effectLst/>
                <a:latin typeface="Calibri" panose="020F0502020204030204" pitchFamily="34" charset="0"/>
              </a:rPr>
              <a:t> Direct Impact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rgbClr val="6633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3300"/>
                </a:solidFill>
                <a:effectLst/>
                <a:latin typeface="Calibri" panose="020F0502020204030204" pitchFamily="34" charset="0"/>
              </a:rPr>
              <a:t>	e.g. 	(100 + 25 + 30 )  /  100 	   =     1.55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xmlns="" id="{D04F665F-00B5-4AA5-89A3-AAC7D25DC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8538" y="2565354"/>
            <a:ext cx="3132522" cy="1793581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CCCC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every construction worker hired, employment increases an additional 0.55 workers.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789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A1B97B-10C2-4D2B-B6AE-81DA411AD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Yakima County Impacts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38BCC9C-1A55-4EC1-A266-566A990AF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047571"/>
              </p:ext>
            </p:extLst>
          </p:nvPr>
        </p:nvGraphicFramePr>
        <p:xfrm>
          <a:off x="838200" y="2805344"/>
          <a:ext cx="9743982" cy="3378889"/>
        </p:xfrm>
        <a:graphic>
          <a:graphicData uri="http://schemas.openxmlformats.org/drawingml/2006/table">
            <a:tbl>
              <a:tblPr/>
              <a:tblGrid>
                <a:gridCol w="1623997">
                  <a:extLst>
                    <a:ext uri="{9D8B030D-6E8A-4147-A177-3AD203B41FA5}">
                      <a16:colId xmlns:a16="http://schemas.microsoft.com/office/drawing/2014/main" xmlns="" val="1764898433"/>
                    </a:ext>
                  </a:extLst>
                </a:gridCol>
                <a:gridCol w="1623997">
                  <a:extLst>
                    <a:ext uri="{9D8B030D-6E8A-4147-A177-3AD203B41FA5}">
                      <a16:colId xmlns:a16="http://schemas.microsoft.com/office/drawing/2014/main" xmlns="" val="1792027949"/>
                    </a:ext>
                  </a:extLst>
                </a:gridCol>
                <a:gridCol w="1623997">
                  <a:extLst>
                    <a:ext uri="{9D8B030D-6E8A-4147-A177-3AD203B41FA5}">
                      <a16:colId xmlns:a16="http://schemas.microsoft.com/office/drawing/2014/main" xmlns="" val="1928852823"/>
                    </a:ext>
                  </a:extLst>
                </a:gridCol>
                <a:gridCol w="1623997">
                  <a:extLst>
                    <a:ext uri="{9D8B030D-6E8A-4147-A177-3AD203B41FA5}">
                      <a16:colId xmlns:a16="http://schemas.microsoft.com/office/drawing/2014/main" xmlns="" val="3710872496"/>
                    </a:ext>
                  </a:extLst>
                </a:gridCol>
                <a:gridCol w="1623997">
                  <a:extLst>
                    <a:ext uri="{9D8B030D-6E8A-4147-A177-3AD203B41FA5}">
                      <a16:colId xmlns:a16="http://schemas.microsoft.com/office/drawing/2014/main" xmlns="" val="85654804"/>
                    </a:ext>
                  </a:extLst>
                </a:gridCol>
                <a:gridCol w="1623997">
                  <a:extLst>
                    <a:ext uri="{9D8B030D-6E8A-4147-A177-3AD203B41FA5}">
                      <a16:colId xmlns:a16="http://schemas.microsoft.com/office/drawing/2014/main" xmlns="" val="2986567536"/>
                    </a:ext>
                  </a:extLst>
                </a:gridCol>
              </a:tblGrid>
              <a:tr h="43873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</a:t>
                      </a:r>
                      <a:endParaRPr lang="en-US" sz="1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Indirect</a:t>
                      </a:r>
                      <a:endParaRPr lang="en-US" sz="1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Induced</a:t>
                      </a:r>
                      <a:endParaRPr lang="en-US" sz="1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Multiplier</a:t>
                      </a:r>
                      <a:endParaRPr lang="en-US" sz="1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3453726"/>
                  </a:ext>
                </a:extLst>
              </a:tr>
              <a:tr h="81731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Employment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b="1" kern="1400" dirty="0">
                          <a:ln>
                            <a:noFill/>
                          </a:ln>
                          <a:solidFill>
                            <a:srgbClr val="9B1533"/>
                          </a:solidFill>
                          <a:effectLst/>
                          <a:latin typeface="Calibri" panose="020F0502020204030204" pitchFamily="34" charset="0"/>
                        </a:rPr>
                        <a:t>154.6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400">
                          <a:ln>
                            <a:noFill/>
                          </a:ln>
                          <a:solidFill>
                            <a:srgbClr val="9B1533"/>
                          </a:solidFill>
                          <a:effectLst/>
                          <a:latin typeface="Calibri" panose="020F0502020204030204" pitchFamily="34" charset="0"/>
                        </a:rPr>
                        <a:t>1.57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6556353"/>
                  </a:ext>
                </a:extLst>
              </a:tr>
              <a:tr h="106142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Output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$18,400,000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$4,196,507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$3,560,433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b="1" kern="1400" dirty="0">
                          <a:ln>
                            <a:noFill/>
                          </a:ln>
                          <a:solidFill>
                            <a:srgbClr val="9B1533"/>
                          </a:solidFill>
                          <a:effectLst/>
                          <a:latin typeface="Calibri" panose="020F0502020204030204" pitchFamily="34" charset="0"/>
                        </a:rPr>
                        <a:t>$26,156,941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400" dirty="0">
                          <a:ln>
                            <a:noFill/>
                          </a:ln>
                          <a:solidFill>
                            <a:srgbClr val="9B1533"/>
                          </a:solidFill>
                          <a:effectLst/>
                          <a:latin typeface="Calibri" panose="020F0502020204030204" pitchFamily="34" charset="0"/>
                        </a:rPr>
                        <a:t>1.42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9136323"/>
                  </a:ext>
                </a:extLst>
              </a:tr>
              <a:tr h="106142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 Income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$6,635,119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$1,309,952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$1,125,516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b="1" kern="1400" dirty="0">
                          <a:ln>
                            <a:noFill/>
                          </a:ln>
                          <a:solidFill>
                            <a:srgbClr val="9B1533"/>
                          </a:solidFill>
                          <a:effectLst/>
                          <a:latin typeface="Calibri" panose="020F0502020204030204" pitchFamily="34" charset="0"/>
                        </a:rPr>
                        <a:t>$9,070,587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400" dirty="0">
                          <a:ln>
                            <a:noFill/>
                          </a:ln>
                          <a:solidFill>
                            <a:srgbClr val="9B1533"/>
                          </a:solidFill>
                          <a:effectLst/>
                          <a:latin typeface="Calibri" panose="020F0502020204030204" pitchFamily="34" charset="0"/>
                        </a:rPr>
                        <a:t>1.37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8368807"/>
                  </a:ext>
                </a:extLst>
              </a:tr>
            </a:tbl>
          </a:graphicData>
        </a:graphic>
      </p:graphicFrame>
      <p:sp>
        <p:nvSpPr>
          <p:cNvPr id="5" name="Control 1">
            <a:extLst>
              <a:ext uri="{FF2B5EF4-FFF2-40B4-BE49-F238E27FC236}">
                <a16:creationId xmlns:a16="http://schemas.microsoft.com/office/drawing/2014/main" xmlns="" id="{1873AB72-F90C-4EE9-B6FB-EC02E4AE719E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3116263" y="5661025"/>
            <a:ext cx="7045325" cy="14620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xmlns="" id="{9A0A029D-5D9C-40B4-AEE4-B7E63CCDD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90688"/>
            <a:ext cx="9743982" cy="111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33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663300"/>
                </a:solidFill>
                <a:effectLst/>
                <a:latin typeface="Calibri" panose="020F0502020204030204" pitchFamily="34" charset="0"/>
              </a:rPr>
              <a:t>Construction: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YTC five-year average annual construction is $17.8 million.  For this expenditure, employment, output, and income impacts on Yakima County are: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177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A1B97B-10C2-4D2B-B6AE-81DA411AD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Yakima County Impacts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38BCC9C-1A55-4EC1-A266-566A990AF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791587"/>
              </p:ext>
            </p:extLst>
          </p:nvPr>
        </p:nvGraphicFramePr>
        <p:xfrm>
          <a:off x="838200" y="2805344"/>
          <a:ext cx="9743982" cy="3378889"/>
        </p:xfrm>
        <a:graphic>
          <a:graphicData uri="http://schemas.openxmlformats.org/drawingml/2006/table">
            <a:tbl>
              <a:tblPr/>
              <a:tblGrid>
                <a:gridCol w="1623997">
                  <a:extLst>
                    <a:ext uri="{9D8B030D-6E8A-4147-A177-3AD203B41FA5}">
                      <a16:colId xmlns:a16="http://schemas.microsoft.com/office/drawing/2014/main" xmlns="" val="1764898433"/>
                    </a:ext>
                  </a:extLst>
                </a:gridCol>
                <a:gridCol w="1623997">
                  <a:extLst>
                    <a:ext uri="{9D8B030D-6E8A-4147-A177-3AD203B41FA5}">
                      <a16:colId xmlns:a16="http://schemas.microsoft.com/office/drawing/2014/main" xmlns="" val="1792027949"/>
                    </a:ext>
                  </a:extLst>
                </a:gridCol>
                <a:gridCol w="1623997">
                  <a:extLst>
                    <a:ext uri="{9D8B030D-6E8A-4147-A177-3AD203B41FA5}">
                      <a16:colId xmlns:a16="http://schemas.microsoft.com/office/drawing/2014/main" xmlns="" val="1928852823"/>
                    </a:ext>
                  </a:extLst>
                </a:gridCol>
                <a:gridCol w="1623997">
                  <a:extLst>
                    <a:ext uri="{9D8B030D-6E8A-4147-A177-3AD203B41FA5}">
                      <a16:colId xmlns:a16="http://schemas.microsoft.com/office/drawing/2014/main" xmlns="" val="3710872496"/>
                    </a:ext>
                  </a:extLst>
                </a:gridCol>
                <a:gridCol w="1623997">
                  <a:extLst>
                    <a:ext uri="{9D8B030D-6E8A-4147-A177-3AD203B41FA5}">
                      <a16:colId xmlns:a16="http://schemas.microsoft.com/office/drawing/2014/main" xmlns="" val="85654804"/>
                    </a:ext>
                  </a:extLst>
                </a:gridCol>
                <a:gridCol w="1623997">
                  <a:extLst>
                    <a:ext uri="{9D8B030D-6E8A-4147-A177-3AD203B41FA5}">
                      <a16:colId xmlns:a16="http://schemas.microsoft.com/office/drawing/2014/main" xmlns="" val="2986567536"/>
                    </a:ext>
                  </a:extLst>
                </a:gridCol>
              </a:tblGrid>
              <a:tr h="43873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</a:t>
                      </a:r>
                      <a:endParaRPr lang="en-US" sz="1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Indirect</a:t>
                      </a:r>
                      <a:endParaRPr lang="en-US" sz="1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Induced</a:t>
                      </a:r>
                      <a:endParaRPr lang="en-US" sz="1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Multiplier</a:t>
                      </a:r>
                      <a:endParaRPr lang="en-US" sz="1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3453726"/>
                  </a:ext>
                </a:extLst>
              </a:tr>
              <a:tr h="81731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Employment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294.6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b="1" kern="1400" dirty="0">
                          <a:ln>
                            <a:noFill/>
                          </a:ln>
                          <a:solidFill>
                            <a:srgbClr val="9B1533"/>
                          </a:solidFill>
                          <a:effectLst/>
                          <a:latin typeface="Calibri" panose="020F0502020204030204" pitchFamily="34" charset="0"/>
                        </a:rPr>
                        <a:t>349.9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400">
                          <a:ln>
                            <a:noFill/>
                          </a:ln>
                          <a:solidFill>
                            <a:srgbClr val="9B1533"/>
                          </a:solidFill>
                          <a:effectLst/>
                          <a:latin typeface="Calibri" panose="020F0502020204030204" pitchFamily="34" charset="0"/>
                        </a:rPr>
                        <a:t>1.19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6556353"/>
                  </a:ext>
                </a:extLst>
              </a:tr>
              <a:tr h="106142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Output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$30,473,211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$947,718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$6,393,891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b="1" kern="1400" dirty="0">
                          <a:ln>
                            <a:noFill/>
                          </a:ln>
                          <a:solidFill>
                            <a:srgbClr val="9B1533"/>
                          </a:solidFill>
                          <a:effectLst/>
                          <a:latin typeface="Calibri" panose="020F0502020204030204" pitchFamily="34" charset="0"/>
                        </a:rPr>
                        <a:t>$37,814,820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400" dirty="0">
                          <a:ln>
                            <a:noFill/>
                          </a:ln>
                          <a:solidFill>
                            <a:srgbClr val="9B1533"/>
                          </a:solidFill>
                          <a:effectLst/>
                          <a:latin typeface="Calibri" panose="020F0502020204030204" pitchFamily="34" charset="0"/>
                        </a:rPr>
                        <a:t>1.24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9136323"/>
                  </a:ext>
                </a:extLst>
              </a:tr>
              <a:tr h="106142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 Income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$14,331,688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$284,592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$2,021,102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b="1" kern="1400">
                          <a:ln>
                            <a:noFill/>
                          </a:ln>
                          <a:solidFill>
                            <a:srgbClr val="9B1533"/>
                          </a:solidFill>
                          <a:effectLst/>
                          <a:latin typeface="Calibri" panose="020F0502020204030204" pitchFamily="34" charset="0"/>
                        </a:rPr>
                        <a:t>$16,637,382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400" dirty="0">
                          <a:ln>
                            <a:noFill/>
                          </a:ln>
                          <a:solidFill>
                            <a:srgbClr val="9B1533"/>
                          </a:solidFill>
                          <a:effectLst/>
                          <a:latin typeface="Calibri" panose="020F0502020204030204" pitchFamily="34" charset="0"/>
                        </a:rPr>
                        <a:t>1.16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8368807"/>
                  </a:ext>
                </a:extLst>
              </a:tr>
            </a:tbl>
          </a:graphicData>
        </a:graphic>
      </p:graphicFrame>
      <p:sp>
        <p:nvSpPr>
          <p:cNvPr id="5" name="Control 1">
            <a:extLst>
              <a:ext uri="{FF2B5EF4-FFF2-40B4-BE49-F238E27FC236}">
                <a16:creationId xmlns:a16="http://schemas.microsoft.com/office/drawing/2014/main" xmlns="" id="{1873AB72-F90C-4EE9-B6FB-EC02E4AE719E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3116263" y="5661025"/>
            <a:ext cx="7045325" cy="14620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xmlns="" id="{9A0A029D-5D9C-40B4-AEE4-B7E63CCDD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90688"/>
            <a:ext cx="9743982" cy="111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33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>
                <a:solidFill>
                  <a:srgbClr val="663300"/>
                </a:solidFill>
              </a:rPr>
              <a:t>Non-construction Impacts:</a:t>
            </a:r>
            <a:r>
              <a:rPr lang="en-US" sz="2400" dirty="0">
                <a:solidFill>
                  <a:srgbClr val="663300"/>
                </a:solidFill>
              </a:rPr>
              <a:t> </a:t>
            </a:r>
            <a:r>
              <a:rPr lang="en-US" sz="2400" dirty="0"/>
              <a:t>employment, output, and income impacts on Yakima County are:</a:t>
            </a:r>
          </a:p>
        </p:txBody>
      </p:sp>
    </p:spTree>
    <p:extLst>
      <p:ext uri="{BB962C8B-B14F-4D97-AF65-F5344CB8AC3E}">
        <p14:creationId xmlns:p14="http://schemas.microsoft.com/office/powerpoint/2010/main" val="1403981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A1B97B-10C2-4D2B-B6AE-81DA411AD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Kittitas County Impacts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38BCC9C-1A55-4EC1-A266-566A990AF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0247"/>
              </p:ext>
            </p:extLst>
          </p:nvPr>
        </p:nvGraphicFramePr>
        <p:xfrm>
          <a:off x="838200" y="2574525"/>
          <a:ext cx="9743982" cy="3378889"/>
        </p:xfrm>
        <a:graphic>
          <a:graphicData uri="http://schemas.openxmlformats.org/drawingml/2006/table">
            <a:tbl>
              <a:tblPr/>
              <a:tblGrid>
                <a:gridCol w="1623997">
                  <a:extLst>
                    <a:ext uri="{9D8B030D-6E8A-4147-A177-3AD203B41FA5}">
                      <a16:colId xmlns:a16="http://schemas.microsoft.com/office/drawing/2014/main" xmlns="" val="1764898433"/>
                    </a:ext>
                  </a:extLst>
                </a:gridCol>
                <a:gridCol w="1623997">
                  <a:extLst>
                    <a:ext uri="{9D8B030D-6E8A-4147-A177-3AD203B41FA5}">
                      <a16:colId xmlns:a16="http://schemas.microsoft.com/office/drawing/2014/main" xmlns="" val="1792027949"/>
                    </a:ext>
                  </a:extLst>
                </a:gridCol>
                <a:gridCol w="1623997">
                  <a:extLst>
                    <a:ext uri="{9D8B030D-6E8A-4147-A177-3AD203B41FA5}">
                      <a16:colId xmlns:a16="http://schemas.microsoft.com/office/drawing/2014/main" xmlns="" val="1928852823"/>
                    </a:ext>
                  </a:extLst>
                </a:gridCol>
                <a:gridCol w="1623997">
                  <a:extLst>
                    <a:ext uri="{9D8B030D-6E8A-4147-A177-3AD203B41FA5}">
                      <a16:colId xmlns:a16="http://schemas.microsoft.com/office/drawing/2014/main" xmlns="" val="3710872496"/>
                    </a:ext>
                  </a:extLst>
                </a:gridCol>
                <a:gridCol w="1623997">
                  <a:extLst>
                    <a:ext uri="{9D8B030D-6E8A-4147-A177-3AD203B41FA5}">
                      <a16:colId xmlns:a16="http://schemas.microsoft.com/office/drawing/2014/main" xmlns="" val="85654804"/>
                    </a:ext>
                  </a:extLst>
                </a:gridCol>
                <a:gridCol w="1623997">
                  <a:extLst>
                    <a:ext uri="{9D8B030D-6E8A-4147-A177-3AD203B41FA5}">
                      <a16:colId xmlns:a16="http://schemas.microsoft.com/office/drawing/2014/main" xmlns="" val="2986567536"/>
                    </a:ext>
                  </a:extLst>
                </a:gridCol>
              </a:tblGrid>
              <a:tr h="43873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</a:t>
                      </a:r>
                      <a:endParaRPr lang="en-US" sz="1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Indirect</a:t>
                      </a:r>
                      <a:endParaRPr lang="en-US" sz="1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Induced</a:t>
                      </a:r>
                      <a:endParaRPr lang="en-US" sz="1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Multiplier</a:t>
                      </a:r>
                      <a:endParaRPr lang="en-US" sz="1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3453726"/>
                  </a:ext>
                </a:extLst>
              </a:tr>
              <a:tr h="81731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Employment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b="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b="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b="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b="1" kern="1400" dirty="0">
                          <a:ln>
                            <a:noFill/>
                          </a:ln>
                          <a:solidFill>
                            <a:srgbClr val="9B1533"/>
                          </a:solidFill>
                          <a:effectLst/>
                          <a:latin typeface="Calibri" panose="020F0502020204030204" pitchFamily="34" charset="0"/>
                        </a:rPr>
                        <a:t>10.4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400">
                          <a:ln>
                            <a:noFill/>
                          </a:ln>
                          <a:solidFill>
                            <a:srgbClr val="9B1533"/>
                          </a:solidFill>
                          <a:effectLst/>
                          <a:latin typeface="Calibri" panose="020F0502020204030204" pitchFamily="34" charset="0"/>
                        </a:rPr>
                        <a:t>1.16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6556353"/>
                  </a:ext>
                </a:extLst>
              </a:tr>
              <a:tr h="106142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Output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b="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$900,000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b="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$5,079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b="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$173,844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b="1" kern="1400" dirty="0">
                          <a:ln>
                            <a:noFill/>
                          </a:ln>
                          <a:solidFill>
                            <a:srgbClr val="9B1533"/>
                          </a:solidFill>
                          <a:effectLst/>
                          <a:latin typeface="Calibri" panose="020F0502020204030204" pitchFamily="34" charset="0"/>
                        </a:rPr>
                        <a:t>$1,078,922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400" dirty="0">
                          <a:ln>
                            <a:noFill/>
                          </a:ln>
                          <a:solidFill>
                            <a:srgbClr val="9B1533"/>
                          </a:solidFill>
                          <a:effectLst/>
                          <a:latin typeface="Calibri" panose="020F0502020204030204" pitchFamily="34" charset="0"/>
                        </a:rPr>
                        <a:t>1.20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9136323"/>
                  </a:ext>
                </a:extLst>
              </a:tr>
              <a:tr h="106142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 Income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b="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$431,948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b="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$1,692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b="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$44,137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b="1" kern="1400">
                          <a:ln>
                            <a:noFill/>
                          </a:ln>
                          <a:solidFill>
                            <a:srgbClr val="9B1533"/>
                          </a:solidFill>
                          <a:effectLst/>
                          <a:latin typeface="Calibri" panose="020F0502020204030204" pitchFamily="34" charset="0"/>
                        </a:rPr>
                        <a:t>$477,777 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400" dirty="0">
                          <a:ln>
                            <a:noFill/>
                          </a:ln>
                          <a:solidFill>
                            <a:srgbClr val="9B1533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8368807"/>
                  </a:ext>
                </a:extLst>
              </a:tr>
            </a:tbl>
          </a:graphicData>
        </a:graphic>
      </p:graphicFrame>
      <p:sp>
        <p:nvSpPr>
          <p:cNvPr id="5" name="Control 1">
            <a:extLst>
              <a:ext uri="{FF2B5EF4-FFF2-40B4-BE49-F238E27FC236}">
                <a16:creationId xmlns:a16="http://schemas.microsoft.com/office/drawing/2014/main" xmlns="" id="{1873AB72-F90C-4EE9-B6FB-EC02E4AE719E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3116263" y="5661025"/>
            <a:ext cx="7045325" cy="14620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xmlns="" id="{9A0A029D-5D9C-40B4-AEE4-B7E63CCDD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90688"/>
            <a:ext cx="9743982" cy="821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33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>
                <a:solidFill>
                  <a:srgbClr val="663300"/>
                </a:solidFill>
              </a:rPr>
              <a:t>Kittitas County:</a:t>
            </a:r>
            <a:r>
              <a:rPr lang="en-US" sz="2400" dirty="0">
                <a:solidFill>
                  <a:srgbClr val="663300"/>
                </a:solidFill>
              </a:rPr>
              <a:t> </a:t>
            </a:r>
            <a:r>
              <a:rPr lang="en-US" sz="2400" dirty="0"/>
              <a:t>expenditure, employment, output, and income impacts on Kittitas County are:</a:t>
            </a:r>
          </a:p>
        </p:txBody>
      </p:sp>
    </p:spTree>
    <p:extLst>
      <p:ext uri="{BB962C8B-B14F-4D97-AF65-F5344CB8AC3E}">
        <p14:creationId xmlns:p14="http://schemas.microsoft.com/office/powerpoint/2010/main" val="1598809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532</Words>
  <Application>Microsoft Office PowerPoint</Application>
  <PresentationFormat>Widescreen</PresentationFormat>
  <Paragraphs>161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Office Theme</vt:lpstr>
      <vt:lpstr>Yakima Training Center Economic Impact Analysis </vt:lpstr>
      <vt:lpstr>Yakima Training Center (YTC)</vt:lpstr>
      <vt:lpstr>Yakima Training Center (YTC)</vt:lpstr>
      <vt:lpstr>Economic Impact Methodology</vt:lpstr>
      <vt:lpstr>Three Types of Impacts</vt:lpstr>
      <vt:lpstr>Multiplier Example</vt:lpstr>
      <vt:lpstr>Yakima County Impacts</vt:lpstr>
      <vt:lpstr>Yakima County Impacts</vt:lpstr>
      <vt:lpstr>Kittitas County Impacts</vt:lpstr>
      <vt:lpstr>Washington State Impacts</vt:lpstr>
      <vt:lpstr>State and Local Taxes</vt:lpstr>
      <vt:lpstr>Non-pecuniary Benefits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Campbell</dc:creator>
  <cp:lastModifiedBy>Meseck, Don (ESD)</cp:lastModifiedBy>
  <cp:revision>17</cp:revision>
  <dcterms:created xsi:type="dcterms:W3CDTF">2018-05-16T21:02:26Z</dcterms:created>
  <dcterms:modified xsi:type="dcterms:W3CDTF">2018-07-19T19:54:36Z</dcterms:modified>
</cp:coreProperties>
</file>