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12.xml" ContentType="application/vnd.openxmlformats-officedocument.presentationml.notesSlide+xml"/>
  <Override PartName="/ppt/charts/chart5.xml" ContentType="application/vnd.openxmlformats-officedocument.drawingml.chart+xml"/>
  <Override PartName="/ppt/notesSlides/notesSlide13.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notesSlides/notesSlide16.xml" ContentType="application/vnd.openxmlformats-officedocument.presentationml.notesSlide+xml"/>
  <Override PartName="/ppt/charts/chart8.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2" r:id="rId2"/>
    <p:sldMasterId id="2147483694" r:id="rId3"/>
  </p:sldMasterIdLst>
  <p:notesMasterIdLst>
    <p:notesMasterId r:id="rId31"/>
  </p:notesMasterIdLst>
  <p:handoutMasterIdLst>
    <p:handoutMasterId r:id="rId32"/>
  </p:handoutMasterIdLst>
  <p:sldIdLst>
    <p:sldId id="652" r:id="rId4"/>
    <p:sldId id="634" r:id="rId5"/>
    <p:sldId id="645" r:id="rId6"/>
    <p:sldId id="644" r:id="rId7"/>
    <p:sldId id="649" r:id="rId8"/>
    <p:sldId id="650" r:id="rId9"/>
    <p:sldId id="640" r:id="rId10"/>
    <p:sldId id="639" r:id="rId11"/>
    <p:sldId id="651" r:id="rId12"/>
    <p:sldId id="662" r:id="rId13"/>
    <p:sldId id="657" r:id="rId14"/>
    <p:sldId id="646" r:id="rId15"/>
    <p:sldId id="656" r:id="rId16"/>
    <p:sldId id="659" r:id="rId17"/>
    <p:sldId id="663" r:id="rId18"/>
    <p:sldId id="658" r:id="rId19"/>
    <p:sldId id="655" r:id="rId20"/>
    <p:sldId id="654" r:id="rId21"/>
    <p:sldId id="669" r:id="rId22"/>
    <p:sldId id="670" r:id="rId23"/>
    <p:sldId id="664" r:id="rId24"/>
    <p:sldId id="661" r:id="rId25"/>
    <p:sldId id="638" r:id="rId26"/>
    <p:sldId id="666" r:id="rId27"/>
    <p:sldId id="667" r:id="rId28"/>
    <p:sldId id="668" r:id="rId29"/>
    <p:sldId id="665" r:id="rId30"/>
  </p:sldIdLst>
  <p:sldSz cx="9144000" cy="6858000" type="screen4x3"/>
  <p:notesSz cx="7010400" cy="9296400"/>
  <p:custDataLst>
    <p:tags r:id="rId33"/>
  </p:custDataLst>
  <p:defaultTextStyle>
    <a:defPPr>
      <a:defRPr lang="en-US"/>
    </a:defPPr>
    <a:lvl1pPr algn="l" rtl="0" fontAlgn="base">
      <a:spcBef>
        <a:spcPct val="0"/>
      </a:spcBef>
      <a:spcAft>
        <a:spcPct val="0"/>
      </a:spcAft>
      <a:defRPr sz="3600" b="1"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3600" b="1"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3600" b="1"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3600" b="1"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3600" b="1" kern="1200">
        <a:solidFill>
          <a:schemeClr val="tx1"/>
        </a:solidFill>
        <a:latin typeface="Arial" pitchFamily="34" charset="0"/>
        <a:ea typeface="ＭＳ Ｐゴシック"/>
        <a:cs typeface="ＭＳ Ｐゴシック"/>
      </a:defRPr>
    </a:lvl5pPr>
    <a:lvl6pPr marL="2286000" algn="l" defTabSz="914400" rtl="0" eaLnBrk="1" latinLnBrk="0" hangingPunct="1">
      <a:defRPr sz="3600" b="1" kern="1200">
        <a:solidFill>
          <a:schemeClr val="tx1"/>
        </a:solidFill>
        <a:latin typeface="Arial" pitchFamily="34" charset="0"/>
        <a:ea typeface="ＭＳ Ｐゴシック"/>
        <a:cs typeface="ＭＳ Ｐゴシック"/>
      </a:defRPr>
    </a:lvl6pPr>
    <a:lvl7pPr marL="2743200" algn="l" defTabSz="914400" rtl="0" eaLnBrk="1" latinLnBrk="0" hangingPunct="1">
      <a:defRPr sz="3600" b="1" kern="1200">
        <a:solidFill>
          <a:schemeClr val="tx1"/>
        </a:solidFill>
        <a:latin typeface="Arial" pitchFamily="34" charset="0"/>
        <a:ea typeface="ＭＳ Ｐゴシック"/>
        <a:cs typeface="ＭＳ Ｐゴシック"/>
      </a:defRPr>
    </a:lvl7pPr>
    <a:lvl8pPr marL="3200400" algn="l" defTabSz="914400" rtl="0" eaLnBrk="1" latinLnBrk="0" hangingPunct="1">
      <a:defRPr sz="3600" b="1" kern="1200">
        <a:solidFill>
          <a:schemeClr val="tx1"/>
        </a:solidFill>
        <a:latin typeface="Arial" pitchFamily="34" charset="0"/>
        <a:ea typeface="ＭＳ Ｐゴシック"/>
        <a:cs typeface="ＭＳ Ｐゴシック"/>
      </a:defRPr>
    </a:lvl8pPr>
    <a:lvl9pPr marL="3657600" algn="l" defTabSz="914400" rtl="0" eaLnBrk="1" latinLnBrk="0" hangingPunct="1">
      <a:defRPr sz="3600" b="1"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256" userDrawn="1">
          <p15:clr>
            <a:srgbClr val="A4A3A4"/>
          </p15:clr>
        </p15:guide>
        <p15:guide id="4" orient="horz" pos="2360" userDrawn="1">
          <p15:clr>
            <a:srgbClr val="A4A3A4"/>
          </p15:clr>
        </p15:guide>
        <p15:guide id="5" orient="horz" pos="2460" userDrawn="1">
          <p15:clr>
            <a:srgbClr val="A4A3A4"/>
          </p15:clr>
        </p15:guide>
        <p15:guide id="6" orient="horz" pos="256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CC6600"/>
    <a:srgbClr val="000000"/>
    <a:srgbClr val="CCCC99"/>
    <a:srgbClr val="578200"/>
    <a:srgbClr val="BE4B48"/>
    <a:srgbClr val="7EC234"/>
    <a:srgbClr val="92D050"/>
    <a:srgbClr val="0070C0"/>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94" autoAdjust="0"/>
    <p:restoredTop sz="87646" autoAdjust="0"/>
  </p:normalViewPr>
  <p:slideViewPr>
    <p:cSldViewPr snapToGrid="0">
      <p:cViewPr varScale="1">
        <p:scale>
          <a:sx n="92" d="100"/>
          <a:sy n="92" d="100"/>
        </p:scale>
        <p:origin x="282" y="78"/>
      </p:cViewPr>
      <p:guideLst>
        <p:guide orient="horz" pos="2160"/>
        <p:guide pos="2880"/>
        <p:guide orient="horz" pos="2256"/>
        <p:guide orient="horz" pos="2360"/>
        <p:guide orient="horz" pos="2460"/>
        <p:guide orient="horz" pos="2560"/>
      </p:guideLst>
    </p:cSldViewPr>
  </p:slideViewPr>
  <p:outlineViewPr>
    <p:cViewPr>
      <p:scale>
        <a:sx n="33" d="100"/>
        <a:sy n="33" d="100"/>
      </p:scale>
      <p:origin x="0" y="-5472"/>
    </p:cViewPr>
  </p:outlineViewPr>
  <p:notesTextViewPr>
    <p:cViewPr>
      <p:scale>
        <a:sx n="3" d="2"/>
        <a:sy n="3" d="2"/>
      </p:scale>
      <p:origin x="0" y="0"/>
    </p:cViewPr>
  </p:notesTextViewPr>
  <p:sorterViewPr>
    <p:cViewPr>
      <p:scale>
        <a:sx n="90" d="100"/>
        <a:sy n="90" d="100"/>
      </p:scale>
      <p:origin x="0" y="0"/>
    </p:cViewPr>
  </p:sorterViewPr>
  <p:notesViewPr>
    <p:cSldViewPr snapToGrid="0">
      <p:cViewPr varScale="1">
        <p:scale>
          <a:sx n="100" d="100"/>
          <a:sy n="100" d="100"/>
        </p:scale>
        <p:origin x="3420" y="78"/>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http://sharepoint/sites/LMPA/Projects2/Annual%20Report/Chapter%202/Annual%20Report%20Ch2%202017.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5067804024497"/>
          <c:y val="3.8865923009623805E-2"/>
          <c:w val="0.85957327209098866"/>
          <c:h val="0.86463546223388743"/>
        </c:manualLayout>
      </c:layout>
      <c:barChart>
        <c:barDir val="col"/>
        <c:grouping val="clustered"/>
        <c:varyColors val="0"/>
        <c:ser>
          <c:idx val="0"/>
          <c:order val="0"/>
          <c:tx>
            <c:strRef>
              <c:f>'Figure 2-1 '!$C$5</c:f>
              <c:strCache>
                <c:ptCount val="1"/>
                <c:pt idx="0">
                  <c:v>U.S.</c:v>
                </c:pt>
              </c:strCache>
            </c:strRef>
          </c:tx>
          <c:spPr>
            <a:solidFill>
              <a:srgbClr val="003366"/>
            </a:solidFill>
            <a:ln>
              <a:noFill/>
            </a:ln>
            <a:effectLst/>
          </c:spPr>
          <c:invertIfNegative val="0"/>
          <c:cat>
            <c:numRef>
              <c:f>'Figure 2-1 '!$B$17:$B$21</c:f>
              <c:numCache>
                <c:formatCode>General</c:formatCode>
                <c:ptCount val="5"/>
                <c:pt idx="0">
                  <c:v>2013</c:v>
                </c:pt>
                <c:pt idx="1">
                  <c:v>2014</c:v>
                </c:pt>
                <c:pt idx="2">
                  <c:v>2015</c:v>
                </c:pt>
                <c:pt idx="3">
                  <c:v>2016</c:v>
                </c:pt>
                <c:pt idx="4">
                  <c:v>2017</c:v>
                </c:pt>
              </c:numCache>
            </c:numRef>
          </c:cat>
          <c:val>
            <c:numRef>
              <c:f>'Figure 2-1 '!$C$17:$C$21</c:f>
              <c:numCache>
                <c:formatCode>0.0%</c:formatCode>
                <c:ptCount val="5"/>
                <c:pt idx="0">
                  <c:v>1.4999999999999999E-2</c:v>
                </c:pt>
                <c:pt idx="1">
                  <c:v>2.4E-2</c:v>
                </c:pt>
                <c:pt idx="2">
                  <c:v>2.7E-2</c:v>
                </c:pt>
                <c:pt idx="3">
                  <c:v>1.4999999999999999E-2</c:v>
                </c:pt>
                <c:pt idx="4">
                  <c:v>2.1000000000000001E-2</c:v>
                </c:pt>
              </c:numCache>
            </c:numRef>
          </c:val>
        </c:ser>
        <c:ser>
          <c:idx val="1"/>
          <c:order val="1"/>
          <c:tx>
            <c:strRef>
              <c:f>'Figure 2-1 '!$D$5</c:f>
              <c:strCache>
                <c:ptCount val="1"/>
                <c:pt idx="0">
                  <c:v>Washington  </c:v>
                </c:pt>
              </c:strCache>
            </c:strRef>
          </c:tx>
          <c:spPr>
            <a:solidFill>
              <a:srgbClr val="CC6600"/>
            </a:solidFill>
            <a:ln>
              <a:noFill/>
            </a:ln>
            <a:effectLst/>
          </c:spPr>
          <c:invertIfNegative val="0"/>
          <c:cat>
            <c:numRef>
              <c:f>'Figure 2-1 '!$B$17:$B$21</c:f>
              <c:numCache>
                <c:formatCode>General</c:formatCode>
                <c:ptCount val="5"/>
                <c:pt idx="0">
                  <c:v>2013</c:v>
                </c:pt>
                <c:pt idx="1">
                  <c:v>2014</c:v>
                </c:pt>
                <c:pt idx="2">
                  <c:v>2015</c:v>
                </c:pt>
                <c:pt idx="3">
                  <c:v>2016</c:v>
                </c:pt>
                <c:pt idx="4">
                  <c:v>2017</c:v>
                </c:pt>
              </c:numCache>
            </c:numRef>
          </c:cat>
          <c:val>
            <c:numRef>
              <c:f>'Figure 2-1 '!$D$17:$D$21</c:f>
              <c:numCache>
                <c:formatCode>0.0%</c:formatCode>
                <c:ptCount val="5"/>
                <c:pt idx="0">
                  <c:v>2.4E-2</c:v>
                </c:pt>
                <c:pt idx="1">
                  <c:v>3.3000000000000002E-2</c:v>
                </c:pt>
                <c:pt idx="2">
                  <c:v>3.7999999999999999E-2</c:v>
                </c:pt>
                <c:pt idx="3">
                  <c:v>3.9E-2</c:v>
                </c:pt>
                <c:pt idx="4">
                  <c:v>4.3999999999999997E-2</c:v>
                </c:pt>
              </c:numCache>
            </c:numRef>
          </c:val>
        </c:ser>
        <c:dLbls>
          <c:showLegendKey val="0"/>
          <c:showVal val="0"/>
          <c:showCatName val="0"/>
          <c:showSerName val="0"/>
          <c:showPercent val="0"/>
          <c:showBubbleSize val="0"/>
        </c:dLbls>
        <c:gapWidth val="150"/>
        <c:axId val="345568576"/>
        <c:axId val="345567008"/>
      </c:barChart>
      <c:catAx>
        <c:axId val="345568576"/>
        <c:scaling>
          <c:orientation val="minMax"/>
        </c:scaling>
        <c:delete val="0"/>
        <c:axPos val="b"/>
        <c:majorGridlines>
          <c:spPr>
            <a:ln w="9525" cap="flat" cmpd="sng" algn="ctr">
              <a:noFill/>
              <a:round/>
            </a:ln>
            <a:effectLst/>
          </c:spPr>
        </c:majorGridlines>
        <c:minorGridlines>
          <c:spPr>
            <a:ln w="9525" cap="flat" cmpd="sng" algn="ctr">
              <a:noFill/>
              <a:round/>
            </a:ln>
            <a:effectLst/>
          </c:spPr>
        </c:minorGridlines>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Narrow" panose="020B0606020202030204" pitchFamily="34" charset="0"/>
                <a:ea typeface="+mn-ea"/>
                <a:cs typeface="+mn-cs"/>
              </a:defRPr>
            </a:pPr>
            <a:endParaRPr lang="en-US"/>
          </a:p>
        </c:txPr>
        <c:crossAx val="345567008"/>
        <c:crosses val="autoZero"/>
        <c:auto val="1"/>
        <c:lblAlgn val="ctr"/>
        <c:lblOffset val="100"/>
        <c:noMultiLvlLbl val="0"/>
      </c:catAx>
      <c:valAx>
        <c:axId val="345567008"/>
        <c:scaling>
          <c:orientation val="minMax"/>
        </c:scaling>
        <c:delete val="0"/>
        <c:axPos val="l"/>
        <c:majorGridlines>
          <c:spPr>
            <a:ln w="9525" cap="flat" cmpd="sng" algn="ctr">
              <a:solidFill>
                <a:schemeClr val="tx1"/>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Arial Narrow" panose="020B0606020202030204" pitchFamily="34" charset="0"/>
                <a:ea typeface="+mn-ea"/>
                <a:cs typeface="+mn-cs"/>
              </a:defRPr>
            </a:pPr>
            <a:endParaRPr lang="en-US"/>
          </a:p>
        </c:txPr>
        <c:crossAx val="345568576"/>
        <c:crosses val="autoZero"/>
        <c:crossBetween val="between"/>
        <c:majorUnit val="1.0000000000000002E-2"/>
        <c:minorUnit val="8.0000000000000019E-3"/>
      </c:valAx>
      <c:spPr>
        <a:noFill/>
        <a:ln>
          <a:solidFill>
            <a:schemeClr val="tx1"/>
          </a:solidFill>
        </a:ln>
        <a:effectLst/>
      </c:spPr>
    </c:plotArea>
    <c:legend>
      <c:legendPos val="r"/>
      <c:layout>
        <c:manualLayout>
          <c:xMode val="edge"/>
          <c:yMode val="edge"/>
          <c:x val="0.15704261232051875"/>
          <c:y val="8.3380480217750561E-2"/>
          <c:w val="0.27260789122671142"/>
          <c:h val="8.2576917468649758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69975186104218"/>
          <c:y val="7.582938388625593E-2"/>
          <c:w val="0.8821339950372209"/>
          <c:h val="0.76303317535545023"/>
        </c:manualLayout>
      </c:layout>
      <c:barChart>
        <c:barDir val="col"/>
        <c:grouping val="clustered"/>
        <c:varyColors val="0"/>
        <c:ser>
          <c:idx val="0"/>
          <c:order val="0"/>
          <c:tx>
            <c:strRef>
              <c:f>Sheet1!$A$2</c:f>
              <c:strCache>
                <c:ptCount val="1"/>
                <c:pt idx="0">
                  <c:v>U.S.</c:v>
                </c:pt>
              </c:strCache>
            </c:strRef>
          </c:tx>
          <c:spPr>
            <a:solidFill>
              <a:schemeClr val="tx1"/>
            </a:solidFill>
            <a:ln w="13400">
              <a:solidFill>
                <a:schemeClr val="tx1"/>
              </a:solidFill>
              <a:prstDash val="solid"/>
            </a:ln>
          </c:spPr>
          <c:invertIfNegative val="0"/>
          <c:cat>
            <c:numRef>
              <c:f>Sheet1!$B$1:$F$1</c:f>
              <c:numCache>
                <c:formatCode>0</c:formatCode>
                <c:ptCount val="5"/>
                <c:pt idx="0">
                  <c:v>2013</c:v>
                </c:pt>
                <c:pt idx="1">
                  <c:v>2014</c:v>
                </c:pt>
                <c:pt idx="2">
                  <c:v>2015</c:v>
                </c:pt>
                <c:pt idx="3">
                  <c:v>2016</c:v>
                </c:pt>
                <c:pt idx="4">
                  <c:v>2017</c:v>
                </c:pt>
              </c:numCache>
            </c:numRef>
          </c:cat>
          <c:val>
            <c:numRef>
              <c:f>Sheet1!$B$2:$F$2</c:f>
              <c:numCache>
                <c:formatCode>0.0%</c:formatCode>
                <c:ptCount val="5"/>
                <c:pt idx="0">
                  <c:v>1.2E-2</c:v>
                </c:pt>
                <c:pt idx="1">
                  <c:v>5.2999999999999999E-2</c:v>
                </c:pt>
                <c:pt idx="2">
                  <c:v>0.05</c:v>
                </c:pt>
                <c:pt idx="3">
                  <c:v>2.3E-2</c:v>
                </c:pt>
                <c:pt idx="4">
                  <c:v>3.1E-2</c:v>
                </c:pt>
              </c:numCache>
            </c:numRef>
          </c:val>
        </c:ser>
        <c:ser>
          <c:idx val="1"/>
          <c:order val="1"/>
          <c:tx>
            <c:strRef>
              <c:f>Sheet1!$A$3</c:f>
              <c:strCache>
                <c:ptCount val="1"/>
                <c:pt idx="0">
                  <c:v>Washington</c:v>
                </c:pt>
              </c:strCache>
            </c:strRef>
          </c:tx>
          <c:spPr>
            <a:solidFill>
              <a:schemeClr val="tx2"/>
            </a:solidFill>
          </c:spPr>
          <c:invertIfNegative val="0"/>
          <c:cat>
            <c:numRef>
              <c:f>Sheet1!$B$1:$F$1</c:f>
              <c:numCache>
                <c:formatCode>0</c:formatCode>
                <c:ptCount val="5"/>
                <c:pt idx="0">
                  <c:v>2013</c:v>
                </c:pt>
                <c:pt idx="1">
                  <c:v>2014</c:v>
                </c:pt>
                <c:pt idx="2">
                  <c:v>2015</c:v>
                </c:pt>
                <c:pt idx="3">
                  <c:v>2016</c:v>
                </c:pt>
                <c:pt idx="4">
                  <c:v>2017</c:v>
                </c:pt>
              </c:numCache>
            </c:numRef>
          </c:cat>
          <c:val>
            <c:numRef>
              <c:f>Sheet1!$B$3:$F$3</c:f>
              <c:numCache>
                <c:formatCode>0.0%</c:formatCode>
                <c:ptCount val="5"/>
                <c:pt idx="0">
                  <c:v>2.1000000000000001E-2</c:v>
                </c:pt>
                <c:pt idx="1">
                  <c:v>7.6999999999999999E-2</c:v>
                </c:pt>
                <c:pt idx="2">
                  <c:v>5.8000000000000003E-2</c:v>
                </c:pt>
                <c:pt idx="3">
                  <c:v>4.7E-2</c:v>
                </c:pt>
                <c:pt idx="4">
                  <c:v>4.8000000000000001E-2</c:v>
                </c:pt>
              </c:numCache>
            </c:numRef>
          </c:val>
        </c:ser>
        <c:dLbls>
          <c:showLegendKey val="0"/>
          <c:showVal val="0"/>
          <c:showCatName val="0"/>
          <c:showSerName val="0"/>
          <c:showPercent val="0"/>
          <c:showBubbleSize val="0"/>
        </c:dLbls>
        <c:gapWidth val="150"/>
        <c:axId val="377899152"/>
        <c:axId val="377896408"/>
      </c:barChart>
      <c:catAx>
        <c:axId val="377899152"/>
        <c:scaling>
          <c:orientation val="minMax"/>
        </c:scaling>
        <c:delete val="0"/>
        <c:axPos val="b"/>
        <c:numFmt formatCode="0" sourceLinked="1"/>
        <c:majorTickMark val="out"/>
        <c:minorTickMark val="none"/>
        <c:tickLblPos val="nextTo"/>
        <c:spPr>
          <a:ln w="3350">
            <a:solidFill>
              <a:schemeClr val="tx1"/>
            </a:solidFill>
            <a:prstDash val="solid"/>
          </a:ln>
        </c:spPr>
        <c:txPr>
          <a:bodyPr rot="0" vert="horz"/>
          <a:lstStyle/>
          <a:p>
            <a:pPr>
              <a:defRPr sz="1600" b="1" i="0" u="none" strike="noStrike" baseline="0">
                <a:solidFill>
                  <a:schemeClr val="tx1"/>
                </a:solidFill>
                <a:latin typeface="Arial"/>
                <a:ea typeface="Arial"/>
                <a:cs typeface="Arial"/>
              </a:defRPr>
            </a:pPr>
            <a:endParaRPr lang="en-US"/>
          </a:p>
        </c:txPr>
        <c:crossAx val="377896408"/>
        <c:crosses val="autoZero"/>
        <c:auto val="1"/>
        <c:lblAlgn val="ctr"/>
        <c:lblOffset val="100"/>
        <c:tickLblSkip val="1"/>
        <c:tickMarkSkip val="1"/>
        <c:noMultiLvlLbl val="0"/>
      </c:catAx>
      <c:valAx>
        <c:axId val="377896408"/>
        <c:scaling>
          <c:orientation val="minMax"/>
          <c:max val="8.0000000000000016E-2"/>
        </c:scaling>
        <c:delete val="0"/>
        <c:axPos val="l"/>
        <c:majorGridlines>
          <c:spPr>
            <a:ln w="9525">
              <a:solidFill>
                <a:schemeClr val="bg1">
                  <a:lumMod val="75000"/>
                </a:schemeClr>
              </a:solidFill>
              <a:prstDash val="solid"/>
            </a:ln>
          </c:spPr>
        </c:majorGridlines>
        <c:numFmt formatCode="0.0%" sourceLinked="0"/>
        <c:majorTickMark val="out"/>
        <c:minorTickMark val="none"/>
        <c:tickLblPos val="nextTo"/>
        <c:spPr>
          <a:ln w="3350">
            <a:solidFill>
              <a:schemeClr val="tx1"/>
            </a:solidFill>
            <a:prstDash val="solid"/>
          </a:ln>
        </c:spPr>
        <c:txPr>
          <a:bodyPr rot="0" vert="horz"/>
          <a:lstStyle/>
          <a:p>
            <a:pPr>
              <a:defRPr sz="1600" b="1" i="0" u="none" strike="noStrike" baseline="0">
                <a:solidFill>
                  <a:schemeClr val="tx1"/>
                </a:solidFill>
                <a:latin typeface="Arial"/>
                <a:ea typeface="Arial"/>
                <a:cs typeface="Arial"/>
              </a:defRPr>
            </a:pPr>
            <a:endParaRPr lang="en-US"/>
          </a:p>
        </c:txPr>
        <c:crossAx val="377899152"/>
        <c:crosses val="autoZero"/>
        <c:crossBetween val="between"/>
      </c:valAx>
      <c:spPr>
        <a:noFill/>
        <a:ln w="3350">
          <a:solidFill>
            <a:schemeClr val="tx1"/>
          </a:solidFill>
          <a:prstDash val="solid"/>
        </a:ln>
      </c:spPr>
    </c:plotArea>
    <c:legend>
      <c:legendPos val="r"/>
      <c:legendEntry>
        <c:idx val="0"/>
        <c:txPr>
          <a:bodyPr/>
          <a:lstStyle/>
          <a:p>
            <a:pPr>
              <a:defRPr sz="1600">
                <a:latin typeface="Arial Narrow" panose="020B0606020202030204" pitchFamily="34" charset="0"/>
              </a:defRPr>
            </a:pPr>
            <a:endParaRPr lang="en-US"/>
          </a:p>
        </c:txPr>
      </c:legendEntry>
      <c:legendEntry>
        <c:idx val="1"/>
        <c:txPr>
          <a:bodyPr/>
          <a:lstStyle/>
          <a:p>
            <a:pPr>
              <a:defRPr sz="1600">
                <a:latin typeface="Arial Narrow" panose="020B0606020202030204" pitchFamily="34" charset="0"/>
              </a:defRPr>
            </a:pPr>
            <a:endParaRPr lang="en-US"/>
          </a:p>
        </c:txPr>
      </c:legendEntry>
      <c:layout>
        <c:manualLayout>
          <c:xMode val="edge"/>
          <c:yMode val="edge"/>
          <c:x val="0.45328071933719893"/>
          <c:y val="8.0673069961343921E-2"/>
          <c:w val="0.28961563202034118"/>
          <c:h val="0.13180234106164007"/>
        </c:manualLayout>
      </c:layout>
      <c:overlay val="0"/>
    </c:legend>
    <c:plotVisOnly val="1"/>
    <c:dispBlanksAs val="gap"/>
    <c:showDLblsOverMax val="0"/>
  </c:chart>
  <c:spPr>
    <a:noFill/>
    <a:ln>
      <a:noFill/>
    </a:ln>
  </c:spPr>
  <c:txPr>
    <a:bodyPr/>
    <a:lstStyle/>
    <a:p>
      <a:pPr>
        <a:defRPr sz="1899"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69975186104218"/>
          <c:y val="7.582938388625593E-2"/>
          <c:w val="0.8821339950372209"/>
          <c:h val="0.76303317535545023"/>
        </c:manualLayout>
      </c:layout>
      <c:barChart>
        <c:barDir val="col"/>
        <c:grouping val="clustered"/>
        <c:varyColors val="0"/>
        <c:ser>
          <c:idx val="0"/>
          <c:order val="0"/>
          <c:tx>
            <c:strRef>
              <c:f>Sheet1!$A$2</c:f>
              <c:strCache>
                <c:ptCount val="1"/>
                <c:pt idx="0">
                  <c:v>East</c:v>
                </c:pt>
              </c:strCache>
            </c:strRef>
          </c:tx>
          <c:spPr>
            <a:solidFill>
              <a:schemeClr val="tx2"/>
            </a:solidFill>
            <a:ln w="13400">
              <a:solidFill>
                <a:schemeClr val="tx1"/>
              </a:solidFill>
              <a:prstDash val="solid"/>
            </a:ln>
          </c:spPr>
          <c:invertIfNegative val="0"/>
          <c:dLbls>
            <c:dLbl>
              <c:idx val="1"/>
              <c:layout>
                <c:manualLayout>
                  <c:x val="1.5677051746491458E-3"/>
                  <c:y val="-1.6473229057125196E-2"/>
                </c:manualLayout>
              </c:layout>
              <c:spPr>
                <a:noFill/>
                <a:ln w="26801">
                  <a:noFill/>
                </a:ln>
              </c:spPr>
              <c:txPr>
                <a:bodyPr wrap="square" lIns="38100" tIns="19050" rIns="38100" bIns="19050" anchor="ctr">
                  <a:noAutofit/>
                </a:bodyPr>
                <a:lstStyle/>
                <a:p>
                  <a:pPr>
                    <a:defRPr sz="1899"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7256511006709896E-2"/>
                      <c:h val="8.3369632610437255E-2"/>
                    </c:manualLayout>
                  </c15:layout>
                </c:ext>
              </c:extLst>
            </c:dLbl>
            <c:spPr>
              <a:noFill/>
              <a:ln w="26801">
                <a:noFill/>
              </a:ln>
            </c:spPr>
            <c:txPr>
              <a:bodyPr wrap="square" lIns="38100" tIns="19050" rIns="38100" bIns="19050" anchor="ctr">
                <a:spAutoFit/>
              </a:bodyPr>
              <a:lstStyle/>
              <a:p>
                <a:pPr>
                  <a:defRPr sz="1899"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Sheet1!$B$1:$F$1</c:f>
              <c:numCache>
                <c:formatCode>0</c:formatCode>
                <c:ptCount val="5"/>
                <c:pt idx="0">
                  <c:v>2013</c:v>
                </c:pt>
                <c:pt idx="1">
                  <c:v>2014</c:v>
                </c:pt>
                <c:pt idx="2">
                  <c:v>2015</c:v>
                </c:pt>
                <c:pt idx="3">
                  <c:v>2016</c:v>
                </c:pt>
                <c:pt idx="4">
                  <c:v>2017</c:v>
                </c:pt>
              </c:numCache>
            </c:numRef>
          </c:cat>
          <c:val>
            <c:numRef>
              <c:f>Sheet1!$B$2:$F$2</c:f>
              <c:numCache>
                <c:formatCode>0.0%</c:formatCode>
                <c:ptCount val="5"/>
                <c:pt idx="0">
                  <c:v>0.02</c:v>
                </c:pt>
                <c:pt idx="1">
                  <c:v>3.6999999999999998E-2</c:v>
                </c:pt>
                <c:pt idx="2">
                  <c:v>0.03</c:v>
                </c:pt>
                <c:pt idx="3">
                  <c:v>4.2999999999999997E-2</c:v>
                </c:pt>
                <c:pt idx="4">
                  <c:v>5.0999999999999997E-2</c:v>
                </c:pt>
              </c:numCache>
            </c:numRef>
          </c:val>
        </c:ser>
        <c:dLbls>
          <c:showLegendKey val="0"/>
          <c:showVal val="0"/>
          <c:showCatName val="0"/>
          <c:showSerName val="0"/>
          <c:showPercent val="0"/>
          <c:showBubbleSize val="0"/>
        </c:dLbls>
        <c:gapWidth val="150"/>
        <c:axId val="377897192"/>
        <c:axId val="377901504"/>
      </c:barChart>
      <c:catAx>
        <c:axId val="377897192"/>
        <c:scaling>
          <c:orientation val="minMax"/>
        </c:scaling>
        <c:delete val="0"/>
        <c:axPos val="b"/>
        <c:numFmt formatCode="0" sourceLinked="1"/>
        <c:majorTickMark val="out"/>
        <c:minorTickMark val="none"/>
        <c:tickLblPos val="nextTo"/>
        <c:spPr>
          <a:ln w="3350">
            <a:solidFill>
              <a:schemeClr val="tx1"/>
            </a:solidFill>
            <a:prstDash val="solid"/>
          </a:ln>
        </c:spPr>
        <c:txPr>
          <a:bodyPr rot="0" vert="horz"/>
          <a:lstStyle/>
          <a:p>
            <a:pPr>
              <a:defRPr sz="1600" b="1" i="0" u="none" strike="noStrike" baseline="0">
                <a:solidFill>
                  <a:schemeClr val="tx1"/>
                </a:solidFill>
                <a:latin typeface="Arial"/>
                <a:ea typeface="Arial"/>
                <a:cs typeface="Arial"/>
              </a:defRPr>
            </a:pPr>
            <a:endParaRPr lang="en-US"/>
          </a:p>
        </c:txPr>
        <c:crossAx val="377901504"/>
        <c:crosses val="autoZero"/>
        <c:auto val="1"/>
        <c:lblAlgn val="ctr"/>
        <c:lblOffset val="100"/>
        <c:tickLblSkip val="1"/>
        <c:tickMarkSkip val="1"/>
        <c:noMultiLvlLbl val="0"/>
      </c:catAx>
      <c:valAx>
        <c:axId val="377901504"/>
        <c:scaling>
          <c:orientation val="minMax"/>
          <c:max val="6.0000000000000012E-2"/>
        </c:scaling>
        <c:delete val="0"/>
        <c:axPos val="l"/>
        <c:majorGridlines>
          <c:spPr>
            <a:ln w="9525">
              <a:solidFill>
                <a:schemeClr val="bg1">
                  <a:lumMod val="75000"/>
                </a:schemeClr>
              </a:solidFill>
              <a:prstDash val="solid"/>
            </a:ln>
          </c:spPr>
        </c:majorGridlines>
        <c:numFmt formatCode="0.0%" sourceLinked="0"/>
        <c:majorTickMark val="out"/>
        <c:minorTickMark val="none"/>
        <c:tickLblPos val="nextTo"/>
        <c:spPr>
          <a:ln w="3350">
            <a:solidFill>
              <a:schemeClr val="tx1"/>
            </a:solidFill>
            <a:prstDash val="solid"/>
          </a:ln>
        </c:spPr>
        <c:txPr>
          <a:bodyPr rot="0" vert="horz"/>
          <a:lstStyle/>
          <a:p>
            <a:pPr>
              <a:defRPr sz="1600" b="1" i="0" u="none" strike="noStrike" baseline="0">
                <a:solidFill>
                  <a:schemeClr val="tx1"/>
                </a:solidFill>
                <a:latin typeface="Arial"/>
                <a:ea typeface="Arial"/>
                <a:cs typeface="Arial"/>
              </a:defRPr>
            </a:pPr>
            <a:endParaRPr lang="en-US"/>
          </a:p>
        </c:txPr>
        <c:crossAx val="377897192"/>
        <c:crosses val="autoZero"/>
        <c:crossBetween val="between"/>
      </c:valAx>
      <c:spPr>
        <a:noFill/>
        <a:ln w="3350">
          <a:solidFill>
            <a:schemeClr val="tx1"/>
          </a:solidFill>
          <a:prstDash val="solid"/>
        </a:ln>
      </c:spPr>
    </c:plotArea>
    <c:plotVisOnly val="1"/>
    <c:dispBlanksAs val="gap"/>
    <c:showDLblsOverMax val="0"/>
  </c:chart>
  <c:spPr>
    <a:noFill/>
    <a:ln>
      <a:noFill/>
    </a:ln>
  </c:spPr>
  <c:txPr>
    <a:bodyPr/>
    <a:lstStyle/>
    <a:p>
      <a:pPr>
        <a:defRPr sz="1899"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0"/>
          <c:order val="0"/>
          <c:tx>
            <c:strRef>
              <c:f>Sheet1!$B$2</c:f>
              <c:strCache>
                <c:ptCount val="1"/>
                <c:pt idx="0">
                  <c:v>Nonfarm Employment</c:v>
                </c:pt>
              </c:strCache>
            </c:strRef>
          </c:tx>
          <c:spPr>
            <a:solidFill>
              <a:srgbClr val="CC6600"/>
            </a:solidFill>
          </c:spPr>
          <c:cat>
            <c:numRef>
              <c:f>Sheet1!$A$27:$A$164</c:f>
              <c:numCache>
                <c:formatCode>[$-409]mmm\-yy;@</c:formatCode>
                <c:ptCount val="138"/>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c:v>43101</c:v>
                </c:pt>
                <c:pt idx="133">
                  <c:v>43132</c:v>
                </c:pt>
                <c:pt idx="134">
                  <c:v>43160</c:v>
                </c:pt>
                <c:pt idx="135">
                  <c:v>43191</c:v>
                </c:pt>
                <c:pt idx="136">
                  <c:v>43221</c:v>
                </c:pt>
                <c:pt idx="137">
                  <c:v>43252</c:v>
                </c:pt>
              </c:numCache>
            </c:numRef>
          </c:cat>
          <c:val>
            <c:numRef>
              <c:f>Sheet1!$B$27:$B$164</c:f>
              <c:numCache>
                <c:formatCode>#,##0</c:formatCode>
                <c:ptCount val="138"/>
                <c:pt idx="0">
                  <c:v>2929700</c:v>
                </c:pt>
                <c:pt idx="1">
                  <c:v>2943500</c:v>
                </c:pt>
                <c:pt idx="2">
                  <c:v>2949000</c:v>
                </c:pt>
                <c:pt idx="3">
                  <c:v>2956000</c:v>
                </c:pt>
                <c:pt idx="4">
                  <c:v>2962000</c:v>
                </c:pt>
                <c:pt idx="5">
                  <c:v>2969700</c:v>
                </c:pt>
                <c:pt idx="6">
                  <c:v>2971600</c:v>
                </c:pt>
                <c:pt idx="7">
                  <c:v>2975500</c:v>
                </c:pt>
                <c:pt idx="8">
                  <c:v>2976500</c:v>
                </c:pt>
                <c:pt idx="9">
                  <c:v>2987200</c:v>
                </c:pt>
                <c:pt idx="10">
                  <c:v>2993900</c:v>
                </c:pt>
                <c:pt idx="11">
                  <c:v>2997700</c:v>
                </c:pt>
                <c:pt idx="12">
                  <c:v>3001900</c:v>
                </c:pt>
                <c:pt idx="13">
                  <c:v>3006100</c:v>
                </c:pt>
                <c:pt idx="14">
                  <c:v>3008000</c:v>
                </c:pt>
                <c:pt idx="15">
                  <c:v>3007200</c:v>
                </c:pt>
                <c:pt idx="16">
                  <c:v>3004500</c:v>
                </c:pt>
                <c:pt idx="17">
                  <c:v>3001300</c:v>
                </c:pt>
                <c:pt idx="18">
                  <c:v>3005300</c:v>
                </c:pt>
                <c:pt idx="19">
                  <c:v>3006600</c:v>
                </c:pt>
                <c:pt idx="20">
                  <c:v>2996400</c:v>
                </c:pt>
                <c:pt idx="21">
                  <c:v>2969100</c:v>
                </c:pt>
                <c:pt idx="22">
                  <c:v>2967900</c:v>
                </c:pt>
                <c:pt idx="23">
                  <c:v>2949800</c:v>
                </c:pt>
                <c:pt idx="24">
                  <c:v>2935200</c:v>
                </c:pt>
                <c:pt idx="25">
                  <c:v>2916700</c:v>
                </c:pt>
                <c:pt idx="26">
                  <c:v>2897500</c:v>
                </c:pt>
                <c:pt idx="27">
                  <c:v>2878000</c:v>
                </c:pt>
                <c:pt idx="28">
                  <c:v>2868400</c:v>
                </c:pt>
                <c:pt idx="29">
                  <c:v>2857100</c:v>
                </c:pt>
                <c:pt idx="30">
                  <c:v>2847300</c:v>
                </c:pt>
                <c:pt idx="31">
                  <c:v>2836400</c:v>
                </c:pt>
                <c:pt idx="32">
                  <c:v>2833600</c:v>
                </c:pt>
                <c:pt idx="33">
                  <c:v>2836300</c:v>
                </c:pt>
                <c:pt idx="34">
                  <c:v>2824800</c:v>
                </c:pt>
                <c:pt idx="35">
                  <c:v>2822900</c:v>
                </c:pt>
                <c:pt idx="36">
                  <c:v>2825400</c:v>
                </c:pt>
                <c:pt idx="37">
                  <c:v>2824000</c:v>
                </c:pt>
                <c:pt idx="38">
                  <c:v>2830000</c:v>
                </c:pt>
                <c:pt idx="39">
                  <c:v>2835600</c:v>
                </c:pt>
                <c:pt idx="40">
                  <c:v>2839700</c:v>
                </c:pt>
                <c:pt idx="41">
                  <c:v>2836700</c:v>
                </c:pt>
                <c:pt idx="42">
                  <c:v>2836600</c:v>
                </c:pt>
                <c:pt idx="43">
                  <c:v>2831700</c:v>
                </c:pt>
                <c:pt idx="44">
                  <c:v>2835400</c:v>
                </c:pt>
                <c:pt idx="45">
                  <c:v>2846700</c:v>
                </c:pt>
                <c:pt idx="46">
                  <c:v>2847100</c:v>
                </c:pt>
                <c:pt idx="47">
                  <c:v>2852200</c:v>
                </c:pt>
                <c:pt idx="48">
                  <c:v>2856200</c:v>
                </c:pt>
                <c:pt idx="49">
                  <c:v>2859800</c:v>
                </c:pt>
                <c:pt idx="50">
                  <c:v>2859200</c:v>
                </c:pt>
                <c:pt idx="51">
                  <c:v>2868300</c:v>
                </c:pt>
                <c:pt idx="52">
                  <c:v>2865300</c:v>
                </c:pt>
                <c:pt idx="53">
                  <c:v>2869000</c:v>
                </c:pt>
                <c:pt idx="54">
                  <c:v>2877600</c:v>
                </c:pt>
                <c:pt idx="55">
                  <c:v>2880200</c:v>
                </c:pt>
                <c:pt idx="56">
                  <c:v>2884000</c:v>
                </c:pt>
                <c:pt idx="57">
                  <c:v>2879700</c:v>
                </c:pt>
                <c:pt idx="58">
                  <c:v>2885100</c:v>
                </c:pt>
                <c:pt idx="59">
                  <c:v>2889200</c:v>
                </c:pt>
                <c:pt idx="60">
                  <c:v>2888000</c:v>
                </c:pt>
                <c:pt idx="61">
                  <c:v>2893100</c:v>
                </c:pt>
                <c:pt idx="62">
                  <c:v>2902700</c:v>
                </c:pt>
                <c:pt idx="63">
                  <c:v>2904400</c:v>
                </c:pt>
                <c:pt idx="64">
                  <c:v>2912400</c:v>
                </c:pt>
                <c:pt idx="65">
                  <c:v>2922000</c:v>
                </c:pt>
                <c:pt idx="66">
                  <c:v>2920600</c:v>
                </c:pt>
                <c:pt idx="67">
                  <c:v>2927400</c:v>
                </c:pt>
                <c:pt idx="68">
                  <c:v>2929800</c:v>
                </c:pt>
                <c:pt idx="69">
                  <c:v>2940700</c:v>
                </c:pt>
                <c:pt idx="70">
                  <c:v>2946400</c:v>
                </c:pt>
                <c:pt idx="71">
                  <c:v>2947900</c:v>
                </c:pt>
                <c:pt idx="72">
                  <c:v>2952400</c:v>
                </c:pt>
                <c:pt idx="73">
                  <c:v>2961600</c:v>
                </c:pt>
                <c:pt idx="74">
                  <c:v>2964300</c:v>
                </c:pt>
                <c:pt idx="75">
                  <c:v>2969500</c:v>
                </c:pt>
                <c:pt idx="76">
                  <c:v>2978000</c:v>
                </c:pt>
                <c:pt idx="77">
                  <c:v>2978600</c:v>
                </c:pt>
                <c:pt idx="78">
                  <c:v>2981900</c:v>
                </c:pt>
                <c:pt idx="79">
                  <c:v>2991100</c:v>
                </c:pt>
                <c:pt idx="80">
                  <c:v>2997400</c:v>
                </c:pt>
                <c:pt idx="81">
                  <c:v>3005300</c:v>
                </c:pt>
                <c:pt idx="82">
                  <c:v>3012500</c:v>
                </c:pt>
                <c:pt idx="83">
                  <c:v>3016600</c:v>
                </c:pt>
                <c:pt idx="84">
                  <c:v>3028800</c:v>
                </c:pt>
                <c:pt idx="85">
                  <c:v>3029500</c:v>
                </c:pt>
                <c:pt idx="86">
                  <c:v>3034600</c:v>
                </c:pt>
                <c:pt idx="87">
                  <c:v>3034700</c:v>
                </c:pt>
                <c:pt idx="88">
                  <c:v>3039600</c:v>
                </c:pt>
                <c:pt idx="89">
                  <c:v>3046300</c:v>
                </c:pt>
                <c:pt idx="90">
                  <c:v>3062000</c:v>
                </c:pt>
                <c:pt idx="91">
                  <c:v>3072300</c:v>
                </c:pt>
                <c:pt idx="92">
                  <c:v>3078000</c:v>
                </c:pt>
                <c:pt idx="93">
                  <c:v>3082900</c:v>
                </c:pt>
                <c:pt idx="94">
                  <c:v>3089100</c:v>
                </c:pt>
                <c:pt idx="95">
                  <c:v>3102200</c:v>
                </c:pt>
                <c:pt idx="96">
                  <c:v>3106000</c:v>
                </c:pt>
                <c:pt idx="97">
                  <c:v>3111900</c:v>
                </c:pt>
                <c:pt idx="98">
                  <c:v>3121900</c:v>
                </c:pt>
                <c:pt idx="99">
                  <c:v>3130300</c:v>
                </c:pt>
                <c:pt idx="100">
                  <c:v>3136100</c:v>
                </c:pt>
                <c:pt idx="101">
                  <c:v>3148300</c:v>
                </c:pt>
                <c:pt idx="102">
                  <c:v>3151500</c:v>
                </c:pt>
                <c:pt idx="103">
                  <c:v>3156900</c:v>
                </c:pt>
                <c:pt idx="104">
                  <c:v>3162900</c:v>
                </c:pt>
                <c:pt idx="105">
                  <c:v>3171000</c:v>
                </c:pt>
                <c:pt idx="106">
                  <c:v>3178000</c:v>
                </c:pt>
                <c:pt idx="107">
                  <c:v>3185600</c:v>
                </c:pt>
                <c:pt idx="108">
                  <c:v>3200200</c:v>
                </c:pt>
                <c:pt idx="109">
                  <c:v>3211300</c:v>
                </c:pt>
                <c:pt idx="110">
                  <c:v>3215100</c:v>
                </c:pt>
                <c:pt idx="111">
                  <c:v>3230400</c:v>
                </c:pt>
                <c:pt idx="112">
                  <c:v>3234900</c:v>
                </c:pt>
                <c:pt idx="113">
                  <c:v>3238500</c:v>
                </c:pt>
                <c:pt idx="114">
                  <c:v>3247600</c:v>
                </c:pt>
                <c:pt idx="115">
                  <c:v>3255800</c:v>
                </c:pt>
                <c:pt idx="116">
                  <c:v>3266500</c:v>
                </c:pt>
                <c:pt idx="117">
                  <c:v>3269100</c:v>
                </c:pt>
                <c:pt idx="118">
                  <c:v>3277300</c:v>
                </c:pt>
                <c:pt idx="119">
                  <c:v>3283500</c:v>
                </c:pt>
                <c:pt idx="120">
                  <c:v>3283800</c:v>
                </c:pt>
                <c:pt idx="121">
                  <c:v>3291400</c:v>
                </c:pt>
                <c:pt idx="122">
                  <c:v>3301900</c:v>
                </c:pt>
                <c:pt idx="123">
                  <c:v>3305300</c:v>
                </c:pt>
                <c:pt idx="124">
                  <c:v>3315500</c:v>
                </c:pt>
                <c:pt idx="125">
                  <c:v>3325800</c:v>
                </c:pt>
                <c:pt idx="126">
                  <c:v>3329200</c:v>
                </c:pt>
                <c:pt idx="127">
                  <c:v>3331000</c:v>
                </c:pt>
                <c:pt idx="128">
                  <c:v>3335200</c:v>
                </c:pt>
                <c:pt idx="129">
                  <c:v>3342300</c:v>
                </c:pt>
                <c:pt idx="130">
                  <c:v>3350200</c:v>
                </c:pt>
                <c:pt idx="131">
                  <c:v>3358600</c:v>
                </c:pt>
                <c:pt idx="132">
                  <c:v>3369100</c:v>
                </c:pt>
                <c:pt idx="133">
                  <c:v>3377600</c:v>
                </c:pt>
                <c:pt idx="134">
                  <c:v>3382700</c:v>
                </c:pt>
                <c:pt idx="135">
                  <c:v>3390900</c:v>
                </c:pt>
                <c:pt idx="136">
                  <c:v>3399600</c:v>
                </c:pt>
                <c:pt idx="137">
                  <c:v>3403700</c:v>
                </c:pt>
              </c:numCache>
            </c:numRef>
          </c:val>
        </c:ser>
        <c:dLbls>
          <c:showLegendKey val="0"/>
          <c:showVal val="0"/>
          <c:showCatName val="0"/>
          <c:showSerName val="0"/>
          <c:showPercent val="0"/>
          <c:showBubbleSize val="0"/>
        </c:dLbls>
        <c:axId val="377894448"/>
        <c:axId val="377894840"/>
      </c:areaChart>
      <c:areaChart>
        <c:grouping val="standard"/>
        <c:varyColors val="0"/>
        <c:ser>
          <c:idx val="1"/>
          <c:order val="1"/>
          <c:tx>
            <c:strRef>
              <c:f>Sheet1!$C$2</c:f>
              <c:strCache>
                <c:ptCount val="1"/>
                <c:pt idx="0">
                  <c:v>Recession</c:v>
                </c:pt>
              </c:strCache>
            </c:strRef>
          </c:tx>
          <c:spPr>
            <a:solidFill>
              <a:schemeClr val="bg1">
                <a:lumMod val="85000"/>
                <a:alpha val="58000"/>
              </a:schemeClr>
            </a:solidFill>
            <a:ln w="25400">
              <a:noFill/>
            </a:ln>
          </c:spPr>
          <c:cat>
            <c:numRef>
              <c:f>Sheet1!$A$27:$A$164</c:f>
              <c:numCache>
                <c:formatCode>[$-409]mmm\-yy;@</c:formatCode>
                <c:ptCount val="138"/>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c:v>43101</c:v>
                </c:pt>
                <c:pt idx="133">
                  <c:v>43132</c:v>
                </c:pt>
                <c:pt idx="134">
                  <c:v>43160</c:v>
                </c:pt>
                <c:pt idx="135">
                  <c:v>43191</c:v>
                </c:pt>
                <c:pt idx="136">
                  <c:v>43221</c:v>
                </c:pt>
                <c:pt idx="137">
                  <c:v>43252</c:v>
                </c:pt>
              </c:numCache>
            </c:numRef>
          </c:cat>
          <c:val>
            <c:numRef>
              <c:f>Sheet1!$C$27:$C$164</c:f>
              <c:numCache>
                <c:formatCode>General</c:formatCode>
                <c:ptCount val="138"/>
                <c:pt idx="0">
                  <c:v>0</c:v>
                </c:pt>
                <c:pt idx="1">
                  <c:v>0</c:v>
                </c:pt>
                <c:pt idx="2">
                  <c:v>0</c:v>
                </c:pt>
                <c:pt idx="3">
                  <c:v>0</c:v>
                </c:pt>
                <c:pt idx="4">
                  <c:v>0</c:v>
                </c:pt>
                <c:pt idx="5">
                  <c:v>0</c:v>
                </c:pt>
                <c:pt idx="6">
                  <c:v>0</c:v>
                </c:pt>
                <c:pt idx="7">
                  <c:v>0</c:v>
                </c:pt>
                <c:pt idx="8">
                  <c:v>0</c:v>
                </c:pt>
                <c:pt idx="9">
                  <c:v>0</c:v>
                </c:pt>
                <c:pt idx="10">
                  <c:v>0</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numCache>
            </c:numRef>
          </c:val>
        </c:ser>
        <c:dLbls>
          <c:showLegendKey val="0"/>
          <c:showVal val="0"/>
          <c:showCatName val="0"/>
          <c:showSerName val="0"/>
          <c:showPercent val="0"/>
          <c:showBubbleSize val="0"/>
        </c:dLbls>
        <c:axId val="377895624"/>
        <c:axId val="377895232"/>
      </c:areaChart>
      <c:dateAx>
        <c:axId val="377894448"/>
        <c:scaling>
          <c:orientation val="minMax"/>
        </c:scaling>
        <c:delete val="0"/>
        <c:axPos val="b"/>
        <c:numFmt formatCode="[$-409]mmm\-yy;@" sourceLinked="1"/>
        <c:majorTickMark val="out"/>
        <c:minorTickMark val="none"/>
        <c:tickLblPos val="nextTo"/>
        <c:txPr>
          <a:bodyPr/>
          <a:lstStyle/>
          <a:p>
            <a:pPr>
              <a:defRPr sz="1600" b="1"/>
            </a:pPr>
            <a:endParaRPr lang="en-US"/>
          </a:p>
        </c:txPr>
        <c:crossAx val="377894840"/>
        <c:crosses val="autoZero"/>
        <c:auto val="1"/>
        <c:lblOffset val="100"/>
        <c:baseTimeUnit val="months"/>
        <c:majorUnit val="12"/>
        <c:majorTimeUnit val="months"/>
      </c:dateAx>
      <c:valAx>
        <c:axId val="377894840"/>
        <c:scaling>
          <c:orientation val="minMax"/>
          <c:max val="3450000"/>
          <c:min val="2800000"/>
        </c:scaling>
        <c:delete val="0"/>
        <c:axPos val="l"/>
        <c:majorGridlines/>
        <c:numFmt formatCode="#,##0" sourceLinked="1"/>
        <c:majorTickMark val="out"/>
        <c:minorTickMark val="none"/>
        <c:tickLblPos val="nextTo"/>
        <c:txPr>
          <a:bodyPr/>
          <a:lstStyle/>
          <a:p>
            <a:pPr>
              <a:defRPr sz="1600" b="1"/>
            </a:pPr>
            <a:endParaRPr lang="en-US"/>
          </a:p>
        </c:txPr>
        <c:crossAx val="377894448"/>
        <c:crosses val="autoZero"/>
        <c:crossBetween val="midCat"/>
      </c:valAx>
      <c:valAx>
        <c:axId val="377895232"/>
        <c:scaling>
          <c:orientation val="minMax"/>
          <c:max val="1"/>
        </c:scaling>
        <c:delete val="0"/>
        <c:axPos val="r"/>
        <c:numFmt formatCode="General" sourceLinked="1"/>
        <c:majorTickMark val="none"/>
        <c:minorTickMark val="none"/>
        <c:tickLblPos val="none"/>
        <c:crossAx val="377895624"/>
        <c:crosses val="max"/>
        <c:crossBetween val="midCat"/>
      </c:valAx>
      <c:dateAx>
        <c:axId val="377895624"/>
        <c:scaling>
          <c:orientation val="minMax"/>
        </c:scaling>
        <c:delete val="1"/>
        <c:axPos val="b"/>
        <c:numFmt formatCode="[$-409]mmm\-yy;@" sourceLinked="1"/>
        <c:majorTickMark val="out"/>
        <c:minorTickMark val="none"/>
        <c:tickLblPos val="nextTo"/>
        <c:crossAx val="377895232"/>
        <c:crosses val="autoZero"/>
        <c:auto val="1"/>
        <c:lblOffset val="100"/>
        <c:baseTimeUnit val="months"/>
        <c:majorUnit val="1"/>
        <c:minorUnit val="1"/>
      </c:date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69975186104218"/>
          <c:y val="7.582938388625593E-2"/>
          <c:w val="0.8821339950372209"/>
          <c:h val="0.76303317535545023"/>
        </c:manualLayout>
      </c:layout>
      <c:barChart>
        <c:barDir val="col"/>
        <c:grouping val="clustered"/>
        <c:varyColors val="0"/>
        <c:ser>
          <c:idx val="0"/>
          <c:order val="0"/>
          <c:tx>
            <c:strRef>
              <c:f>Sheet1!$A$2</c:f>
              <c:strCache>
                <c:ptCount val="1"/>
                <c:pt idx="0">
                  <c:v>East</c:v>
                </c:pt>
              </c:strCache>
            </c:strRef>
          </c:tx>
          <c:spPr>
            <a:solidFill>
              <a:schemeClr val="tx2"/>
            </a:solidFill>
            <a:ln w="13400">
              <a:solidFill>
                <a:schemeClr val="tx1"/>
              </a:solidFill>
              <a:prstDash val="solid"/>
            </a:ln>
          </c:spPr>
          <c:invertIfNegative val="0"/>
          <c:dLbls>
            <c:dLbl>
              <c:idx val="1"/>
              <c:layout>
                <c:manualLayout>
                  <c:x val="0"/>
                  <c:y val="1.3478096501284252E-2"/>
                </c:manualLayout>
              </c:layout>
              <c:spPr>
                <a:noFill/>
                <a:ln w="26801">
                  <a:noFill/>
                </a:ln>
              </c:spPr>
              <c:txPr>
                <a:bodyPr wrap="square" lIns="38100" tIns="19050" rIns="38100" bIns="19050" anchor="ctr">
                  <a:noAutofit/>
                </a:bodyPr>
                <a:lstStyle/>
                <a:p>
                  <a:pPr>
                    <a:defRPr sz="1899"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7256511006709896E-2"/>
                      <c:h val="8.3369632610437255E-2"/>
                    </c:manualLayout>
                  </c15:layout>
                </c:ext>
              </c:extLst>
            </c:dLbl>
            <c:spPr>
              <a:noFill/>
              <a:ln w="26801">
                <a:noFill/>
              </a:ln>
            </c:spPr>
            <c:txPr>
              <a:bodyPr wrap="square" lIns="38100" tIns="19050" rIns="38100" bIns="19050" anchor="ctr">
                <a:spAutoFit/>
              </a:bodyPr>
              <a:lstStyle/>
              <a:p>
                <a:pPr>
                  <a:defRPr sz="1899"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Sheet1!$B$1:$F$1</c:f>
              <c:numCache>
                <c:formatCode>0</c:formatCode>
                <c:ptCount val="5"/>
                <c:pt idx="0">
                  <c:v>2013</c:v>
                </c:pt>
                <c:pt idx="1">
                  <c:v>2014</c:v>
                </c:pt>
                <c:pt idx="2">
                  <c:v>2015</c:v>
                </c:pt>
                <c:pt idx="3">
                  <c:v>2016</c:v>
                </c:pt>
                <c:pt idx="4">
                  <c:v>2017</c:v>
                </c:pt>
              </c:numCache>
            </c:numRef>
          </c:cat>
          <c:val>
            <c:numRef>
              <c:f>Sheet1!$B$2:$F$2</c:f>
              <c:numCache>
                <c:formatCode>0.0%</c:formatCode>
                <c:ptCount val="5"/>
                <c:pt idx="0">
                  <c:v>2.1999999999999999E-2</c:v>
                </c:pt>
                <c:pt idx="1">
                  <c:v>2.5000000000000001E-2</c:v>
                </c:pt>
                <c:pt idx="2">
                  <c:v>2.9000000000000001E-2</c:v>
                </c:pt>
                <c:pt idx="3">
                  <c:v>3.1E-2</c:v>
                </c:pt>
                <c:pt idx="4">
                  <c:v>2.4E-2</c:v>
                </c:pt>
              </c:numCache>
            </c:numRef>
          </c:val>
        </c:ser>
        <c:dLbls>
          <c:showLegendKey val="0"/>
          <c:showVal val="0"/>
          <c:showCatName val="0"/>
          <c:showSerName val="0"/>
          <c:showPercent val="0"/>
          <c:showBubbleSize val="0"/>
        </c:dLbls>
        <c:gapWidth val="150"/>
        <c:axId val="347700920"/>
        <c:axId val="347702880"/>
      </c:barChart>
      <c:catAx>
        <c:axId val="347700920"/>
        <c:scaling>
          <c:orientation val="minMax"/>
        </c:scaling>
        <c:delete val="0"/>
        <c:axPos val="b"/>
        <c:numFmt formatCode="0" sourceLinked="1"/>
        <c:majorTickMark val="out"/>
        <c:minorTickMark val="none"/>
        <c:tickLblPos val="nextTo"/>
        <c:spPr>
          <a:ln w="3350">
            <a:solidFill>
              <a:schemeClr val="tx1"/>
            </a:solidFill>
            <a:prstDash val="solid"/>
          </a:ln>
        </c:spPr>
        <c:txPr>
          <a:bodyPr rot="0" vert="horz"/>
          <a:lstStyle/>
          <a:p>
            <a:pPr>
              <a:defRPr sz="1600" b="1" i="0" u="none" strike="noStrike" baseline="0">
                <a:solidFill>
                  <a:schemeClr val="tx1"/>
                </a:solidFill>
                <a:latin typeface="Arial"/>
                <a:ea typeface="Arial"/>
                <a:cs typeface="Arial"/>
              </a:defRPr>
            </a:pPr>
            <a:endParaRPr lang="en-US"/>
          </a:p>
        </c:txPr>
        <c:crossAx val="347702880"/>
        <c:crosses val="autoZero"/>
        <c:auto val="1"/>
        <c:lblAlgn val="ctr"/>
        <c:lblOffset val="100"/>
        <c:tickLblSkip val="1"/>
        <c:tickMarkSkip val="1"/>
        <c:noMultiLvlLbl val="0"/>
      </c:catAx>
      <c:valAx>
        <c:axId val="347702880"/>
        <c:scaling>
          <c:orientation val="minMax"/>
          <c:max val="0.05"/>
        </c:scaling>
        <c:delete val="0"/>
        <c:axPos val="l"/>
        <c:majorGridlines>
          <c:spPr>
            <a:ln w="9525">
              <a:solidFill>
                <a:schemeClr val="bg1">
                  <a:lumMod val="75000"/>
                </a:schemeClr>
              </a:solidFill>
              <a:prstDash val="solid"/>
            </a:ln>
          </c:spPr>
        </c:majorGridlines>
        <c:numFmt formatCode="0.0%" sourceLinked="0"/>
        <c:majorTickMark val="out"/>
        <c:minorTickMark val="none"/>
        <c:tickLblPos val="nextTo"/>
        <c:spPr>
          <a:ln w="3350">
            <a:solidFill>
              <a:schemeClr val="tx1"/>
            </a:solidFill>
            <a:prstDash val="solid"/>
          </a:ln>
        </c:spPr>
        <c:txPr>
          <a:bodyPr rot="0" vert="horz"/>
          <a:lstStyle/>
          <a:p>
            <a:pPr>
              <a:defRPr sz="1600" b="1" i="0" u="none" strike="noStrike" baseline="0">
                <a:solidFill>
                  <a:schemeClr val="tx1"/>
                </a:solidFill>
                <a:latin typeface="Arial"/>
                <a:ea typeface="Arial"/>
                <a:cs typeface="Arial"/>
              </a:defRPr>
            </a:pPr>
            <a:endParaRPr lang="en-US"/>
          </a:p>
        </c:txPr>
        <c:crossAx val="347700920"/>
        <c:crosses val="autoZero"/>
        <c:crossBetween val="between"/>
        <c:majorUnit val="0.01"/>
      </c:valAx>
      <c:spPr>
        <a:noFill/>
        <a:ln w="3350">
          <a:solidFill>
            <a:schemeClr val="tx1"/>
          </a:solidFill>
          <a:prstDash val="solid"/>
        </a:ln>
      </c:spPr>
    </c:plotArea>
    <c:plotVisOnly val="1"/>
    <c:dispBlanksAs val="gap"/>
    <c:showDLblsOverMax val="0"/>
  </c:chart>
  <c:spPr>
    <a:noFill/>
    <a:ln>
      <a:noFill/>
    </a:ln>
  </c:spPr>
  <c:txPr>
    <a:bodyPr/>
    <a:lstStyle/>
    <a:p>
      <a:pPr>
        <a:defRPr sz="1899" b="1"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6655161854768151"/>
          <c:y val="2.7012248468941381E-2"/>
          <c:w val="0.49399015748031494"/>
          <c:h val="0.88515602216389622"/>
        </c:manualLayout>
      </c:layout>
      <c:barChart>
        <c:barDir val="bar"/>
        <c:grouping val="clustered"/>
        <c:varyColors val="0"/>
        <c:ser>
          <c:idx val="0"/>
          <c:order val="0"/>
          <c:spPr>
            <a:solidFill>
              <a:schemeClr val="tx2"/>
            </a:solidFill>
          </c:spPr>
          <c:invertIfNegative val="0"/>
          <c:cat>
            <c:strRef>
              <c:f>'Figure 2-10'!$G$12:$G$25</c:f>
              <c:strCache>
                <c:ptCount val="14"/>
                <c:pt idx="0">
                  <c:v>Manufacturing</c:v>
                </c:pt>
                <c:pt idx="1">
                  <c:v>Mining and logging</c:v>
                </c:pt>
                <c:pt idx="2">
                  <c:v>Government</c:v>
                </c:pt>
                <c:pt idx="3">
                  <c:v>Other services</c:v>
                </c:pt>
                <c:pt idx="4">
                  <c:v>Wholesale trade</c:v>
                </c:pt>
                <c:pt idx="5">
                  <c:v>Financial activities</c:v>
                </c:pt>
                <c:pt idx="6">
                  <c:v>Education and health services</c:v>
                </c:pt>
                <c:pt idx="7">
                  <c:v>Total nonfarm</c:v>
                </c:pt>
                <c:pt idx="8">
                  <c:v>Transportation, warehousing, utilities</c:v>
                </c:pt>
                <c:pt idx="9">
                  <c:v>Professional and business services</c:v>
                </c:pt>
                <c:pt idx="10">
                  <c:v>Leisure and hospitality</c:v>
                </c:pt>
                <c:pt idx="11">
                  <c:v>Retail trade</c:v>
                </c:pt>
                <c:pt idx="12">
                  <c:v>Information</c:v>
                </c:pt>
                <c:pt idx="13">
                  <c:v>Construction</c:v>
                </c:pt>
              </c:strCache>
            </c:strRef>
          </c:cat>
          <c:val>
            <c:numRef>
              <c:f>'Figure 2-10'!$H$12:$H$25</c:f>
              <c:numCache>
                <c:formatCode>0.0%</c:formatCode>
                <c:ptCount val="14"/>
                <c:pt idx="0">
                  <c:v>1.2338896954692976E-2</c:v>
                </c:pt>
                <c:pt idx="1">
                  <c:v>4.5254237288135497E-2</c:v>
                </c:pt>
                <c:pt idx="2">
                  <c:v>8.2705224742458616E-2</c:v>
                </c:pt>
                <c:pt idx="3">
                  <c:v>8.2705224742458616E-2</c:v>
                </c:pt>
                <c:pt idx="4">
                  <c:v>8.4072580645161377E-2</c:v>
                </c:pt>
                <c:pt idx="5">
                  <c:v>9.2355119779066866E-2</c:v>
                </c:pt>
                <c:pt idx="6">
                  <c:v>9.7559007557209337E-2</c:v>
                </c:pt>
                <c:pt idx="7">
                  <c:v>0.13806723408627736</c:v>
                </c:pt>
                <c:pt idx="8">
                  <c:v>0.15983726606997564</c:v>
                </c:pt>
                <c:pt idx="9">
                  <c:v>0.17999732142602728</c:v>
                </c:pt>
                <c:pt idx="10">
                  <c:v>0.1958336488567235</c:v>
                </c:pt>
                <c:pt idx="11">
                  <c:v>0.20471972522019025</c:v>
                </c:pt>
                <c:pt idx="12">
                  <c:v>0.20650897180018526</c:v>
                </c:pt>
                <c:pt idx="13">
                  <c:v>0.43553558590941771</c:v>
                </c:pt>
              </c:numCache>
            </c:numRef>
          </c:val>
        </c:ser>
        <c:dLbls>
          <c:showLegendKey val="0"/>
          <c:showVal val="0"/>
          <c:showCatName val="0"/>
          <c:showSerName val="0"/>
          <c:showPercent val="0"/>
          <c:showBubbleSize val="0"/>
        </c:dLbls>
        <c:gapWidth val="60"/>
        <c:overlap val="-35"/>
        <c:axId val="347705232"/>
        <c:axId val="377896016"/>
      </c:barChart>
      <c:catAx>
        <c:axId val="347705232"/>
        <c:scaling>
          <c:orientation val="minMax"/>
        </c:scaling>
        <c:delete val="0"/>
        <c:axPos val="l"/>
        <c:numFmt formatCode="General" sourceLinked="0"/>
        <c:majorTickMark val="out"/>
        <c:minorTickMark val="none"/>
        <c:tickLblPos val="low"/>
        <c:spPr>
          <a:ln w="9525">
            <a:solidFill>
              <a:schemeClr val="tx1"/>
            </a:solidFill>
          </a:ln>
        </c:spPr>
        <c:crossAx val="377896016"/>
        <c:crossesAt val="0"/>
        <c:auto val="1"/>
        <c:lblAlgn val="ctr"/>
        <c:lblOffset val="100"/>
        <c:noMultiLvlLbl val="0"/>
      </c:catAx>
      <c:valAx>
        <c:axId val="377896016"/>
        <c:scaling>
          <c:orientation val="minMax"/>
          <c:max val="0.5"/>
        </c:scaling>
        <c:delete val="0"/>
        <c:axPos val="b"/>
        <c:majorGridlines>
          <c:spPr>
            <a:ln w="9525">
              <a:solidFill>
                <a:schemeClr val="tx1"/>
              </a:solidFill>
            </a:ln>
          </c:spPr>
        </c:majorGridlines>
        <c:numFmt formatCode="0%" sourceLinked="0"/>
        <c:majorTickMark val="out"/>
        <c:minorTickMark val="none"/>
        <c:tickLblPos val="nextTo"/>
        <c:spPr>
          <a:ln w="9525">
            <a:solidFill>
              <a:schemeClr val="tx1"/>
            </a:solidFill>
          </a:ln>
        </c:spPr>
        <c:crossAx val="347705232"/>
        <c:crosses val="autoZero"/>
        <c:crossBetween val="between"/>
      </c:valAx>
      <c:spPr>
        <a:noFill/>
        <a:ln>
          <a:solidFill>
            <a:schemeClr val="tx1"/>
          </a:solidFill>
        </a:ln>
      </c:spPr>
    </c:plotArea>
    <c:plotVisOnly val="1"/>
    <c:dispBlanksAs val="gap"/>
    <c:showDLblsOverMax val="0"/>
  </c:chart>
  <c:spPr>
    <a:noFill/>
    <a:ln>
      <a:noFill/>
    </a:ln>
  </c:spPr>
  <c:txPr>
    <a:bodyPr/>
    <a:lstStyle/>
    <a:p>
      <a:pPr>
        <a:defRPr sz="1600">
          <a:latin typeface="Garamond" panose="02020404030301010803" pitchFamily="18"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00940507436573"/>
          <c:y val="5.1400554097404488E-2"/>
          <c:w val="0.80774868766404195"/>
          <c:h val="0.85538385826771657"/>
        </c:manualLayout>
      </c:layout>
      <c:lineChart>
        <c:grouping val="standard"/>
        <c:varyColors val="0"/>
        <c:ser>
          <c:idx val="0"/>
          <c:order val="0"/>
          <c:tx>
            <c:strRef>
              <c:f>'Figure 2-12 '!$H$6</c:f>
              <c:strCache>
                <c:ptCount val="1"/>
                <c:pt idx="0">
                  <c:v>Seattle MSA</c:v>
                </c:pt>
              </c:strCache>
            </c:strRef>
          </c:tx>
          <c:spPr>
            <a:ln w="28575">
              <a:solidFill>
                <a:srgbClr val="CC6600"/>
              </a:solidFill>
            </a:ln>
          </c:spPr>
          <c:marker>
            <c:symbol val="none"/>
          </c:marker>
          <c:cat>
            <c:strRef>
              <c:f>'Figure 2-12 '!$G$79:$G$144</c:f>
              <c:strCache>
                <c:ptCount val="66"/>
                <c:pt idx="0">
                  <c:v>2013</c:v>
                </c:pt>
                <c:pt idx="1">
                  <c:v>2013 - Feb</c:v>
                </c:pt>
                <c:pt idx="2">
                  <c:v>2013 - Mar</c:v>
                </c:pt>
                <c:pt idx="3">
                  <c:v>2013 - Apr</c:v>
                </c:pt>
                <c:pt idx="4">
                  <c:v>2013 - May</c:v>
                </c:pt>
                <c:pt idx="5">
                  <c:v>2013 - Jun</c:v>
                </c:pt>
                <c:pt idx="6">
                  <c:v>2013 - Jul</c:v>
                </c:pt>
                <c:pt idx="7">
                  <c:v>2013 - Aug</c:v>
                </c:pt>
                <c:pt idx="8">
                  <c:v>Sep-13</c:v>
                </c:pt>
                <c:pt idx="9">
                  <c:v>2013 - Oct</c:v>
                </c:pt>
                <c:pt idx="10">
                  <c:v>2013 - Nov</c:v>
                </c:pt>
                <c:pt idx="11">
                  <c:v>2013 - Dec</c:v>
                </c:pt>
                <c:pt idx="12">
                  <c:v>2014</c:v>
                </c:pt>
                <c:pt idx="13">
                  <c:v>2014 - Feb</c:v>
                </c:pt>
                <c:pt idx="14">
                  <c:v>2014 - Mar</c:v>
                </c:pt>
                <c:pt idx="15">
                  <c:v>2014 - Apr</c:v>
                </c:pt>
                <c:pt idx="16">
                  <c:v>2014 - May</c:v>
                </c:pt>
                <c:pt idx="17">
                  <c:v>2014 - Jun</c:v>
                </c:pt>
                <c:pt idx="18">
                  <c:v>2014 - Jul</c:v>
                </c:pt>
                <c:pt idx="19">
                  <c:v>2014 - Aug</c:v>
                </c:pt>
                <c:pt idx="20">
                  <c:v>Sep-14</c:v>
                </c:pt>
                <c:pt idx="21">
                  <c:v>2014 - Oct</c:v>
                </c:pt>
                <c:pt idx="22">
                  <c:v>2014 - Nov</c:v>
                </c:pt>
                <c:pt idx="23">
                  <c:v>2014 - Dec</c:v>
                </c:pt>
                <c:pt idx="24">
                  <c:v>2015</c:v>
                </c:pt>
                <c:pt idx="25">
                  <c:v>2015- Feb</c:v>
                </c:pt>
                <c:pt idx="26">
                  <c:v>2015 - Mar</c:v>
                </c:pt>
                <c:pt idx="27">
                  <c:v>2015 - Apr</c:v>
                </c:pt>
                <c:pt idx="28">
                  <c:v>2015 - May</c:v>
                </c:pt>
                <c:pt idx="29">
                  <c:v>2015 - Jun</c:v>
                </c:pt>
                <c:pt idx="30">
                  <c:v>2015 - Jul</c:v>
                </c:pt>
                <c:pt idx="31">
                  <c:v>2015 - Aug</c:v>
                </c:pt>
                <c:pt idx="32">
                  <c:v>Sep-15</c:v>
                </c:pt>
                <c:pt idx="33">
                  <c:v>2015 - Oct</c:v>
                </c:pt>
                <c:pt idx="34">
                  <c:v>2015 - Nov</c:v>
                </c:pt>
                <c:pt idx="35">
                  <c:v>2015 - Dec</c:v>
                </c:pt>
                <c:pt idx="36">
                  <c:v>2016</c:v>
                </c:pt>
                <c:pt idx="37">
                  <c:v>2015- Feb</c:v>
                </c:pt>
                <c:pt idx="38">
                  <c:v>2016 - Mar</c:v>
                </c:pt>
                <c:pt idx="39">
                  <c:v>2016 - Apr</c:v>
                </c:pt>
                <c:pt idx="40">
                  <c:v>2016 - May</c:v>
                </c:pt>
                <c:pt idx="41">
                  <c:v>2016 - Jun</c:v>
                </c:pt>
                <c:pt idx="42">
                  <c:v>2016 - Jul</c:v>
                </c:pt>
                <c:pt idx="43">
                  <c:v>2016 - Aug</c:v>
                </c:pt>
                <c:pt idx="44">
                  <c:v>2016 - Sep</c:v>
                </c:pt>
                <c:pt idx="45">
                  <c:v>2016 - Oct</c:v>
                </c:pt>
                <c:pt idx="46">
                  <c:v>2016 - Nov</c:v>
                </c:pt>
                <c:pt idx="47">
                  <c:v>2016 - Dec</c:v>
                </c:pt>
                <c:pt idx="48">
                  <c:v>2017</c:v>
                </c:pt>
                <c:pt idx="49">
                  <c:v>2017- Feb</c:v>
                </c:pt>
                <c:pt idx="50">
                  <c:v>2017- Mar</c:v>
                </c:pt>
                <c:pt idx="51">
                  <c:v>2017 - Apr</c:v>
                </c:pt>
                <c:pt idx="52">
                  <c:v>2017 - May</c:v>
                </c:pt>
                <c:pt idx="53">
                  <c:v>2017 - Jun</c:v>
                </c:pt>
                <c:pt idx="54">
                  <c:v>2017 - Jul</c:v>
                </c:pt>
                <c:pt idx="55">
                  <c:v>2017 - Aug</c:v>
                </c:pt>
                <c:pt idx="56">
                  <c:v>2017 - Sep</c:v>
                </c:pt>
                <c:pt idx="57">
                  <c:v>2017 - Oct</c:v>
                </c:pt>
                <c:pt idx="58">
                  <c:v>2017 - Nov</c:v>
                </c:pt>
                <c:pt idx="59">
                  <c:v>2017 - Dec</c:v>
                </c:pt>
                <c:pt idx="60">
                  <c:v>2018</c:v>
                </c:pt>
                <c:pt idx="61">
                  <c:v>2017- Feb</c:v>
                </c:pt>
                <c:pt idx="62">
                  <c:v>2017- Mar</c:v>
                </c:pt>
                <c:pt idx="63">
                  <c:v>2018 - Apr</c:v>
                </c:pt>
                <c:pt idx="64">
                  <c:v>2018 - May</c:v>
                </c:pt>
                <c:pt idx="65">
                  <c:v>2018 - Jun</c:v>
                </c:pt>
              </c:strCache>
            </c:strRef>
          </c:cat>
          <c:val>
            <c:numRef>
              <c:f>'Figure 2-12 '!$H$79:$H$144</c:f>
              <c:numCache>
                <c:formatCode>0.0</c:formatCode>
                <c:ptCount val="66"/>
                <c:pt idx="0">
                  <c:v>1483</c:v>
                </c:pt>
                <c:pt idx="1">
                  <c:v>1488.1</c:v>
                </c:pt>
                <c:pt idx="2">
                  <c:v>1489.8</c:v>
                </c:pt>
                <c:pt idx="3">
                  <c:v>1493.9</c:v>
                </c:pt>
                <c:pt idx="4">
                  <c:v>1498.1</c:v>
                </c:pt>
                <c:pt idx="5">
                  <c:v>1499.7</c:v>
                </c:pt>
                <c:pt idx="6">
                  <c:v>1501.6</c:v>
                </c:pt>
                <c:pt idx="7">
                  <c:v>1506.8</c:v>
                </c:pt>
                <c:pt idx="8">
                  <c:v>1510.2</c:v>
                </c:pt>
                <c:pt idx="9">
                  <c:v>1514.6</c:v>
                </c:pt>
                <c:pt idx="10">
                  <c:v>1518.6</c:v>
                </c:pt>
                <c:pt idx="11">
                  <c:v>1521.8</c:v>
                </c:pt>
                <c:pt idx="12" formatCode="#0.0">
                  <c:v>1527.2</c:v>
                </c:pt>
                <c:pt idx="13" formatCode="#0.0">
                  <c:v>1528.1</c:v>
                </c:pt>
                <c:pt idx="14" formatCode="#0.0">
                  <c:v>1530.7</c:v>
                </c:pt>
                <c:pt idx="15" formatCode="#0.0">
                  <c:v>1531.4</c:v>
                </c:pt>
                <c:pt idx="16" formatCode="#0.0">
                  <c:v>1534.9</c:v>
                </c:pt>
                <c:pt idx="17" formatCode="#0.0">
                  <c:v>1537.9</c:v>
                </c:pt>
                <c:pt idx="18" formatCode="#0.0">
                  <c:v>1546.9</c:v>
                </c:pt>
                <c:pt idx="19" formatCode="#0.0">
                  <c:v>1551</c:v>
                </c:pt>
                <c:pt idx="20" formatCode="#0.0">
                  <c:v>1553.5</c:v>
                </c:pt>
                <c:pt idx="21" formatCode="#0.0">
                  <c:v>1556.7</c:v>
                </c:pt>
                <c:pt idx="22" formatCode="#0.0">
                  <c:v>1560</c:v>
                </c:pt>
                <c:pt idx="23" formatCode="#0.0">
                  <c:v>1565.7</c:v>
                </c:pt>
                <c:pt idx="24" formatCode="#0.0">
                  <c:v>1569.8</c:v>
                </c:pt>
                <c:pt idx="25" formatCode="#0.0">
                  <c:v>1572.1</c:v>
                </c:pt>
                <c:pt idx="26" formatCode="#0.0">
                  <c:v>1577.7</c:v>
                </c:pt>
                <c:pt idx="27" formatCode="#0.0">
                  <c:v>1581.3</c:v>
                </c:pt>
                <c:pt idx="28" formatCode="#0.0">
                  <c:v>1584.8</c:v>
                </c:pt>
                <c:pt idx="29" formatCode="#0.0">
                  <c:v>1592.1</c:v>
                </c:pt>
                <c:pt idx="30" formatCode="#0.0">
                  <c:v>1594.8</c:v>
                </c:pt>
                <c:pt idx="31" formatCode="#0.0">
                  <c:v>1600</c:v>
                </c:pt>
                <c:pt idx="32" formatCode="#0.0">
                  <c:v>1604.1</c:v>
                </c:pt>
                <c:pt idx="33" formatCode="#0.0">
                  <c:v>1609.4</c:v>
                </c:pt>
                <c:pt idx="34" formatCode="#0.0">
                  <c:v>1612.2</c:v>
                </c:pt>
                <c:pt idx="35" formatCode="#0.0">
                  <c:v>1615.5</c:v>
                </c:pt>
                <c:pt idx="36" formatCode="#0.0">
                  <c:v>1621</c:v>
                </c:pt>
                <c:pt idx="37" formatCode="#0.0">
                  <c:v>1627.4</c:v>
                </c:pt>
                <c:pt idx="38" formatCode="#0.0">
                  <c:v>1629.7</c:v>
                </c:pt>
                <c:pt idx="39" formatCode="#0.0">
                  <c:v>1637.4</c:v>
                </c:pt>
                <c:pt idx="40" formatCode="#0.0">
                  <c:v>1641</c:v>
                </c:pt>
                <c:pt idx="41" formatCode="#0.0">
                  <c:v>1642.1</c:v>
                </c:pt>
                <c:pt idx="42" formatCode="#0.0">
                  <c:v>1646</c:v>
                </c:pt>
                <c:pt idx="43" formatCode="#0.0">
                  <c:v>1650.1</c:v>
                </c:pt>
                <c:pt idx="44" formatCode="#0.0">
                  <c:v>1655.1</c:v>
                </c:pt>
                <c:pt idx="45" formatCode="#0.0">
                  <c:v>1656.6</c:v>
                </c:pt>
                <c:pt idx="46" formatCode="#0.0">
                  <c:v>1660.1</c:v>
                </c:pt>
                <c:pt idx="47" formatCode="#0.0">
                  <c:v>1664.4</c:v>
                </c:pt>
                <c:pt idx="48" formatCode="#0.0">
                  <c:v>1666.5</c:v>
                </c:pt>
                <c:pt idx="49" formatCode="#0.0">
                  <c:v>1669.4</c:v>
                </c:pt>
                <c:pt idx="50" formatCode="#0.0">
                  <c:v>1675.1</c:v>
                </c:pt>
                <c:pt idx="51" formatCode="#0.0">
                  <c:v>1676.8</c:v>
                </c:pt>
                <c:pt idx="52" formatCode="#0.0">
                  <c:v>1681</c:v>
                </c:pt>
                <c:pt idx="53" formatCode="#0.0">
                  <c:v>1687.9</c:v>
                </c:pt>
                <c:pt idx="54" formatCode="#0.0">
                  <c:v>1689.7</c:v>
                </c:pt>
                <c:pt idx="55" formatCode="#0.0">
                  <c:v>1690.8</c:v>
                </c:pt>
                <c:pt idx="56" formatCode="#0.0">
                  <c:v>1692.3</c:v>
                </c:pt>
                <c:pt idx="57" formatCode="General">
                  <c:v>1694</c:v>
                </c:pt>
                <c:pt idx="58" formatCode="General">
                  <c:v>1698.9</c:v>
                </c:pt>
                <c:pt idx="59" formatCode="General">
                  <c:v>1704.3</c:v>
                </c:pt>
                <c:pt idx="60" formatCode="General">
                  <c:v>1708.4</c:v>
                </c:pt>
                <c:pt idx="61" formatCode="General">
                  <c:v>1712.7</c:v>
                </c:pt>
                <c:pt idx="62" formatCode="General">
                  <c:v>1716.8</c:v>
                </c:pt>
                <c:pt idx="63" formatCode="General">
                  <c:v>1720.3</c:v>
                </c:pt>
                <c:pt idx="64" formatCode="General">
                  <c:v>1725.2</c:v>
                </c:pt>
                <c:pt idx="65" formatCode="General">
                  <c:v>1725.5</c:v>
                </c:pt>
              </c:numCache>
            </c:numRef>
          </c:val>
          <c:smooth val="0"/>
        </c:ser>
        <c:ser>
          <c:idx val="1"/>
          <c:order val="1"/>
          <c:tx>
            <c:strRef>
              <c:f>'Figure 2-12 '!$I$6</c:f>
              <c:strCache>
                <c:ptCount val="1"/>
                <c:pt idx="0">
                  <c:v>Balance of state</c:v>
                </c:pt>
              </c:strCache>
            </c:strRef>
          </c:tx>
          <c:spPr>
            <a:ln w="28575">
              <a:solidFill>
                <a:srgbClr val="003366"/>
              </a:solidFill>
            </a:ln>
          </c:spPr>
          <c:marker>
            <c:symbol val="none"/>
          </c:marker>
          <c:cat>
            <c:strRef>
              <c:f>'Figure 2-12 '!$G$79:$G$144</c:f>
              <c:strCache>
                <c:ptCount val="66"/>
                <c:pt idx="0">
                  <c:v>2013</c:v>
                </c:pt>
                <c:pt idx="1">
                  <c:v>2013 - Feb</c:v>
                </c:pt>
                <c:pt idx="2">
                  <c:v>2013 - Mar</c:v>
                </c:pt>
                <c:pt idx="3">
                  <c:v>2013 - Apr</c:v>
                </c:pt>
                <c:pt idx="4">
                  <c:v>2013 - May</c:v>
                </c:pt>
                <c:pt idx="5">
                  <c:v>2013 - Jun</c:v>
                </c:pt>
                <c:pt idx="6">
                  <c:v>2013 - Jul</c:v>
                </c:pt>
                <c:pt idx="7">
                  <c:v>2013 - Aug</c:v>
                </c:pt>
                <c:pt idx="8">
                  <c:v>Sep-13</c:v>
                </c:pt>
                <c:pt idx="9">
                  <c:v>2013 - Oct</c:v>
                </c:pt>
                <c:pt idx="10">
                  <c:v>2013 - Nov</c:v>
                </c:pt>
                <c:pt idx="11">
                  <c:v>2013 - Dec</c:v>
                </c:pt>
                <c:pt idx="12">
                  <c:v>2014</c:v>
                </c:pt>
                <c:pt idx="13">
                  <c:v>2014 - Feb</c:v>
                </c:pt>
                <c:pt idx="14">
                  <c:v>2014 - Mar</c:v>
                </c:pt>
                <c:pt idx="15">
                  <c:v>2014 - Apr</c:v>
                </c:pt>
                <c:pt idx="16">
                  <c:v>2014 - May</c:v>
                </c:pt>
                <c:pt idx="17">
                  <c:v>2014 - Jun</c:v>
                </c:pt>
                <c:pt idx="18">
                  <c:v>2014 - Jul</c:v>
                </c:pt>
                <c:pt idx="19">
                  <c:v>2014 - Aug</c:v>
                </c:pt>
                <c:pt idx="20">
                  <c:v>Sep-14</c:v>
                </c:pt>
                <c:pt idx="21">
                  <c:v>2014 - Oct</c:v>
                </c:pt>
                <c:pt idx="22">
                  <c:v>2014 - Nov</c:v>
                </c:pt>
                <c:pt idx="23">
                  <c:v>2014 - Dec</c:v>
                </c:pt>
                <c:pt idx="24">
                  <c:v>2015</c:v>
                </c:pt>
                <c:pt idx="25">
                  <c:v>2015- Feb</c:v>
                </c:pt>
                <c:pt idx="26">
                  <c:v>2015 - Mar</c:v>
                </c:pt>
                <c:pt idx="27">
                  <c:v>2015 - Apr</c:v>
                </c:pt>
                <c:pt idx="28">
                  <c:v>2015 - May</c:v>
                </c:pt>
                <c:pt idx="29">
                  <c:v>2015 - Jun</c:v>
                </c:pt>
                <c:pt idx="30">
                  <c:v>2015 - Jul</c:v>
                </c:pt>
                <c:pt idx="31">
                  <c:v>2015 - Aug</c:v>
                </c:pt>
                <c:pt idx="32">
                  <c:v>Sep-15</c:v>
                </c:pt>
                <c:pt idx="33">
                  <c:v>2015 - Oct</c:v>
                </c:pt>
                <c:pt idx="34">
                  <c:v>2015 - Nov</c:v>
                </c:pt>
                <c:pt idx="35">
                  <c:v>2015 - Dec</c:v>
                </c:pt>
                <c:pt idx="36">
                  <c:v>2016</c:v>
                </c:pt>
                <c:pt idx="37">
                  <c:v>2015- Feb</c:v>
                </c:pt>
                <c:pt idx="38">
                  <c:v>2016 - Mar</c:v>
                </c:pt>
                <c:pt idx="39">
                  <c:v>2016 - Apr</c:v>
                </c:pt>
                <c:pt idx="40">
                  <c:v>2016 - May</c:v>
                </c:pt>
                <c:pt idx="41">
                  <c:v>2016 - Jun</c:v>
                </c:pt>
                <c:pt idx="42">
                  <c:v>2016 - Jul</c:v>
                </c:pt>
                <c:pt idx="43">
                  <c:v>2016 - Aug</c:v>
                </c:pt>
                <c:pt idx="44">
                  <c:v>2016 - Sep</c:v>
                </c:pt>
                <c:pt idx="45">
                  <c:v>2016 - Oct</c:v>
                </c:pt>
                <c:pt idx="46">
                  <c:v>2016 - Nov</c:v>
                </c:pt>
                <c:pt idx="47">
                  <c:v>2016 - Dec</c:v>
                </c:pt>
                <c:pt idx="48">
                  <c:v>2017</c:v>
                </c:pt>
                <c:pt idx="49">
                  <c:v>2017- Feb</c:v>
                </c:pt>
                <c:pt idx="50">
                  <c:v>2017- Mar</c:v>
                </c:pt>
                <c:pt idx="51">
                  <c:v>2017 - Apr</c:v>
                </c:pt>
                <c:pt idx="52">
                  <c:v>2017 - May</c:v>
                </c:pt>
                <c:pt idx="53">
                  <c:v>2017 - Jun</c:v>
                </c:pt>
                <c:pt idx="54">
                  <c:v>2017 - Jul</c:v>
                </c:pt>
                <c:pt idx="55">
                  <c:v>2017 - Aug</c:v>
                </c:pt>
                <c:pt idx="56">
                  <c:v>2017 - Sep</c:v>
                </c:pt>
                <c:pt idx="57">
                  <c:v>2017 - Oct</c:v>
                </c:pt>
                <c:pt idx="58">
                  <c:v>2017 - Nov</c:v>
                </c:pt>
                <c:pt idx="59">
                  <c:v>2017 - Dec</c:v>
                </c:pt>
                <c:pt idx="60">
                  <c:v>2018</c:v>
                </c:pt>
                <c:pt idx="61">
                  <c:v>2017- Feb</c:v>
                </c:pt>
                <c:pt idx="62">
                  <c:v>2017- Mar</c:v>
                </c:pt>
                <c:pt idx="63">
                  <c:v>2018 - Apr</c:v>
                </c:pt>
                <c:pt idx="64">
                  <c:v>2018 - May</c:v>
                </c:pt>
                <c:pt idx="65">
                  <c:v>2018 - Jun</c:v>
                </c:pt>
              </c:strCache>
            </c:strRef>
          </c:cat>
          <c:val>
            <c:numRef>
              <c:f>'Figure 2-12 '!$I$79:$I$144</c:f>
              <c:numCache>
                <c:formatCode>0.0</c:formatCode>
                <c:ptCount val="66"/>
                <c:pt idx="0">
                  <c:v>1469.4</c:v>
                </c:pt>
                <c:pt idx="1">
                  <c:v>1473.5</c:v>
                </c:pt>
                <c:pt idx="2">
                  <c:v>1474.5000000000002</c:v>
                </c:pt>
                <c:pt idx="3">
                  <c:v>1475.6</c:v>
                </c:pt>
                <c:pt idx="4">
                  <c:v>1479.9</c:v>
                </c:pt>
                <c:pt idx="5">
                  <c:v>1478.8999999999999</c:v>
                </c:pt>
                <c:pt idx="6">
                  <c:v>1480.3000000000002</c:v>
                </c:pt>
                <c:pt idx="7">
                  <c:v>1484.3</c:v>
                </c:pt>
                <c:pt idx="8">
                  <c:v>1487.2</c:v>
                </c:pt>
                <c:pt idx="9">
                  <c:v>1490.7000000000003</c:v>
                </c:pt>
                <c:pt idx="10">
                  <c:v>1493.9</c:v>
                </c:pt>
                <c:pt idx="11">
                  <c:v>1494.8</c:v>
                </c:pt>
                <c:pt idx="12">
                  <c:v>1501.6000000000001</c:v>
                </c:pt>
                <c:pt idx="13">
                  <c:v>1501.4</c:v>
                </c:pt>
                <c:pt idx="14">
                  <c:v>1503.8999999999999</c:v>
                </c:pt>
                <c:pt idx="15">
                  <c:v>1503.2999999999997</c:v>
                </c:pt>
                <c:pt idx="16">
                  <c:v>1504.6999999999998</c:v>
                </c:pt>
                <c:pt idx="17">
                  <c:v>1508.4</c:v>
                </c:pt>
                <c:pt idx="18">
                  <c:v>1515.1</c:v>
                </c:pt>
                <c:pt idx="19">
                  <c:v>1521.3000000000002</c:v>
                </c:pt>
                <c:pt idx="20">
                  <c:v>1524.5</c:v>
                </c:pt>
                <c:pt idx="21">
                  <c:v>1526.2</c:v>
                </c:pt>
                <c:pt idx="22">
                  <c:v>1529.1</c:v>
                </c:pt>
                <c:pt idx="23">
                  <c:v>1536.4999999999998</c:v>
                </c:pt>
                <c:pt idx="24">
                  <c:v>1536.2</c:v>
                </c:pt>
                <c:pt idx="25">
                  <c:v>1539.8000000000002</c:v>
                </c:pt>
                <c:pt idx="26">
                  <c:v>1544.2</c:v>
                </c:pt>
                <c:pt idx="27">
                  <c:v>1549.0000000000002</c:v>
                </c:pt>
                <c:pt idx="28">
                  <c:v>1551.3</c:v>
                </c:pt>
                <c:pt idx="29">
                  <c:v>1556.2000000000003</c:v>
                </c:pt>
                <c:pt idx="30">
                  <c:v>1556.7</c:v>
                </c:pt>
                <c:pt idx="31">
                  <c:v>1556.9</c:v>
                </c:pt>
                <c:pt idx="32">
                  <c:v>1558.8000000000002</c:v>
                </c:pt>
                <c:pt idx="33">
                  <c:v>1561.6</c:v>
                </c:pt>
                <c:pt idx="34">
                  <c:v>1565.8</c:v>
                </c:pt>
                <c:pt idx="35">
                  <c:v>1570.1</c:v>
                </c:pt>
                <c:pt idx="36">
                  <c:v>1579.1999999999998</c:v>
                </c:pt>
                <c:pt idx="37">
                  <c:v>1583.9</c:v>
                </c:pt>
                <c:pt idx="38">
                  <c:v>1585.3999999999999</c:v>
                </c:pt>
                <c:pt idx="39">
                  <c:v>1593</c:v>
                </c:pt>
                <c:pt idx="40">
                  <c:v>1593.9</c:v>
                </c:pt>
                <c:pt idx="41">
                  <c:v>1596.4</c:v>
                </c:pt>
                <c:pt idx="42">
                  <c:v>1601.6</c:v>
                </c:pt>
                <c:pt idx="43">
                  <c:v>1605.7000000000003</c:v>
                </c:pt>
                <c:pt idx="44">
                  <c:v>1611.4</c:v>
                </c:pt>
                <c:pt idx="45">
                  <c:v>1612.5</c:v>
                </c:pt>
                <c:pt idx="46">
                  <c:v>1617.2000000000003</c:v>
                </c:pt>
                <c:pt idx="47">
                  <c:v>1619.1</c:v>
                </c:pt>
                <c:pt idx="48">
                  <c:v>1617.3000000000002</c:v>
                </c:pt>
                <c:pt idx="49">
                  <c:v>1622</c:v>
                </c:pt>
                <c:pt idx="50">
                  <c:v>1626.8000000000002</c:v>
                </c:pt>
                <c:pt idx="51">
                  <c:v>1628.5000000000002</c:v>
                </c:pt>
                <c:pt idx="52">
                  <c:v>1634.5</c:v>
                </c:pt>
                <c:pt idx="53">
                  <c:v>1637.9</c:v>
                </c:pt>
                <c:pt idx="54">
                  <c:v>1639.4999999999998</c:v>
                </c:pt>
                <c:pt idx="55">
                  <c:v>1640.2</c:v>
                </c:pt>
                <c:pt idx="56">
                  <c:v>1642.8999999999999</c:v>
                </c:pt>
                <c:pt idx="57">
                  <c:v>1648.3000000000002</c:v>
                </c:pt>
                <c:pt idx="58">
                  <c:v>1651.2999999999997</c:v>
                </c:pt>
                <c:pt idx="59">
                  <c:v>1654.3</c:v>
                </c:pt>
                <c:pt idx="60">
                  <c:v>1660.6999999999998</c:v>
                </c:pt>
                <c:pt idx="61">
                  <c:v>1664.8999999999999</c:v>
                </c:pt>
                <c:pt idx="62">
                  <c:v>1665.8999999999999</c:v>
                </c:pt>
                <c:pt idx="63">
                  <c:v>1670.6000000000001</c:v>
                </c:pt>
                <c:pt idx="64">
                  <c:v>1674.3999999999999</c:v>
                </c:pt>
                <c:pt idx="65">
                  <c:v>1678.1999999999998</c:v>
                </c:pt>
              </c:numCache>
            </c:numRef>
          </c:val>
          <c:smooth val="0"/>
        </c:ser>
        <c:dLbls>
          <c:showLegendKey val="0"/>
          <c:showVal val="0"/>
          <c:showCatName val="0"/>
          <c:showSerName val="0"/>
          <c:showPercent val="0"/>
          <c:showBubbleSize val="0"/>
        </c:dLbls>
        <c:smooth val="0"/>
        <c:axId val="376975160"/>
        <c:axId val="376975944"/>
      </c:lineChart>
      <c:catAx>
        <c:axId val="376975160"/>
        <c:scaling>
          <c:orientation val="minMax"/>
        </c:scaling>
        <c:delete val="0"/>
        <c:axPos val="b"/>
        <c:numFmt formatCode="General" sourceLinked="0"/>
        <c:majorTickMark val="out"/>
        <c:minorTickMark val="none"/>
        <c:tickLblPos val="nextTo"/>
        <c:spPr>
          <a:ln>
            <a:solidFill>
              <a:schemeClr val="tx1"/>
            </a:solidFill>
          </a:ln>
        </c:spPr>
        <c:txPr>
          <a:bodyPr/>
          <a:lstStyle/>
          <a:p>
            <a:pPr>
              <a:defRPr sz="1600" b="1"/>
            </a:pPr>
            <a:endParaRPr lang="en-US"/>
          </a:p>
        </c:txPr>
        <c:crossAx val="376975944"/>
        <c:crosses val="autoZero"/>
        <c:auto val="1"/>
        <c:lblAlgn val="ctr"/>
        <c:lblOffset val="100"/>
        <c:tickLblSkip val="12"/>
        <c:tickMarkSkip val="12"/>
        <c:noMultiLvlLbl val="0"/>
      </c:catAx>
      <c:valAx>
        <c:axId val="376975944"/>
        <c:scaling>
          <c:orientation val="minMax"/>
          <c:max val="1750"/>
          <c:min val="1400"/>
        </c:scaling>
        <c:delete val="0"/>
        <c:axPos val="l"/>
        <c:majorGridlines>
          <c:spPr>
            <a:ln>
              <a:solidFill>
                <a:schemeClr val="tx1"/>
              </a:solidFill>
            </a:ln>
          </c:spPr>
        </c:majorGridlines>
        <c:title>
          <c:tx>
            <c:rich>
              <a:bodyPr rot="-5400000" vert="horz"/>
              <a:lstStyle/>
              <a:p>
                <a:pPr>
                  <a:defRPr sz="1200"/>
                </a:pPr>
                <a:r>
                  <a:rPr lang="en-US" sz="1200" dirty="0"/>
                  <a:t>Nonfarm employment (in thousands)</a:t>
                </a:r>
              </a:p>
            </c:rich>
          </c:tx>
          <c:layout>
            <c:manualLayout>
              <c:xMode val="edge"/>
              <c:yMode val="edge"/>
              <c:x val="1.5104986876640419E-3"/>
              <c:y val="0.12845581802274716"/>
            </c:manualLayout>
          </c:layout>
          <c:overlay val="0"/>
        </c:title>
        <c:numFmt formatCode="#,##0" sourceLinked="0"/>
        <c:majorTickMark val="out"/>
        <c:minorTickMark val="none"/>
        <c:tickLblPos val="nextTo"/>
        <c:spPr>
          <a:ln>
            <a:solidFill>
              <a:schemeClr val="tx1"/>
            </a:solidFill>
          </a:ln>
        </c:spPr>
        <c:txPr>
          <a:bodyPr/>
          <a:lstStyle/>
          <a:p>
            <a:pPr>
              <a:defRPr sz="1800" b="1">
                <a:latin typeface="+mn-lt"/>
              </a:defRPr>
            </a:pPr>
            <a:endParaRPr lang="en-US"/>
          </a:p>
        </c:txPr>
        <c:crossAx val="376975160"/>
        <c:crosses val="autoZero"/>
        <c:crossBetween val="between"/>
      </c:valAx>
      <c:spPr>
        <a:noFill/>
        <a:ln>
          <a:solidFill>
            <a:schemeClr val="tx1"/>
          </a:solidFill>
        </a:ln>
      </c:spPr>
    </c:plotArea>
    <c:legend>
      <c:legendPos val="r"/>
      <c:legendEntry>
        <c:idx val="0"/>
        <c:txPr>
          <a:bodyPr/>
          <a:lstStyle/>
          <a:p>
            <a:pPr>
              <a:defRPr sz="1600" b="1"/>
            </a:pPr>
            <a:endParaRPr lang="en-US"/>
          </a:p>
        </c:txPr>
      </c:legendEntry>
      <c:legendEntry>
        <c:idx val="1"/>
        <c:txPr>
          <a:bodyPr/>
          <a:lstStyle/>
          <a:p>
            <a:pPr>
              <a:defRPr sz="1600" b="1"/>
            </a:pPr>
            <a:endParaRPr lang="en-US"/>
          </a:p>
        </c:txPr>
      </c:legendEntry>
      <c:layout>
        <c:manualLayout>
          <c:xMode val="edge"/>
          <c:yMode val="edge"/>
          <c:x val="0.29279411764705882"/>
          <c:y val="0.18453169048313406"/>
          <c:w val="0.32975490196078433"/>
          <c:h val="0.10624526100904054"/>
        </c:manualLayout>
      </c:layout>
      <c:overlay val="0"/>
    </c:legend>
    <c:plotVisOnly val="1"/>
    <c:dispBlanksAs val="gap"/>
    <c:showDLblsOverMax val="0"/>
  </c:chart>
  <c:spPr>
    <a:noFill/>
    <a:ln>
      <a:noFill/>
    </a:ln>
  </c:spPr>
  <c:txPr>
    <a:bodyPr/>
    <a:lstStyle/>
    <a:p>
      <a:pPr>
        <a:defRPr>
          <a:latin typeface="Arial Narrow" panose="020B060602020203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75174978128104"/>
          <c:y val="4.4549074222864957E-2"/>
          <c:w val="0.83575743657045065"/>
          <c:h val="0.78036490230389033"/>
        </c:manualLayout>
      </c:layout>
      <c:lineChart>
        <c:grouping val="standard"/>
        <c:varyColors val="0"/>
        <c:ser>
          <c:idx val="0"/>
          <c:order val="0"/>
          <c:tx>
            <c:strRef>
              <c:f>'Unemployment rate (2)'!$B$6</c:f>
              <c:strCache>
                <c:ptCount val="1"/>
                <c:pt idx="0">
                  <c:v>Washington</c:v>
                </c:pt>
              </c:strCache>
            </c:strRef>
          </c:tx>
          <c:spPr>
            <a:ln w="28575">
              <a:solidFill>
                <a:srgbClr val="CC6600"/>
              </a:solidFill>
              <a:prstDash val="solid"/>
            </a:ln>
          </c:spPr>
          <c:marker>
            <c:symbol val="none"/>
          </c:marker>
          <c:cat>
            <c:strRef>
              <c:f>'Unemployment rate (2)'!$A$163:$A$228</c:f>
              <c:strCache>
                <c:ptCount val="66"/>
                <c:pt idx="0">
                  <c:v>Jan-13</c:v>
                </c:pt>
                <c:pt idx="1">
                  <c:v>Feb-13</c:v>
                </c:pt>
                <c:pt idx="2">
                  <c:v>Mar-13</c:v>
                </c:pt>
                <c:pt idx="3">
                  <c:v>Apr-13</c:v>
                </c:pt>
                <c:pt idx="4">
                  <c:v>May-13</c:v>
                </c:pt>
                <c:pt idx="5">
                  <c:v>Jun-13</c:v>
                </c:pt>
                <c:pt idx="6">
                  <c:v>Jul-13</c:v>
                </c:pt>
                <c:pt idx="7">
                  <c:v>Aug-13</c:v>
                </c:pt>
                <c:pt idx="8">
                  <c:v>Sep-13</c:v>
                </c:pt>
                <c:pt idx="9">
                  <c:v>Oct-13</c:v>
                </c:pt>
                <c:pt idx="10">
                  <c:v>Nov-13</c:v>
                </c:pt>
                <c:pt idx="11">
                  <c:v>Dec-13</c:v>
                </c:pt>
                <c:pt idx="12">
                  <c:v>Jan-14</c:v>
                </c:pt>
                <c:pt idx="13">
                  <c:v>Feb-14</c:v>
                </c:pt>
                <c:pt idx="14">
                  <c:v>Mar-15</c:v>
                </c:pt>
                <c:pt idx="15">
                  <c:v>Apr-14</c:v>
                </c:pt>
                <c:pt idx="16">
                  <c:v>May-14</c:v>
                </c:pt>
                <c:pt idx="17">
                  <c:v>Jun-14</c:v>
                </c:pt>
                <c:pt idx="18">
                  <c:v>Jul-14</c:v>
                </c:pt>
                <c:pt idx="19">
                  <c:v>Aug-14</c:v>
                </c:pt>
                <c:pt idx="20">
                  <c:v>Sep-14</c:v>
                </c:pt>
                <c:pt idx="21">
                  <c:v>Oct-14</c:v>
                </c:pt>
                <c:pt idx="22">
                  <c:v>Nov-14</c:v>
                </c:pt>
                <c:pt idx="23">
                  <c:v>Dec-14</c:v>
                </c:pt>
                <c:pt idx="24">
                  <c:v>Jan-15</c:v>
                </c:pt>
                <c:pt idx="25">
                  <c:v>Feb-15</c:v>
                </c:pt>
                <c:pt idx="26">
                  <c:v>Mar-15</c:v>
                </c:pt>
                <c:pt idx="27">
                  <c:v>Apr-15</c:v>
                </c:pt>
                <c:pt idx="28">
                  <c:v>May-15</c:v>
                </c:pt>
                <c:pt idx="29">
                  <c:v>Jun-15</c:v>
                </c:pt>
                <c:pt idx="30">
                  <c:v>Jul-15</c:v>
                </c:pt>
                <c:pt idx="31">
                  <c:v>Aug-15</c:v>
                </c:pt>
                <c:pt idx="32">
                  <c:v>Sep-15</c:v>
                </c:pt>
                <c:pt idx="33">
                  <c:v>Oct-15</c:v>
                </c:pt>
                <c:pt idx="34">
                  <c:v>Nov-15</c:v>
                </c:pt>
                <c:pt idx="35">
                  <c:v>Dec-15</c:v>
                </c:pt>
                <c:pt idx="36">
                  <c:v>Jan-16</c:v>
                </c:pt>
                <c:pt idx="37">
                  <c:v>Feb-16</c:v>
                </c:pt>
                <c:pt idx="38">
                  <c:v>Mar-16</c:v>
                </c:pt>
                <c:pt idx="39">
                  <c:v>Apr-16</c:v>
                </c:pt>
                <c:pt idx="40">
                  <c:v>May-16</c:v>
                </c:pt>
                <c:pt idx="41">
                  <c:v>Jun-16</c:v>
                </c:pt>
                <c:pt idx="42">
                  <c:v>Jul-16</c:v>
                </c:pt>
                <c:pt idx="43">
                  <c:v>Aug-16</c:v>
                </c:pt>
                <c:pt idx="44">
                  <c:v>Sep-16</c:v>
                </c:pt>
                <c:pt idx="45">
                  <c:v>Oct-16</c:v>
                </c:pt>
                <c:pt idx="46">
                  <c:v>Nov-16</c:v>
                </c:pt>
                <c:pt idx="47">
                  <c:v>Dec-16</c:v>
                </c:pt>
                <c:pt idx="48">
                  <c:v>Jan-17</c:v>
                </c:pt>
                <c:pt idx="49">
                  <c:v>Feb-17</c:v>
                </c:pt>
                <c:pt idx="50">
                  <c:v>Mar-17</c:v>
                </c:pt>
                <c:pt idx="51">
                  <c:v>Apr-17</c:v>
                </c:pt>
                <c:pt idx="52">
                  <c:v>May-17</c:v>
                </c:pt>
                <c:pt idx="53">
                  <c:v>Jun-17</c:v>
                </c:pt>
                <c:pt idx="54">
                  <c:v>Jul-17</c:v>
                </c:pt>
                <c:pt idx="55">
                  <c:v>Aug-17</c:v>
                </c:pt>
                <c:pt idx="56">
                  <c:v>Sep-17</c:v>
                </c:pt>
                <c:pt idx="57">
                  <c:v>Oct-17</c:v>
                </c:pt>
                <c:pt idx="58">
                  <c:v>Nov-17</c:v>
                </c:pt>
                <c:pt idx="59">
                  <c:v>Dec-17</c:v>
                </c:pt>
                <c:pt idx="60">
                  <c:v>Jan-18</c:v>
                </c:pt>
                <c:pt idx="61">
                  <c:v>Feb-18</c:v>
                </c:pt>
                <c:pt idx="62">
                  <c:v>Mar-18</c:v>
                </c:pt>
                <c:pt idx="63">
                  <c:v>Apr-18</c:v>
                </c:pt>
                <c:pt idx="64">
                  <c:v>May-18</c:v>
                </c:pt>
                <c:pt idx="65">
                  <c:v>Jun-18</c:v>
                </c:pt>
              </c:strCache>
            </c:strRef>
          </c:cat>
          <c:val>
            <c:numRef>
              <c:f>'Unemployment rate (2)'!$B$163:$B$228</c:f>
              <c:numCache>
                <c:formatCode>0.0</c:formatCode>
                <c:ptCount val="66"/>
                <c:pt idx="0">
                  <c:v>7.4</c:v>
                </c:pt>
                <c:pt idx="1">
                  <c:v>7.3</c:v>
                </c:pt>
                <c:pt idx="2">
                  <c:v>7.3</c:v>
                </c:pt>
                <c:pt idx="3">
                  <c:v>7.2</c:v>
                </c:pt>
                <c:pt idx="4">
                  <c:v>7.1</c:v>
                </c:pt>
                <c:pt idx="5">
                  <c:v>7.1</c:v>
                </c:pt>
                <c:pt idx="6">
                  <c:v>7</c:v>
                </c:pt>
                <c:pt idx="7">
                  <c:v>7</c:v>
                </c:pt>
                <c:pt idx="8">
                  <c:v>6.9</c:v>
                </c:pt>
                <c:pt idx="9">
                  <c:v>6.8</c:v>
                </c:pt>
                <c:pt idx="10">
                  <c:v>6.7</c:v>
                </c:pt>
                <c:pt idx="11">
                  <c:v>6.6</c:v>
                </c:pt>
                <c:pt idx="12">
                  <c:v>6.5</c:v>
                </c:pt>
                <c:pt idx="13">
                  <c:v>6.4</c:v>
                </c:pt>
                <c:pt idx="14">
                  <c:v>6.3</c:v>
                </c:pt>
                <c:pt idx="15">
                  <c:v>6.2</c:v>
                </c:pt>
                <c:pt idx="16">
                  <c:v>6.2</c:v>
                </c:pt>
                <c:pt idx="17">
                  <c:v>6.1</c:v>
                </c:pt>
                <c:pt idx="18">
                  <c:v>6.1</c:v>
                </c:pt>
                <c:pt idx="19">
                  <c:v>6</c:v>
                </c:pt>
                <c:pt idx="20">
                  <c:v>6</c:v>
                </c:pt>
                <c:pt idx="21">
                  <c:v>6</c:v>
                </c:pt>
                <c:pt idx="22">
                  <c:v>5.8999999999999995</c:v>
                </c:pt>
                <c:pt idx="23">
                  <c:v>5.8</c:v>
                </c:pt>
                <c:pt idx="24">
                  <c:v>5.8</c:v>
                </c:pt>
                <c:pt idx="25">
                  <c:v>5.6759499046958242</c:v>
                </c:pt>
                <c:pt idx="26">
                  <c:v>5.7</c:v>
                </c:pt>
                <c:pt idx="27">
                  <c:v>5.7</c:v>
                </c:pt>
                <c:pt idx="28">
                  <c:v>5.5843329505463561</c:v>
                </c:pt>
                <c:pt idx="29">
                  <c:v>5.579505136601151</c:v>
                </c:pt>
                <c:pt idx="30">
                  <c:v>5.580475265420076</c:v>
                </c:pt>
                <c:pt idx="31">
                  <c:v>5.5903101703752771</c:v>
                </c:pt>
                <c:pt idx="32">
                  <c:v>5.6051504826467458</c:v>
                </c:pt>
                <c:pt idx="33">
                  <c:v>5.6198955298320401</c:v>
                </c:pt>
                <c:pt idx="34">
                  <c:v>5.63254269693988</c:v>
                </c:pt>
                <c:pt idx="35">
                  <c:v>5.6</c:v>
                </c:pt>
                <c:pt idx="36">
                  <c:v>5.5</c:v>
                </c:pt>
                <c:pt idx="37">
                  <c:v>5.5</c:v>
                </c:pt>
                <c:pt idx="38">
                  <c:v>5.5</c:v>
                </c:pt>
                <c:pt idx="39">
                  <c:v>5.4</c:v>
                </c:pt>
                <c:pt idx="40">
                  <c:v>5.4</c:v>
                </c:pt>
                <c:pt idx="41">
                  <c:v>5.4</c:v>
                </c:pt>
                <c:pt idx="42">
                  <c:v>5.3</c:v>
                </c:pt>
                <c:pt idx="43">
                  <c:v>5.2</c:v>
                </c:pt>
                <c:pt idx="44">
                  <c:v>5.0999999999999996</c:v>
                </c:pt>
                <c:pt idx="45">
                  <c:v>5.0999999999999996</c:v>
                </c:pt>
                <c:pt idx="46">
                  <c:v>5</c:v>
                </c:pt>
                <c:pt idx="47">
                  <c:v>4.9000000000000004</c:v>
                </c:pt>
                <c:pt idx="48">
                  <c:v>4.9000000000000004</c:v>
                </c:pt>
                <c:pt idx="49">
                  <c:v>4.8</c:v>
                </c:pt>
                <c:pt idx="50">
                  <c:v>4.8</c:v>
                </c:pt>
                <c:pt idx="51">
                  <c:v>4.8</c:v>
                </c:pt>
                <c:pt idx="52">
                  <c:v>4.8</c:v>
                </c:pt>
                <c:pt idx="53">
                  <c:v>4.8</c:v>
                </c:pt>
                <c:pt idx="54">
                  <c:v>4.8</c:v>
                </c:pt>
                <c:pt idx="55">
                  <c:v>4.8</c:v>
                </c:pt>
                <c:pt idx="56">
                  <c:v>4.7</c:v>
                </c:pt>
                <c:pt idx="57">
                  <c:v>4.7</c:v>
                </c:pt>
                <c:pt idx="58">
                  <c:v>4.7</c:v>
                </c:pt>
                <c:pt idx="59">
                  <c:v>4.7</c:v>
                </c:pt>
                <c:pt idx="60">
                  <c:v>4.7</c:v>
                </c:pt>
                <c:pt idx="61">
                  <c:v>4.7</c:v>
                </c:pt>
                <c:pt idx="62">
                  <c:v>4.7</c:v>
                </c:pt>
                <c:pt idx="63">
                  <c:v>4.8</c:v>
                </c:pt>
                <c:pt idx="64">
                  <c:v>4.7</c:v>
                </c:pt>
                <c:pt idx="65">
                  <c:v>4.7</c:v>
                </c:pt>
              </c:numCache>
            </c:numRef>
          </c:val>
          <c:smooth val="0"/>
        </c:ser>
        <c:ser>
          <c:idx val="1"/>
          <c:order val="1"/>
          <c:tx>
            <c:strRef>
              <c:f>'Unemployment rate (2)'!$C$6</c:f>
              <c:strCache>
                <c:ptCount val="1"/>
                <c:pt idx="0">
                  <c:v>U.S.</c:v>
                </c:pt>
              </c:strCache>
            </c:strRef>
          </c:tx>
          <c:spPr>
            <a:ln w="28575">
              <a:solidFill>
                <a:srgbClr val="003366"/>
              </a:solidFill>
              <a:prstDash val="solid"/>
            </a:ln>
          </c:spPr>
          <c:marker>
            <c:symbol val="none"/>
          </c:marker>
          <c:cat>
            <c:strRef>
              <c:f>'Unemployment rate (2)'!$A$163:$A$228</c:f>
              <c:strCache>
                <c:ptCount val="66"/>
                <c:pt idx="0">
                  <c:v>Jan-13</c:v>
                </c:pt>
                <c:pt idx="1">
                  <c:v>Feb-13</c:v>
                </c:pt>
                <c:pt idx="2">
                  <c:v>Mar-13</c:v>
                </c:pt>
                <c:pt idx="3">
                  <c:v>Apr-13</c:v>
                </c:pt>
                <c:pt idx="4">
                  <c:v>May-13</c:v>
                </c:pt>
                <c:pt idx="5">
                  <c:v>Jun-13</c:v>
                </c:pt>
                <c:pt idx="6">
                  <c:v>Jul-13</c:v>
                </c:pt>
                <c:pt idx="7">
                  <c:v>Aug-13</c:v>
                </c:pt>
                <c:pt idx="8">
                  <c:v>Sep-13</c:v>
                </c:pt>
                <c:pt idx="9">
                  <c:v>Oct-13</c:v>
                </c:pt>
                <c:pt idx="10">
                  <c:v>Nov-13</c:v>
                </c:pt>
                <c:pt idx="11">
                  <c:v>Dec-13</c:v>
                </c:pt>
                <c:pt idx="12">
                  <c:v>Jan-14</c:v>
                </c:pt>
                <c:pt idx="13">
                  <c:v>Feb-14</c:v>
                </c:pt>
                <c:pt idx="14">
                  <c:v>Mar-15</c:v>
                </c:pt>
                <c:pt idx="15">
                  <c:v>Apr-14</c:v>
                </c:pt>
                <c:pt idx="16">
                  <c:v>May-14</c:v>
                </c:pt>
                <c:pt idx="17">
                  <c:v>Jun-14</c:v>
                </c:pt>
                <c:pt idx="18">
                  <c:v>Jul-14</c:v>
                </c:pt>
                <c:pt idx="19">
                  <c:v>Aug-14</c:v>
                </c:pt>
                <c:pt idx="20">
                  <c:v>Sep-14</c:v>
                </c:pt>
                <c:pt idx="21">
                  <c:v>Oct-14</c:v>
                </c:pt>
                <c:pt idx="22">
                  <c:v>Nov-14</c:v>
                </c:pt>
                <c:pt idx="23">
                  <c:v>Dec-14</c:v>
                </c:pt>
                <c:pt idx="24">
                  <c:v>Jan-15</c:v>
                </c:pt>
                <c:pt idx="25">
                  <c:v>Feb-15</c:v>
                </c:pt>
                <c:pt idx="26">
                  <c:v>Mar-15</c:v>
                </c:pt>
                <c:pt idx="27">
                  <c:v>Apr-15</c:v>
                </c:pt>
                <c:pt idx="28">
                  <c:v>May-15</c:v>
                </c:pt>
                <c:pt idx="29">
                  <c:v>Jun-15</c:v>
                </c:pt>
                <c:pt idx="30">
                  <c:v>Jul-15</c:v>
                </c:pt>
                <c:pt idx="31">
                  <c:v>Aug-15</c:v>
                </c:pt>
                <c:pt idx="32">
                  <c:v>Sep-15</c:v>
                </c:pt>
                <c:pt idx="33">
                  <c:v>Oct-15</c:v>
                </c:pt>
                <c:pt idx="34">
                  <c:v>Nov-15</c:v>
                </c:pt>
                <c:pt idx="35">
                  <c:v>Dec-15</c:v>
                </c:pt>
                <c:pt idx="36">
                  <c:v>Jan-16</c:v>
                </c:pt>
                <c:pt idx="37">
                  <c:v>Feb-16</c:v>
                </c:pt>
                <c:pt idx="38">
                  <c:v>Mar-16</c:v>
                </c:pt>
                <c:pt idx="39">
                  <c:v>Apr-16</c:v>
                </c:pt>
                <c:pt idx="40">
                  <c:v>May-16</c:v>
                </c:pt>
                <c:pt idx="41">
                  <c:v>Jun-16</c:v>
                </c:pt>
                <c:pt idx="42">
                  <c:v>Jul-16</c:v>
                </c:pt>
                <c:pt idx="43">
                  <c:v>Aug-16</c:v>
                </c:pt>
                <c:pt idx="44">
                  <c:v>Sep-16</c:v>
                </c:pt>
                <c:pt idx="45">
                  <c:v>Oct-16</c:v>
                </c:pt>
                <c:pt idx="46">
                  <c:v>Nov-16</c:v>
                </c:pt>
                <c:pt idx="47">
                  <c:v>Dec-16</c:v>
                </c:pt>
                <c:pt idx="48">
                  <c:v>Jan-17</c:v>
                </c:pt>
                <c:pt idx="49">
                  <c:v>Feb-17</c:v>
                </c:pt>
                <c:pt idx="50">
                  <c:v>Mar-17</c:v>
                </c:pt>
                <c:pt idx="51">
                  <c:v>Apr-17</c:v>
                </c:pt>
                <c:pt idx="52">
                  <c:v>May-17</c:v>
                </c:pt>
                <c:pt idx="53">
                  <c:v>Jun-17</c:v>
                </c:pt>
                <c:pt idx="54">
                  <c:v>Jul-17</c:v>
                </c:pt>
                <c:pt idx="55">
                  <c:v>Aug-17</c:v>
                </c:pt>
                <c:pt idx="56">
                  <c:v>Sep-17</c:v>
                </c:pt>
                <c:pt idx="57">
                  <c:v>Oct-17</c:v>
                </c:pt>
                <c:pt idx="58">
                  <c:v>Nov-17</c:v>
                </c:pt>
                <c:pt idx="59">
                  <c:v>Dec-17</c:v>
                </c:pt>
                <c:pt idx="60">
                  <c:v>Jan-18</c:v>
                </c:pt>
                <c:pt idx="61">
                  <c:v>Feb-18</c:v>
                </c:pt>
                <c:pt idx="62">
                  <c:v>Mar-18</c:v>
                </c:pt>
                <c:pt idx="63">
                  <c:v>Apr-18</c:v>
                </c:pt>
                <c:pt idx="64">
                  <c:v>May-18</c:v>
                </c:pt>
                <c:pt idx="65">
                  <c:v>Jun-18</c:v>
                </c:pt>
              </c:strCache>
            </c:strRef>
          </c:cat>
          <c:val>
            <c:numRef>
              <c:f>'Unemployment rate (2)'!$C$163:$C$228</c:f>
              <c:numCache>
                <c:formatCode>#0.0</c:formatCode>
                <c:ptCount val="66"/>
                <c:pt idx="0">
                  <c:v>8</c:v>
                </c:pt>
                <c:pt idx="1">
                  <c:v>7.7</c:v>
                </c:pt>
                <c:pt idx="2">
                  <c:v>7.5</c:v>
                </c:pt>
                <c:pt idx="3">
                  <c:v>7.6</c:v>
                </c:pt>
                <c:pt idx="4">
                  <c:v>7.5</c:v>
                </c:pt>
                <c:pt idx="5">
                  <c:v>7.5</c:v>
                </c:pt>
                <c:pt idx="6">
                  <c:v>7.3</c:v>
                </c:pt>
                <c:pt idx="7">
                  <c:v>7.3</c:v>
                </c:pt>
                <c:pt idx="8">
                  <c:v>7.2</c:v>
                </c:pt>
                <c:pt idx="9">
                  <c:v>7.2</c:v>
                </c:pt>
                <c:pt idx="10">
                  <c:v>6.9</c:v>
                </c:pt>
                <c:pt idx="11">
                  <c:v>6.7</c:v>
                </c:pt>
                <c:pt idx="12" formatCode="0.0">
                  <c:v>6.6</c:v>
                </c:pt>
                <c:pt idx="13" formatCode="General">
                  <c:v>6.7</c:v>
                </c:pt>
                <c:pt idx="14" formatCode="General">
                  <c:v>6.7</c:v>
                </c:pt>
                <c:pt idx="15" formatCode="General">
                  <c:v>6.2</c:v>
                </c:pt>
                <c:pt idx="16" formatCode="General">
                  <c:v>6.3</c:v>
                </c:pt>
                <c:pt idx="17" formatCode="General">
                  <c:v>6.1</c:v>
                </c:pt>
                <c:pt idx="18" formatCode="General">
                  <c:v>6.2</c:v>
                </c:pt>
                <c:pt idx="19" formatCode="General">
                  <c:v>6.2</c:v>
                </c:pt>
                <c:pt idx="20" formatCode="General">
                  <c:v>5.9</c:v>
                </c:pt>
                <c:pt idx="21" formatCode="General">
                  <c:v>5.7</c:v>
                </c:pt>
                <c:pt idx="22" formatCode="General">
                  <c:v>5.8</c:v>
                </c:pt>
                <c:pt idx="23" formatCode="General">
                  <c:v>5.6</c:v>
                </c:pt>
                <c:pt idx="24">
                  <c:v>5.7</c:v>
                </c:pt>
                <c:pt idx="25">
                  <c:v>5.5</c:v>
                </c:pt>
                <c:pt idx="26">
                  <c:v>5.4</c:v>
                </c:pt>
                <c:pt idx="27">
                  <c:v>5.4</c:v>
                </c:pt>
                <c:pt idx="28">
                  <c:v>5.5</c:v>
                </c:pt>
                <c:pt idx="29">
                  <c:v>5.3</c:v>
                </c:pt>
                <c:pt idx="30">
                  <c:v>5.2</c:v>
                </c:pt>
                <c:pt idx="31">
                  <c:v>5.0999999999999996</c:v>
                </c:pt>
                <c:pt idx="32">
                  <c:v>5</c:v>
                </c:pt>
                <c:pt idx="33">
                  <c:v>5</c:v>
                </c:pt>
                <c:pt idx="34">
                  <c:v>5</c:v>
                </c:pt>
                <c:pt idx="35">
                  <c:v>5</c:v>
                </c:pt>
                <c:pt idx="36">
                  <c:v>4.9000000000000004</c:v>
                </c:pt>
                <c:pt idx="37">
                  <c:v>4.9000000000000004</c:v>
                </c:pt>
                <c:pt idx="38">
                  <c:v>5</c:v>
                </c:pt>
                <c:pt idx="39">
                  <c:v>5</c:v>
                </c:pt>
                <c:pt idx="40">
                  <c:v>4.7</c:v>
                </c:pt>
                <c:pt idx="41">
                  <c:v>4.9000000000000004</c:v>
                </c:pt>
                <c:pt idx="42">
                  <c:v>4.9000000000000004</c:v>
                </c:pt>
                <c:pt idx="43">
                  <c:v>4.9000000000000004</c:v>
                </c:pt>
                <c:pt idx="44">
                  <c:v>4.9000000000000004</c:v>
                </c:pt>
                <c:pt idx="45">
                  <c:v>4.8</c:v>
                </c:pt>
                <c:pt idx="46">
                  <c:v>4.5999999999999996</c:v>
                </c:pt>
                <c:pt idx="47">
                  <c:v>4.7</c:v>
                </c:pt>
                <c:pt idx="48" formatCode="0.0">
                  <c:v>4.8</c:v>
                </c:pt>
                <c:pt idx="49" formatCode="0.0">
                  <c:v>4.7</c:v>
                </c:pt>
                <c:pt idx="50" formatCode="0.0">
                  <c:v>4.5</c:v>
                </c:pt>
                <c:pt idx="51" formatCode="0.0">
                  <c:v>4.4000000000000004</c:v>
                </c:pt>
                <c:pt idx="52" formatCode="0.0">
                  <c:v>4.3</c:v>
                </c:pt>
                <c:pt idx="53" formatCode="0.0">
                  <c:v>4.3</c:v>
                </c:pt>
                <c:pt idx="54" formatCode="0.0">
                  <c:v>4.3</c:v>
                </c:pt>
                <c:pt idx="55" formatCode="0.0">
                  <c:v>4.4000000000000004</c:v>
                </c:pt>
                <c:pt idx="56" formatCode="0.0">
                  <c:v>4.2</c:v>
                </c:pt>
                <c:pt idx="57" formatCode="0.0">
                  <c:v>4.0999999999999996</c:v>
                </c:pt>
                <c:pt idx="58" formatCode="0.0">
                  <c:v>4.0999999999999996</c:v>
                </c:pt>
                <c:pt idx="59" formatCode="0.0">
                  <c:v>4.0999999999999996</c:v>
                </c:pt>
                <c:pt idx="60" formatCode="0.0">
                  <c:v>4.0999999999999996</c:v>
                </c:pt>
                <c:pt idx="61" formatCode="0.0">
                  <c:v>4.0999999999999996</c:v>
                </c:pt>
                <c:pt idx="62" formatCode="0.0">
                  <c:v>4.0999999999999996</c:v>
                </c:pt>
                <c:pt idx="63" formatCode="0.0">
                  <c:v>3.9</c:v>
                </c:pt>
                <c:pt idx="64" formatCode="0.0">
                  <c:v>3.8</c:v>
                </c:pt>
                <c:pt idx="65" formatCode="0.0">
                  <c:v>4</c:v>
                </c:pt>
              </c:numCache>
            </c:numRef>
          </c:val>
          <c:smooth val="0"/>
        </c:ser>
        <c:ser>
          <c:idx val="2"/>
          <c:order val="2"/>
          <c:tx>
            <c:strRef>
              <c:f>'Unemployment rate (2)'!$D$6</c:f>
              <c:strCache>
                <c:ptCount val="1"/>
                <c:pt idx="0">
                  <c:v>Seattle</c:v>
                </c:pt>
              </c:strCache>
            </c:strRef>
          </c:tx>
          <c:spPr>
            <a:ln w="28575">
              <a:solidFill>
                <a:srgbClr val="CCCC99"/>
              </a:solidFill>
              <a:prstDash val="sysDash"/>
            </a:ln>
          </c:spPr>
          <c:marker>
            <c:symbol val="none"/>
          </c:marker>
          <c:cat>
            <c:strRef>
              <c:f>'Unemployment rate (2)'!$A$163:$A$228</c:f>
              <c:strCache>
                <c:ptCount val="66"/>
                <c:pt idx="0">
                  <c:v>Jan-13</c:v>
                </c:pt>
                <c:pt idx="1">
                  <c:v>Feb-13</c:v>
                </c:pt>
                <c:pt idx="2">
                  <c:v>Mar-13</c:v>
                </c:pt>
                <c:pt idx="3">
                  <c:v>Apr-13</c:v>
                </c:pt>
                <c:pt idx="4">
                  <c:v>May-13</c:v>
                </c:pt>
                <c:pt idx="5">
                  <c:v>Jun-13</c:v>
                </c:pt>
                <c:pt idx="6">
                  <c:v>Jul-13</c:v>
                </c:pt>
                <c:pt idx="7">
                  <c:v>Aug-13</c:v>
                </c:pt>
                <c:pt idx="8">
                  <c:v>Sep-13</c:v>
                </c:pt>
                <c:pt idx="9">
                  <c:v>Oct-13</c:v>
                </c:pt>
                <c:pt idx="10">
                  <c:v>Nov-13</c:v>
                </c:pt>
                <c:pt idx="11">
                  <c:v>Dec-13</c:v>
                </c:pt>
                <c:pt idx="12">
                  <c:v>Jan-14</c:v>
                </c:pt>
                <c:pt idx="13">
                  <c:v>Feb-14</c:v>
                </c:pt>
                <c:pt idx="14">
                  <c:v>Mar-15</c:v>
                </c:pt>
                <c:pt idx="15">
                  <c:v>Apr-14</c:v>
                </c:pt>
                <c:pt idx="16">
                  <c:v>May-14</c:v>
                </c:pt>
                <c:pt idx="17">
                  <c:v>Jun-14</c:v>
                </c:pt>
                <c:pt idx="18">
                  <c:v>Jul-14</c:v>
                </c:pt>
                <c:pt idx="19">
                  <c:v>Aug-14</c:v>
                </c:pt>
                <c:pt idx="20">
                  <c:v>Sep-14</c:v>
                </c:pt>
                <c:pt idx="21">
                  <c:v>Oct-14</c:v>
                </c:pt>
                <c:pt idx="22">
                  <c:v>Nov-14</c:v>
                </c:pt>
                <c:pt idx="23">
                  <c:v>Dec-14</c:v>
                </c:pt>
                <c:pt idx="24">
                  <c:v>Jan-15</c:v>
                </c:pt>
                <c:pt idx="25">
                  <c:v>Feb-15</c:v>
                </c:pt>
                <c:pt idx="26">
                  <c:v>Mar-15</c:v>
                </c:pt>
                <c:pt idx="27">
                  <c:v>Apr-15</c:v>
                </c:pt>
                <c:pt idx="28">
                  <c:v>May-15</c:v>
                </c:pt>
                <c:pt idx="29">
                  <c:v>Jun-15</c:v>
                </c:pt>
                <c:pt idx="30">
                  <c:v>Jul-15</c:v>
                </c:pt>
                <c:pt idx="31">
                  <c:v>Aug-15</c:v>
                </c:pt>
                <c:pt idx="32">
                  <c:v>Sep-15</c:v>
                </c:pt>
                <c:pt idx="33">
                  <c:v>Oct-15</c:v>
                </c:pt>
                <c:pt idx="34">
                  <c:v>Nov-15</c:v>
                </c:pt>
                <c:pt idx="35">
                  <c:v>Dec-15</c:v>
                </c:pt>
                <c:pt idx="36">
                  <c:v>Jan-16</c:v>
                </c:pt>
                <c:pt idx="37">
                  <c:v>Feb-16</c:v>
                </c:pt>
                <c:pt idx="38">
                  <c:v>Mar-16</c:v>
                </c:pt>
                <c:pt idx="39">
                  <c:v>Apr-16</c:v>
                </c:pt>
                <c:pt idx="40">
                  <c:v>May-16</c:v>
                </c:pt>
                <c:pt idx="41">
                  <c:v>Jun-16</c:v>
                </c:pt>
                <c:pt idx="42">
                  <c:v>Jul-16</c:v>
                </c:pt>
                <c:pt idx="43">
                  <c:v>Aug-16</c:v>
                </c:pt>
                <c:pt idx="44">
                  <c:v>Sep-16</c:v>
                </c:pt>
                <c:pt idx="45">
                  <c:v>Oct-16</c:v>
                </c:pt>
                <c:pt idx="46">
                  <c:v>Nov-16</c:v>
                </c:pt>
                <c:pt idx="47">
                  <c:v>Dec-16</c:v>
                </c:pt>
                <c:pt idx="48">
                  <c:v>Jan-17</c:v>
                </c:pt>
                <c:pt idx="49">
                  <c:v>Feb-17</c:v>
                </c:pt>
                <c:pt idx="50">
                  <c:v>Mar-17</c:v>
                </c:pt>
                <c:pt idx="51">
                  <c:v>Apr-17</c:v>
                </c:pt>
                <c:pt idx="52">
                  <c:v>May-17</c:v>
                </c:pt>
                <c:pt idx="53">
                  <c:v>Jun-17</c:v>
                </c:pt>
                <c:pt idx="54">
                  <c:v>Jul-17</c:v>
                </c:pt>
                <c:pt idx="55">
                  <c:v>Aug-17</c:v>
                </c:pt>
                <c:pt idx="56">
                  <c:v>Sep-17</c:v>
                </c:pt>
                <c:pt idx="57">
                  <c:v>Oct-17</c:v>
                </c:pt>
                <c:pt idx="58">
                  <c:v>Nov-17</c:v>
                </c:pt>
                <c:pt idx="59">
                  <c:v>Dec-17</c:v>
                </c:pt>
                <c:pt idx="60">
                  <c:v>Jan-18</c:v>
                </c:pt>
                <c:pt idx="61">
                  <c:v>Feb-18</c:v>
                </c:pt>
                <c:pt idx="62">
                  <c:v>Mar-18</c:v>
                </c:pt>
                <c:pt idx="63">
                  <c:v>Apr-18</c:v>
                </c:pt>
                <c:pt idx="64">
                  <c:v>May-18</c:v>
                </c:pt>
                <c:pt idx="65">
                  <c:v>Jun-18</c:v>
                </c:pt>
              </c:strCache>
            </c:strRef>
          </c:cat>
          <c:val>
            <c:numRef>
              <c:f>'Unemployment rate (2)'!$D$163:$D$228</c:f>
              <c:numCache>
                <c:formatCode>0.0</c:formatCode>
                <c:ptCount val="66"/>
                <c:pt idx="0">
                  <c:v>5.6</c:v>
                </c:pt>
                <c:pt idx="1">
                  <c:v>5.4</c:v>
                </c:pt>
                <c:pt idx="2">
                  <c:v>5.3</c:v>
                </c:pt>
                <c:pt idx="3">
                  <c:v>5.2</c:v>
                </c:pt>
                <c:pt idx="4">
                  <c:v>5.2</c:v>
                </c:pt>
                <c:pt idx="5">
                  <c:v>5.2</c:v>
                </c:pt>
                <c:pt idx="6">
                  <c:v>5.2</c:v>
                </c:pt>
                <c:pt idx="7">
                  <c:v>5.2</c:v>
                </c:pt>
                <c:pt idx="8">
                  <c:v>5.2</c:v>
                </c:pt>
                <c:pt idx="9">
                  <c:v>5.2</c:v>
                </c:pt>
                <c:pt idx="10">
                  <c:v>5.2</c:v>
                </c:pt>
                <c:pt idx="11">
                  <c:v>5.0999999999999996</c:v>
                </c:pt>
                <c:pt idx="12">
                  <c:v>5.0999999999999996</c:v>
                </c:pt>
                <c:pt idx="13">
                  <c:v>5.0999999999999996</c:v>
                </c:pt>
                <c:pt idx="14">
                  <c:v>5</c:v>
                </c:pt>
                <c:pt idx="15">
                  <c:v>5</c:v>
                </c:pt>
                <c:pt idx="16">
                  <c:v>4.9000000000000004</c:v>
                </c:pt>
                <c:pt idx="17">
                  <c:v>4.9000000000000004</c:v>
                </c:pt>
                <c:pt idx="18">
                  <c:v>4.8</c:v>
                </c:pt>
                <c:pt idx="19">
                  <c:v>4.8</c:v>
                </c:pt>
                <c:pt idx="20">
                  <c:v>4.7</c:v>
                </c:pt>
                <c:pt idx="21">
                  <c:v>4.5999999999999996</c:v>
                </c:pt>
                <c:pt idx="22">
                  <c:v>4.5999999999999996</c:v>
                </c:pt>
                <c:pt idx="23">
                  <c:v>4.5</c:v>
                </c:pt>
                <c:pt idx="24">
                  <c:v>4.3550992742987606</c:v>
                </c:pt>
                <c:pt idx="25">
                  <c:v>4.3999999999999995</c:v>
                </c:pt>
                <c:pt idx="26">
                  <c:v>4.3054198528117009</c:v>
                </c:pt>
                <c:pt idx="27">
                  <c:v>4.2879517697482914</c:v>
                </c:pt>
                <c:pt idx="28">
                  <c:v>4.2713540758586808</c:v>
                </c:pt>
                <c:pt idx="29">
                  <c:v>4.2625431772777498</c:v>
                </c:pt>
                <c:pt idx="30">
                  <c:v>4.2724317212938487</c:v>
                </c:pt>
                <c:pt idx="31">
                  <c:v>4.3079320030983501</c:v>
                </c:pt>
                <c:pt idx="32">
                  <c:v>4.3592337218906945</c:v>
                </c:pt>
                <c:pt idx="33">
                  <c:v>4.4099711474253169</c:v>
                </c:pt>
                <c:pt idx="34">
                  <c:v>4.4475468562308711</c:v>
                </c:pt>
                <c:pt idx="35">
                  <c:v>4.4000000000000004</c:v>
                </c:pt>
                <c:pt idx="36" formatCode="General">
                  <c:v>4.4000000000000004</c:v>
                </c:pt>
                <c:pt idx="37">
                  <c:v>4.3</c:v>
                </c:pt>
                <c:pt idx="38" formatCode="General">
                  <c:v>4.3</c:v>
                </c:pt>
                <c:pt idx="39" formatCode="General">
                  <c:v>4.2</c:v>
                </c:pt>
                <c:pt idx="40" formatCode="General">
                  <c:v>4.0999999999999996</c:v>
                </c:pt>
                <c:pt idx="41" formatCode="General">
                  <c:v>4.0999999999999996</c:v>
                </c:pt>
                <c:pt idx="42">
                  <c:v>4</c:v>
                </c:pt>
                <c:pt idx="43" formatCode="General">
                  <c:v>3.9</c:v>
                </c:pt>
                <c:pt idx="44" formatCode="General">
                  <c:v>3.9</c:v>
                </c:pt>
                <c:pt idx="45" formatCode="General">
                  <c:v>3.8</c:v>
                </c:pt>
                <c:pt idx="46" formatCode="General">
                  <c:v>3.8</c:v>
                </c:pt>
                <c:pt idx="47" formatCode="General">
                  <c:v>3.7</c:v>
                </c:pt>
                <c:pt idx="48" formatCode="General">
                  <c:v>3.7</c:v>
                </c:pt>
                <c:pt idx="49" formatCode="General">
                  <c:v>3.7</c:v>
                </c:pt>
                <c:pt idx="50" formatCode="General">
                  <c:v>3.7</c:v>
                </c:pt>
                <c:pt idx="51" formatCode="General">
                  <c:v>3.7</c:v>
                </c:pt>
                <c:pt idx="52" formatCode="General">
                  <c:v>3.8</c:v>
                </c:pt>
                <c:pt idx="53" formatCode="General">
                  <c:v>3.8</c:v>
                </c:pt>
                <c:pt idx="54" formatCode="General">
                  <c:v>3.9</c:v>
                </c:pt>
                <c:pt idx="55" formatCode="General">
                  <c:v>3.9</c:v>
                </c:pt>
                <c:pt idx="56" formatCode="General">
                  <c:v>3.9</c:v>
                </c:pt>
                <c:pt idx="57" formatCode="General">
                  <c:v>3.9</c:v>
                </c:pt>
                <c:pt idx="58" formatCode="General">
                  <c:v>3.9</c:v>
                </c:pt>
                <c:pt idx="59" formatCode="General">
                  <c:v>3.9</c:v>
                </c:pt>
                <c:pt idx="60" formatCode="General">
                  <c:v>3.9</c:v>
                </c:pt>
                <c:pt idx="61" formatCode="General">
                  <c:v>3.9</c:v>
                </c:pt>
                <c:pt idx="62" formatCode="General">
                  <c:v>3.8</c:v>
                </c:pt>
                <c:pt idx="63" formatCode="General">
                  <c:v>3.8</c:v>
                </c:pt>
                <c:pt idx="64" formatCode="General">
                  <c:v>3.7</c:v>
                </c:pt>
                <c:pt idx="65" formatCode="General">
                  <c:v>3.7</c:v>
                </c:pt>
              </c:numCache>
            </c:numRef>
          </c:val>
          <c:smooth val="0"/>
        </c:ser>
        <c:dLbls>
          <c:showLegendKey val="0"/>
          <c:showVal val="0"/>
          <c:showCatName val="0"/>
          <c:showSerName val="0"/>
          <c:showPercent val="0"/>
          <c:showBubbleSize val="0"/>
        </c:dLbls>
        <c:smooth val="0"/>
        <c:axId val="376976336"/>
        <c:axId val="376976728"/>
      </c:lineChart>
      <c:catAx>
        <c:axId val="376976336"/>
        <c:scaling>
          <c:orientation val="minMax"/>
        </c:scaling>
        <c:delete val="0"/>
        <c:axPos val="b"/>
        <c:numFmt formatCode="[$-409]mmm\-yy;@" sourceLinked="0"/>
        <c:majorTickMark val="out"/>
        <c:minorTickMark val="none"/>
        <c:tickLblPos val="nextTo"/>
        <c:spPr>
          <a:noFill/>
          <a:ln w="9525">
            <a:solidFill>
              <a:schemeClr val="tx1"/>
            </a:solidFill>
            <a:prstDash val="solid"/>
          </a:ln>
        </c:spPr>
        <c:txPr>
          <a:bodyPr rot="-5400000" vert="horz"/>
          <a:lstStyle/>
          <a:p>
            <a:pPr>
              <a:defRPr sz="1600" b="1">
                <a:solidFill>
                  <a:schemeClr val="tx1"/>
                </a:solidFill>
              </a:defRPr>
            </a:pPr>
            <a:endParaRPr lang="en-US"/>
          </a:p>
        </c:txPr>
        <c:crossAx val="376976728"/>
        <c:crossesAt val="0"/>
        <c:auto val="1"/>
        <c:lblAlgn val="ctr"/>
        <c:lblOffset val="100"/>
        <c:tickLblSkip val="6"/>
        <c:tickMarkSkip val="6"/>
        <c:noMultiLvlLbl val="0"/>
      </c:catAx>
      <c:valAx>
        <c:axId val="376976728"/>
        <c:scaling>
          <c:orientation val="minMax"/>
          <c:max val="10"/>
          <c:min val="1"/>
        </c:scaling>
        <c:delete val="0"/>
        <c:axPos val="l"/>
        <c:majorGridlines>
          <c:spPr>
            <a:ln w="9525" cmpd="sng">
              <a:solidFill>
                <a:schemeClr val="tx1"/>
              </a:solidFill>
              <a:prstDash val="solid"/>
            </a:ln>
          </c:spPr>
        </c:majorGridlines>
        <c:title>
          <c:tx>
            <c:rich>
              <a:bodyPr rot="-5400000" vert="horz"/>
              <a:lstStyle/>
              <a:p>
                <a:pPr>
                  <a:defRPr sz="1200" b="1">
                    <a:solidFill>
                      <a:schemeClr val="tx1"/>
                    </a:solidFill>
                  </a:defRPr>
                </a:pPr>
                <a:r>
                  <a:rPr lang="en-US" sz="1200" b="1" dirty="0">
                    <a:solidFill>
                      <a:schemeClr val="tx1"/>
                    </a:solidFill>
                  </a:rPr>
                  <a:t>Unemployment rate</a:t>
                </a:r>
              </a:p>
            </c:rich>
          </c:tx>
          <c:layout>
            <c:manualLayout>
              <c:xMode val="edge"/>
              <c:yMode val="edge"/>
              <c:x val="6.9160104986876636E-4"/>
              <c:y val="0.24883748906386702"/>
            </c:manualLayout>
          </c:layout>
          <c:overlay val="0"/>
        </c:title>
        <c:numFmt formatCode="#\%" sourceLinked="0"/>
        <c:majorTickMark val="out"/>
        <c:minorTickMark val="none"/>
        <c:tickLblPos val="nextTo"/>
        <c:spPr>
          <a:noFill/>
          <a:ln w="9525">
            <a:solidFill>
              <a:srgbClr val="000000"/>
            </a:solidFill>
            <a:prstDash val="solid"/>
          </a:ln>
        </c:spPr>
        <c:txPr>
          <a:bodyPr rot="0" vert="horz"/>
          <a:lstStyle/>
          <a:p>
            <a:pPr>
              <a:defRPr sz="1800" b="1">
                <a:solidFill>
                  <a:schemeClr val="tx1"/>
                </a:solidFill>
                <a:latin typeface="+mn-lt"/>
              </a:defRPr>
            </a:pPr>
            <a:endParaRPr lang="en-US"/>
          </a:p>
        </c:txPr>
        <c:crossAx val="376976336"/>
        <c:crosses val="autoZero"/>
        <c:crossBetween val="midCat"/>
        <c:majorUnit val="1"/>
      </c:valAx>
      <c:spPr>
        <a:noFill/>
        <a:ln w="12700">
          <a:noFill/>
          <a:prstDash val="solid"/>
        </a:ln>
      </c:spPr>
    </c:plotArea>
    <c:legend>
      <c:legendPos val="r"/>
      <c:legendEntry>
        <c:idx val="0"/>
        <c:txPr>
          <a:bodyPr/>
          <a:lstStyle/>
          <a:p>
            <a:pPr>
              <a:defRPr sz="1600" b="1"/>
            </a:pPr>
            <a:endParaRPr lang="en-US"/>
          </a:p>
        </c:txPr>
      </c:legendEntry>
      <c:layout>
        <c:manualLayout>
          <c:xMode val="edge"/>
          <c:yMode val="edge"/>
          <c:x val="0.28535584494245914"/>
          <c:y val="0.14486760479007432"/>
          <c:w val="0.52028131098997243"/>
          <c:h val="6.4324511519393404E-2"/>
        </c:manualLayout>
      </c:layout>
      <c:overlay val="0"/>
      <c:spPr>
        <a:solidFill>
          <a:srgbClr val="FFFFFF"/>
        </a:solidFill>
        <a:ln w="25400">
          <a:noFill/>
        </a:ln>
      </c:spPr>
      <c:txPr>
        <a:bodyPr/>
        <a:lstStyle/>
        <a:p>
          <a:pPr>
            <a:defRPr sz="1600" b="1"/>
          </a:pPr>
          <a:endParaRPr lang="en-US"/>
        </a:p>
      </c:txPr>
    </c:legend>
    <c:plotVisOnly val="1"/>
    <c:dispBlanksAs val="gap"/>
    <c:showDLblsOverMax val="0"/>
  </c:chart>
  <c:spPr>
    <a:noFill/>
    <a:ln w="3175">
      <a:noFill/>
      <a:prstDash val="solid"/>
    </a:ln>
  </c:spPr>
  <c:txPr>
    <a:bodyPr/>
    <a:lstStyle/>
    <a:p>
      <a:pPr>
        <a:defRPr sz="1000" b="1" i="0" u="none" strike="noStrike" baseline="0">
          <a:solidFill>
            <a:srgbClr val="000000"/>
          </a:solidFill>
          <a:latin typeface="Arial Narrow" pitchFamily="34" charset="0"/>
          <a:ea typeface="Arial"/>
          <a:cs typeface="Aria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0.01524</cdr:x>
      <cdr:y>0.3316</cdr:y>
    </cdr:from>
    <cdr:to>
      <cdr:x>0.06476</cdr:x>
      <cdr:y>0.72049</cdr:y>
    </cdr:to>
    <cdr:sp macro="" textlink="">
      <cdr:nvSpPr>
        <cdr:cNvPr id="3" name="TextBox 2"/>
        <cdr:cNvSpPr txBox="1"/>
      </cdr:nvSpPr>
      <cdr:spPr>
        <a:xfrm xmlns:a="http://schemas.openxmlformats.org/drawingml/2006/main">
          <a:off x="76200" y="909638"/>
          <a:ext cx="247650" cy="1066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0.05282</cdr:x>
      <cdr:y>0.38258</cdr:y>
    </cdr:from>
    <cdr:to>
      <cdr:x>0.12933</cdr:x>
      <cdr:y>0.69673</cdr:y>
    </cdr:to>
    <cdr:sp macro="" textlink="">
      <cdr:nvSpPr>
        <cdr:cNvPr id="4" name="TextBox 3"/>
        <cdr:cNvSpPr txBox="1"/>
      </cdr:nvSpPr>
      <cdr:spPr>
        <a:xfrm xmlns:a="http://schemas.openxmlformats.org/drawingml/2006/main">
          <a:off x="276225" y="1171575"/>
          <a:ext cx="400050" cy="9620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0.21875</cdr:y>
    </cdr:from>
    <cdr:to>
      <cdr:x>0.04583</cdr:x>
      <cdr:y>0.7196</cdr:y>
    </cdr:to>
    <cdr:sp macro="" textlink="">
      <cdr:nvSpPr>
        <cdr:cNvPr id="5" name="TextBox 4"/>
        <cdr:cNvSpPr txBox="1"/>
      </cdr:nvSpPr>
      <cdr:spPr>
        <a:xfrm xmlns:a="http://schemas.openxmlformats.org/drawingml/2006/main">
          <a:off x="0" y="600077"/>
          <a:ext cx="209549" cy="1373922"/>
        </a:xfrm>
        <a:prstGeom xmlns:a="http://schemas.openxmlformats.org/drawingml/2006/main" prst="rect">
          <a:avLst/>
        </a:prstGeom>
      </cdr:spPr>
      <cdr:txBody>
        <a:bodyPr xmlns:a="http://schemas.openxmlformats.org/drawingml/2006/main" vertOverflow="clip" vert="vert270" wrap="none" rtlCol="0" anchor="ctr" anchorCtr="0"/>
        <a:lstStyle xmlns:a="http://schemas.openxmlformats.org/drawingml/2006/main"/>
        <a:p xmlns:a="http://schemas.openxmlformats.org/drawingml/2006/main">
          <a:r>
            <a:rPr lang="en-US" sz="1100" b="1" dirty="0"/>
            <a:t>Percent</a:t>
          </a:r>
          <a:r>
            <a:rPr lang="en-US" sz="1100" b="1" baseline="0" dirty="0"/>
            <a:t> </a:t>
          </a:r>
          <a:r>
            <a:rPr lang="en-US" sz="1000" b="1" baseline="0" dirty="0">
              <a:latin typeface="Arial Narrow" panose="020B0606020202030204" pitchFamily="34" charset="0"/>
              <a:cs typeface="Arial" panose="020B0604020202020204" pitchFamily="34" charset="0"/>
            </a:rPr>
            <a:t>change</a:t>
          </a:r>
          <a:r>
            <a:rPr lang="en-US" sz="1100" b="1" baseline="0" dirty="0"/>
            <a:t> in GDP</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039109" cy="464662"/>
          </a:xfrm>
          <a:prstGeom prst="rect">
            <a:avLst/>
          </a:prstGeom>
          <a:noFill/>
          <a:ln w="9525">
            <a:noFill/>
            <a:miter lim="800000"/>
            <a:headEnd/>
            <a:tailEnd/>
          </a:ln>
        </p:spPr>
        <p:txBody>
          <a:bodyPr vert="horz" wrap="square" lIns="91407" tIns="45703" rIns="91407" bIns="45703" numCol="1" anchor="t" anchorCtr="0" compatLnSpc="1">
            <a:prstTxWarp prst="textNoShape">
              <a:avLst/>
            </a:prstTxWarp>
          </a:bodyPr>
          <a:lstStyle>
            <a:lvl1pPr defTabSz="914746">
              <a:defRPr sz="1200" b="0">
                <a:latin typeface="Arial" charset="0"/>
                <a:ea typeface="ＭＳ Ｐゴシック" pitchFamily="34" charset="-128"/>
                <a:cs typeface="+mn-cs"/>
              </a:defRPr>
            </a:lvl1pPr>
          </a:lstStyle>
          <a:p>
            <a:pPr>
              <a:defRPr/>
            </a:pPr>
            <a:endParaRPr lang="en-US" dirty="0"/>
          </a:p>
        </p:txBody>
      </p:sp>
      <p:sp>
        <p:nvSpPr>
          <p:cNvPr id="3" name="Date Placeholder 2"/>
          <p:cNvSpPr>
            <a:spLocks noGrp="1"/>
          </p:cNvSpPr>
          <p:nvPr>
            <p:ph type="dt" sz="quarter" idx="1"/>
          </p:nvPr>
        </p:nvSpPr>
        <p:spPr bwMode="auto">
          <a:xfrm>
            <a:off x="3969706" y="0"/>
            <a:ext cx="3039109" cy="464662"/>
          </a:xfrm>
          <a:prstGeom prst="rect">
            <a:avLst/>
          </a:prstGeom>
          <a:noFill/>
          <a:ln w="9525">
            <a:noFill/>
            <a:miter lim="800000"/>
            <a:headEnd/>
            <a:tailEnd/>
          </a:ln>
        </p:spPr>
        <p:txBody>
          <a:bodyPr vert="horz" wrap="square" lIns="91407" tIns="45703" rIns="91407" bIns="45703" numCol="1" anchor="t" anchorCtr="0" compatLnSpc="1">
            <a:prstTxWarp prst="textNoShape">
              <a:avLst/>
            </a:prstTxWarp>
          </a:bodyPr>
          <a:lstStyle>
            <a:lvl1pPr algn="r" defTabSz="914746">
              <a:defRPr sz="1200" b="0">
                <a:latin typeface="Arial" charset="0"/>
                <a:ea typeface="ＭＳ Ｐゴシック" pitchFamily="34" charset="-128"/>
                <a:cs typeface="+mn-cs"/>
              </a:defRPr>
            </a:lvl1pPr>
          </a:lstStyle>
          <a:p>
            <a:pPr>
              <a:defRPr/>
            </a:pPr>
            <a:fld id="{5191B546-EFE5-4866-B63C-A4949320BE20}" type="datetime1">
              <a:rPr lang="en-US"/>
              <a:pPr>
                <a:defRPr/>
              </a:pPr>
              <a:t>7/19/2018</a:t>
            </a:fld>
            <a:endParaRPr lang="en-US" dirty="0"/>
          </a:p>
        </p:txBody>
      </p:sp>
      <p:sp>
        <p:nvSpPr>
          <p:cNvPr id="4" name="Footer Placeholder 3"/>
          <p:cNvSpPr>
            <a:spLocks noGrp="1"/>
          </p:cNvSpPr>
          <p:nvPr>
            <p:ph type="ftr" sz="quarter" idx="2"/>
          </p:nvPr>
        </p:nvSpPr>
        <p:spPr bwMode="auto">
          <a:xfrm>
            <a:off x="1" y="8830153"/>
            <a:ext cx="3039109" cy="464662"/>
          </a:xfrm>
          <a:prstGeom prst="rect">
            <a:avLst/>
          </a:prstGeom>
          <a:noFill/>
          <a:ln w="9525">
            <a:noFill/>
            <a:miter lim="800000"/>
            <a:headEnd/>
            <a:tailEnd/>
          </a:ln>
        </p:spPr>
        <p:txBody>
          <a:bodyPr vert="horz" wrap="square" lIns="91407" tIns="45703" rIns="91407" bIns="45703" numCol="1" anchor="b" anchorCtr="0" compatLnSpc="1">
            <a:prstTxWarp prst="textNoShape">
              <a:avLst/>
            </a:prstTxWarp>
          </a:bodyPr>
          <a:lstStyle>
            <a:lvl1pPr defTabSz="914746">
              <a:defRPr sz="1200" b="0">
                <a:latin typeface="Arial" charset="0"/>
                <a:ea typeface="ＭＳ Ｐゴシック" pitchFamily="34" charset="-128"/>
                <a:cs typeface="+mn-cs"/>
              </a:defRPr>
            </a:lvl1pPr>
          </a:lstStyle>
          <a:p>
            <a:pPr>
              <a:defRPr/>
            </a:pPr>
            <a:endParaRPr lang="en-US" dirty="0"/>
          </a:p>
        </p:txBody>
      </p:sp>
      <p:sp>
        <p:nvSpPr>
          <p:cNvPr id="5" name="Slide Number Placeholder 4"/>
          <p:cNvSpPr>
            <a:spLocks noGrp="1"/>
          </p:cNvSpPr>
          <p:nvPr>
            <p:ph type="sldNum" sz="quarter" idx="3"/>
          </p:nvPr>
        </p:nvSpPr>
        <p:spPr bwMode="auto">
          <a:xfrm>
            <a:off x="3969706" y="8830153"/>
            <a:ext cx="3039109" cy="464662"/>
          </a:xfrm>
          <a:prstGeom prst="rect">
            <a:avLst/>
          </a:prstGeom>
          <a:noFill/>
          <a:ln w="9525">
            <a:noFill/>
            <a:miter lim="800000"/>
            <a:headEnd/>
            <a:tailEnd/>
          </a:ln>
        </p:spPr>
        <p:txBody>
          <a:bodyPr vert="horz" wrap="square" lIns="91407" tIns="45703" rIns="91407" bIns="45703" numCol="1" anchor="b" anchorCtr="0" compatLnSpc="1">
            <a:prstTxWarp prst="textNoShape">
              <a:avLst/>
            </a:prstTxWarp>
          </a:bodyPr>
          <a:lstStyle>
            <a:lvl1pPr algn="r" defTabSz="914746">
              <a:defRPr sz="1200" b="0">
                <a:latin typeface="Arial" charset="0"/>
                <a:ea typeface="ＭＳ Ｐゴシック" pitchFamily="34" charset="-128"/>
                <a:cs typeface="+mn-cs"/>
              </a:defRPr>
            </a:lvl1pPr>
          </a:lstStyle>
          <a:p>
            <a:pPr>
              <a:defRPr/>
            </a:pPr>
            <a:fld id="{555392BE-254C-470E-9803-02422F4ECD5B}" type="slidenum">
              <a:rPr lang="en-US"/>
              <a:pPr>
                <a:defRPr/>
              </a:pPr>
              <a:t>‹#›</a:t>
            </a:fld>
            <a:endParaRPr lang="en-US" dirty="0"/>
          </a:p>
        </p:txBody>
      </p:sp>
    </p:spTree>
    <p:extLst>
      <p:ext uri="{BB962C8B-B14F-4D97-AF65-F5344CB8AC3E}">
        <p14:creationId xmlns:p14="http://schemas.microsoft.com/office/powerpoint/2010/main" val="936232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1" y="0"/>
            <a:ext cx="3039109" cy="464662"/>
          </a:xfrm>
          <a:prstGeom prst="rect">
            <a:avLst/>
          </a:prstGeom>
          <a:noFill/>
          <a:ln w="9525">
            <a:noFill/>
            <a:miter lim="800000"/>
            <a:headEnd/>
            <a:tailEnd/>
          </a:ln>
        </p:spPr>
        <p:txBody>
          <a:bodyPr vert="horz" wrap="square" lIns="91407" tIns="45703" rIns="91407" bIns="45703" numCol="1" anchor="t" anchorCtr="0" compatLnSpc="1">
            <a:prstTxWarp prst="textNoShape">
              <a:avLst/>
            </a:prstTxWarp>
          </a:bodyPr>
          <a:lstStyle>
            <a:lvl1pPr defTabSz="914746">
              <a:defRPr sz="1200" b="0">
                <a:latin typeface="Arial" charset="0"/>
                <a:ea typeface="ＭＳ Ｐゴシック" pitchFamily="34" charset="-128"/>
                <a:cs typeface="+mn-cs"/>
              </a:defRPr>
            </a:lvl1pPr>
          </a:lstStyle>
          <a:p>
            <a:pPr>
              <a:defRPr/>
            </a:pPr>
            <a:endParaRPr lang="en-US" dirty="0"/>
          </a:p>
        </p:txBody>
      </p:sp>
      <p:sp>
        <p:nvSpPr>
          <p:cNvPr id="105475" name="Rectangle 3"/>
          <p:cNvSpPr>
            <a:spLocks noGrp="1" noChangeArrowheads="1"/>
          </p:cNvSpPr>
          <p:nvPr>
            <p:ph type="dt" idx="1"/>
          </p:nvPr>
        </p:nvSpPr>
        <p:spPr bwMode="auto">
          <a:xfrm>
            <a:off x="3969706" y="0"/>
            <a:ext cx="3039109" cy="464662"/>
          </a:xfrm>
          <a:prstGeom prst="rect">
            <a:avLst/>
          </a:prstGeom>
          <a:noFill/>
          <a:ln w="9525">
            <a:noFill/>
            <a:miter lim="800000"/>
            <a:headEnd/>
            <a:tailEnd/>
          </a:ln>
        </p:spPr>
        <p:txBody>
          <a:bodyPr vert="horz" wrap="square" lIns="91407" tIns="45703" rIns="91407" bIns="45703" numCol="1" anchor="t" anchorCtr="0" compatLnSpc="1">
            <a:prstTxWarp prst="textNoShape">
              <a:avLst/>
            </a:prstTxWarp>
          </a:bodyPr>
          <a:lstStyle>
            <a:lvl1pPr algn="r" defTabSz="914746">
              <a:defRPr sz="1200" b="0">
                <a:latin typeface="Arial" charset="0"/>
                <a:ea typeface="ＭＳ Ｐゴシック" pitchFamily="34" charset="-128"/>
                <a:cs typeface="+mn-cs"/>
              </a:defRPr>
            </a:lvl1pPr>
          </a:lstStyle>
          <a:p>
            <a:pPr>
              <a:defRPr/>
            </a:pPr>
            <a:endParaRPr lang="en-US" dirty="0"/>
          </a:p>
        </p:txBody>
      </p:sp>
      <p:sp>
        <p:nvSpPr>
          <p:cNvPr id="276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5477" name="Rectangle 5"/>
          <p:cNvSpPr>
            <a:spLocks noGrp="1" noChangeArrowheads="1"/>
          </p:cNvSpPr>
          <p:nvPr>
            <p:ph type="body" sz="quarter" idx="3"/>
          </p:nvPr>
        </p:nvSpPr>
        <p:spPr bwMode="auto">
          <a:xfrm>
            <a:off x="702310" y="4416664"/>
            <a:ext cx="5605783" cy="4183539"/>
          </a:xfrm>
          <a:prstGeom prst="rect">
            <a:avLst/>
          </a:prstGeom>
          <a:noFill/>
          <a:ln w="9525">
            <a:noFill/>
            <a:miter lim="800000"/>
            <a:headEnd/>
            <a:tailEnd/>
          </a:ln>
        </p:spPr>
        <p:txBody>
          <a:bodyPr vert="horz" wrap="square" lIns="91407" tIns="45703" rIns="91407" bIns="4570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5478" name="Rectangle 6"/>
          <p:cNvSpPr>
            <a:spLocks noGrp="1" noChangeArrowheads="1"/>
          </p:cNvSpPr>
          <p:nvPr>
            <p:ph type="ftr" sz="quarter" idx="4"/>
          </p:nvPr>
        </p:nvSpPr>
        <p:spPr bwMode="auto">
          <a:xfrm>
            <a:off x="1" y="8830153"/>
            <a:ext cx="3039109" cy="464662"/>
          </a:xfrm>
          <a:prstGeom prst="rect">
            <a:avLst/>
          </a:prstGeom>
          <a:noFill/>
          <a:ln w="9525">
            <a:noFill/>
            <a:miter lim="800000"/>
            <a:headEnd/>
            <a:tailEnd/>
          </a:ln>
        </p:spPr>
        <p:txBody>
          <a:bodyPr vert="horz" wrap="square" lIns="91407" tIns="45703" rIns="91407" bIns="45703" numCol="1" anchor="b" anchorCtr="0" compatLnSpc="1">
            <a:prstTxWarp prst="textNoShape">
              <a:avLst/>
            </a:prstTxWarp>
          </a:bodyPr>
          <a:lstStyle>
            <a:lvl1pPr defTabSz="914746">
              <a:defRPr sz="1200" b="0">
                <a:latin typeface="Arial" charset="0"/>
                <a:ea typeface="ＭＳ Ｐゴシック" pitchFamily="34" charset="-128"/>
                <a:cs typeface="+mn-cs"/>
              </a:defRPr>
            </a:lvl1pPr>
          </a:lstStyle>
          <a:p>
            <a:pPr>
              <a:defRPr/>
            </a:pPr>
            <a:endParaRPr lang="en-US" dirty="0"/>
          </a:p>
        </p:txBody>
      </p:sp>
      <p:sp>
        <p:nvSpPr>
          <p:cNvPr id="105479" name="Rectangle 7"/>
          <p:cNvSpPr>
            <a:spLocks noGrp="1" noChangeArrowheads="1"/>
          </p:cNvSpPr>
          <p:nvPr>
            <p:ph type="sldNum" sz="quarter" idx="5"/>
          </p:nvPr>
        </p:nvSpPr>
        <p:spPr bwMode="auto">
          <a:xfrm>
            <a:off x="3969706" y="8830153"/>
            <a:ext cx="3039109" cy="464662"/>
          </a:xfrm>
          <a:prstGeom prst="rect">
            <a:avLst/>
          </a:prstGeom>
          <a:noFill/>
          <a:ln w="9525">
            <a:noFill/>
            <a:miter lim="800000"/>
            <a:headEnd/>
            <a:tailEnd/>
          </a:ln>
        </p:spPr>
        <p:txBody>
          <a:bodyPr vert="horz" wrap="square" lIns="91407" tIns="45703" rIns="91407" bIns="45703" numCol="1" anchor="b" anchorCtr="0" compatLnSpc="1">
            <a:prstTxWarp prst="textNoShape">
              <a:avLst/>
            </a:prstTxWarp>
          </a:bodyPr>
          <a:lstStyle>
            <a:lvl1pPr algn="r" defTabSz="914746">
              <a:defRPr sz="1200" b="0">
                <a:latin typeface="Arial" charset="0"/>
                <a:ea typeface="ＭＳ Ｐゴシック" pitchFamily="34" charset="-128"/>
                <a:cs typeface="+mn-cs"/>
              </a:defRPr>
            </a:lvl1pPr>
          </a:lstStyle>
          <a:p>
            <a:pPr>
              <a:defRPr/>
            </a:pPr>
            <a:fld id="{0152B805-9BD1-4583-AED8-A158587695D6}" type="slidenum">
              <a:rPr lang="en-US"/>
              <a:pPr>
                <a:defRPr/>
              </a:pPr>
              <a:t>‹#›</a:t>
            </a:fld>
            <a:endParaRPr lang="en-US" dirty="0"/>
          </a:p>
        </p:txBody>
      </p:sp>
    </p:spTree>
    <p:extLst>
      <p:ext uri="{BB962C8B-B14F-4D97-AF65-F5344CB8AC3E}">
        <p14:creationId xmlns:p14="http://schemas.microsoft.com/office/powerpoint/2010/main" val="291292057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this?</a:t>
            </a:r>
            <a:r>
              <a:rPr lang="en-US" baseline="0" dirty="0" smtClean="0"/>
              <a:t> Well before we get started and even though it’s the middle of baseball season, I thought I might work in a football metaphor. What team and what association? (Vince). Arrives in 1959 and serves through 1967. Glory years. Prior to arrival, a long period of losing. In 1958 under Coach Ray”</a:t>
            </a:r>
            <a:r>
              <a:rPr lang="en-US" sz="1200" kern="1200" dirty="0" smtClean="0">
                <a:solidFill>
                  <a:schemeClr val="tx1"/>
                </a:solidFill>
                <a:effectLst/>
                <a:latin typeface="Arial" charset="0"/>
                <a:ea typeface="ＭＳ Ｐゴシック" charset="-128"/>
                <a:cs typeface="ＭＳ Ｐゴシック" charset="-128"/>
              </a:rPr>
              <a:t> “Scooter” Mclean, whose tenure lasted only that year, the team compiled a record of 1-10-1, the worst year in Packer history. When asked to comment on the team’s record, NY sportswriter and Green Bay native Red Smith offered,” they overwhelmed one opponent, under-whelmed ten, and whelmed one.” So when it comes to my presentation…..</a:t>
            </a:r>
            <a:endParaRPr lang="en-US" sz="120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0152B805-9BD1-4583-AED8-A158587695D6}" type="slidenum">
              <a:rPr lang="en-US" smtClean="0"/>
              <a:pPr>
                <a:defRPr/>
              </a:pPr>
              <a:t>1</a:t>
            </a:fld>
            <a:endParaRPr lang="en-US" dirty="0"/>
          </a:p>
        </p:txBody>
      </p:sp>
    </p:spTree>
    <p:extLst>
      <p:ext uri="{BB962C8B-B14F-4D97-AF65-F5344CB8AC3E}">
        <p14:creationId xmlns:p14="http://schemas.microsoft.com/office/powerpoint/2010/main" val="541306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Bounce in 2014</a:t>
            </a:r>
            <a:r>
              <a:rPr lang="en-US" baseline="0" dirty="0" smtClean="0"/>
              <a:t> mirrors large increase in personal income that year. Wage growth is increasing as expansion matures. 2017 increase is largest percentage increase year over year since 2007. Most recent data within this category based upon wages and salary paid. Industries whose wages rose the most were retail trade (14.5%) and information (8.2%)another more current measure of wage growth that comes from BLS and is released monthly is based upon the average hourly earnings of all employees on private nonfarm payrolls. In June it was shown that average hourly earnings increased by 2.7%. Washington’s by comparison was shown to have increased by 3.7%. </a:t>
            </a:r>
            <a:endParaRPr lang="en-US" dirty="0"/>
          </a:p>
        </p:txBody>
      </p:sp>
      <p:sp>
        <p:nvSpPr>
          <p:cNvPr id="4" name="Slide Number Placeholder 3"/>
          <p:cNvSpPr>
            <a:spLocks noGrp="1"/>
          </p:cNvSpPr>
          <p:nvPr>
            <p:ph type="sldNum" sz="quarter" idx="10"/>
          </p:nvPr>
        </p:nvSpPr>
        <p:spPr/>
        <p:txBody>
          <a:bodyPr/>
          <a:lstStyle/>
          <a:p>
            <a:pPr>
              <a:defRPr/>
            </a:pPr>
            <a:fld id="{F1979355-8399-42E4-8BEA-CD47D127019F}" type="slidenum">
              <a:rPr lang="en-US" smtClean="0"/>
              <a:pPr>
                <a:defRPr/>
              </a:pPr>
              <a:t>14</a:t>
            </a:fld>
            <a:endParaRPr lang="en-US" dirty="0"/>
          </a:p>
        </p:txBody>
      </p:sp>
    </p:spTree>
    <p:extLst>
      <p:ext uri="{BB962C8B-B14F-4D97-AF65-F5344CB8AC3E}">
        <p14:creationId xmlns:p14="http://schemas.microsoft.com/office/powerpoint/2010/main" val="772816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provides some</a:t>
            </a:r>
            <a:r>
              <a:rPr lang="en-US" baseline="0" dirty="0" smtClean="0"/>
              <a:t> longer term perspective, at least for the labor market.  </a:t>
            </a:r>
            <a:r>
              <a:rPr lang="en-US" dirty="0" smtClean="0"/>
              <a:t>Payroll employment where</a:t>
            </a:r>
            <a:r>
              <a:rPr lang="en-US" baseline="0" dirty="0" smtClean="0"/>
              <a:t> this represents</a:t>
            </a:r>
            <a:r>
              <a:rPr lang="en-US" dirty="0" smtClean="0"/>
              <a:t> </a:t>
            </a:r>
            <a:r>
              <a:rPr lang="en-US" dirty="0"/>
              <a:t>the number of jobs across the state in businesses and government. </a:t>
            </a:r>
            <a:r>
              <a:rPr lang="en-US" dirty="0" smtClean="0"/>
              <a:t>On </a:t>
            </a:r>
            <a:r>
              <a:rPr lang="en-US" dirty="0"/>
              <a:t>a monthly basis, business establishments and governments are surveyed to generate </a:t>
            </a:r>
            <a:r>
              <a:rPr lang="en-US" dirty="0" smtClean="0"/>
              <a:t>monthly </a:t>
            </a:r>
            <a:r>
              <a:rPr lang="en-US" dirty="0"/>
              <a:t>estimates</a:t>
            </a:r>
            <a:r>
              <a:rPr lang="en-US" dirty="0" smtClean="0"/>
              <a:t>. UI tax records are used to adjust the numbers over time. If one wants to revisit</a:t>
            </a:r>
            <a:r>
              <a:rPr lang="en-US" baseline="0" dirty="0" smtClean="0"/>
              <a:t> the recovery/expansion argument, one might say that the labor market recovered by regaining number of jobs lost during recession by 2014 (Nov 2013) and has been expanding ever since. </a:t>
            </a:r>
            <a:endParaRPr lang="en-US" dirty="0"/>
          </a:p>
          <a:p>
            <a:r>
              <a:rPr lang="en-US" dirty="0"/>
              <a:t> </a:t>
            </a:r>
          </a:p>
        </p:txBody>
      </p:sp>
      <p:sp>
        <p:nvSpPr>
          <p:cNvPr id="4" name="Slide Number Placeholder 3"/>
          <p:cNvSpPr>
            <a:spLocks noGrp="1"/>
          </p:cNvSpPr>
          <p:nvPr>
            <p:ph type="sldNum" sz="quarter" idx="10"/>
          </p:nvPr>
        </p:nvSpPr>
        <p:spPr/>
        <p:txBody>
          <a:bodyPr/>
          <a:lstStyle/>
          <a:p>
            <a:pPr>
              <a:defRPr/>
            </a:pPr>
            <a:fld id="{F1979355-8399-42E4-8BEA-CD47D127019F}" type="slidenum">
              <a:rPr lang="en-US" smtClean="0"/>
              <a:pPr>
                <a:defRPr/>
              </a:pPr>
              <a:t>15</a:t>
            </a:fld>
            <a:endParaRPr lang="en-US" dirty="0"/>
          </a:p>
        </p:txBody>
      </p:sp>
    </p:spTree>
    <p:extLst>
      <p:ext uri="{BB962C8B-B14F-4D97-AF65-F5344CB8AC3E}">
        <p14:creationId xmlns:p14="http://schemas.microsoft.com/office/powerpoint/2010/main" val="163203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slowdown but revisions? US</a:t>
            </a:r>
            <a:r>
              <a:rPr lang="en-US" baseline="0" dirty="0" smtClean="0"/>
              <a:t> growing more slowly, 2017 1.6% . </a:t>
            </a:r>
            <a:endParaRPr lang="en-US" dirty="0"/>
          </a:p>
        </p:txBody>
      </p:sp>
      <p:sp>
        <p:nvSpPr>
          <p:cNvPr id="4" name="Slide Number Placeholder 3"/>
          <p:cNvSpPr>
            <a:spLocks noGrp="1"/>
          </p:cNvSpPr>
          <p:nvPr>
            <p:ph type="sldNum" sz="quarter" idx="10"/>
          </p:nvPr>
        </p:nvSpPr>
        <p:spPr/>
        <p:txBody>
          <a:bodyPr/>
          <a:lstStyle/>
          <a:p>
            <a:pPr>
              <a:defRPr/>
            </a:pPr>
            <a:fld id="{F1979355-8399-42E4-8BEA-CD47D127019F}" type="slidenum">
              <a:rPr lang="en-US" smtClean="0"/>
              <a:pPr>
                <a:defRPr/>
              </a:pPr>
              <a:t>16</a:t>
            </a:fld>
            <a:endParaRPr lang="en-US" dirty="0"/>
          </a:p>
        </p:txBody>
      </p:sp>
    </p:spTree>
    <p:extLst>
      <p:ext uri="{BB962C8B-B14F-4D97-AF65-F5344CB8AC3E}">
        <p14:creationId xmlns:p14="http://schemas.microsoft.com/office/powerpoint/2010/main" val="3199910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you</a:t>
            </a:r>
            <a:r>
              <a:rPr lang="en-US" baseline="0" dirty="0" smtClean="0"/>
              <a:t> have </a:t>
            </a:r>
            <a:r>
              <a:rPr lang="en-US" dirty="0" smtClean="0"/>
              <a:t>retail trade and information showing up prominently in the economy, this time in the labor market so there is follow through. At the top is the rebound in construction employment that has occurred. In terms of</a:t>
            </a:r>
            <a:r>
              <a:rPr lang="en-US" baseline="0" dirty="0" smtClean="0"/>
              <a:t> home building activity, the industry is still below what has occurred historically, although construction employment as a proportion of total employment has reached its historical normal level and then some. In terms of pure numbers, the most jobs were added over this period were in by retail trade, professional and business services, and construction, followed by leisure and hospitality. Information somewhat of a niche industry, tends to have its greatest presence in the Seattle area, and added less than 50% of what each of the previously mentioned industries added in employment.</a:t>
            </a:r>
            <a:endParaRPr lang="en-US" dirty="0"/>
          </a:p>
        </p:txBody>
      </p:sp>
      <p:sp>
        <p:nvSpPr>
          <p:cNvPr id="4" name="Slide Number Placeholder 3"/>
          <p:cNvSpPr>
            <a:spLocks noGrp="1"/>
          </p:cNvSpPr>
          <p:nvPr>
            <p:ph type="sldNum" sz="quarter" idx="10"/>
          </p:nvPr>
        </p:nvSpPr>
        <p:spPr/>
        <p:txBody>
          <a:bodyPr/>
          <a:lstStyle/>
          <a:p>
            <a:pPr>
              <a:defRPr/>
            </a:pPr>
            <a:fld id="{0152B805-9BD1-4583-AED8-A158587695D6}" type="slidenum">
              <a:rPr lang="en-US" smtClean="0"/>
              <a:pPr>
                <a:defRPr/>
              </a:pPr>
              <a:t>17</a:t>
            </a:fld>
            <a:endParaRPr lang="en-US" dirty="0"/>
          </a:p>
        </p:txBody>
      </p:sp>
    </p:spTree>
    <p:extLst>
      <p:ext uri="{BB962C8B-B14F-4D97-AF65-F5344CB8AC3E}">
        <p14:creationId xmlns:p14="http://schemas.microsoft.com/office/powerpoint/2010/main" val="2099612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mostly following trend. Percent increase is 2.5%. See the top two. EHS is a combo , mostly healthcare.</a:t>
            </a:r>
            <a:r>
              <a:rPr lang="en-US" baseline="0" dirty="0" smtClean="0"/>
              <a:t> Numbers are preliminary and subject to periodic revisions. Expect some rise in retail employment, leisure and hospitality. </a:t>
            </a:r>
            <a:endParaRPr lang="en-US" dirty="0"/>
          </a:p>
        </p:txBody>
      </p:sp>
      <p:sp>
        <p:nvSpPr>
          <p:cNvPr id="4" name="Slide Number Placeholder 3"/>
          <p:cNvSpPr>
            <a:spLocks noGrp="1"/>
          </p:cNvSpPr>
          <p:nvPr>
            <p:ph type="sldNum" sz="quarter" idx="10"/>
          </p:nvPr>
        </p:nvSpPr>
        <p:spPr/>
        <p:txBody>
          <a:bodyPr/>
          <a:lstStyle/>
          <a:p>
            <a:pPr>
              <a:defRPr/>
            </a:pPr>
            <a:fld id="{0152B805-9BD1-4583-AED8-A158587695D6}" type="slidenum">
              <a:rPr lang="en-US" smtClean="0"/>
              <a:pPr>
                <a:defRPr/>
              </a:pPr>
              <a:t>18</a:t>
            </a:fld>
            <a:endParaRPr lang="en-US" dirty="0"/>
          </a:p>
        </p:txBody>
      </p:sp>
    </p:spTree>
    <p:extLst>
      <p:ext uri="{BB962C8B-B14F-4D97-AF65-F5344CB8AC3E}">
        <p14:creationId xmlns:p14="http://schemas.microsoft.com/office/powerpoint/2010/main" val="3407479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52B805-9BD1-4583-AED8-A158587695D6}" type="slidenum">
              <a:rPr lang="en-US" smtClean="0"/>
              <a:pPr>
                <a:defRPr/>
              </a:pPr>
              <a:t>19</a:t>
            </a:fld>
            <a:endParaRPr lang="en-US" dirty="0"/>
          </a:p>
        </p:txBody>
      </p:sp>
    </p:spTree>
    <p:extLst>
      <p:ext uri="{BB962C8B-B14F-4D97-AF65-F5344CB8AC3E}">
        <p14:creationId xmlns:p14="http://schemas.microsoft.com/office/powerpoint/2010/main" val="3908160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 UE rate for state 4.7 lowest since 2007, down from 10.4%. US lowest since 2000. </a:t>
            </a:r>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So collectively…..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152B805-9BD1-4583-AED8-A158587695D6}" type="slidenum">
              <a:rPr lang="en-US" smtClean="0"/>
              <a:pPr>
                <a:defRPr/>
              </a:pPr>
              <a:t>20</a:t>
            </a:fld>
            <a:endParaRPr lang="en-US" dirty="0"/>
          </a:p>
        </p:txBody>
      </p:sp>
    </p:spTree>
    <p:extLst>
      <p:ext uri="{BB962C8B-B14F-4D97-AF65-F5344CB8AC3E}">
        <p14:creationId xmlns:p14="http://schemas.microsoft.com/office/powerpoint/2010/main" val="2935932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52B805-9BD1-4583-AED8-A158587695D6}" type="slidenum">
              <a:rPr lang="en-US" smtClean="0"/>
              <a:pPr>
                <a:defRPr/>
              </a:pPr>
              <a:t>21</a:t>
            </a:fld>
            <a:endParaRPr lang="en-US" dirty="0"/>
          </a:p>
        </p:txBody>
      </p:sp>
    </p:spTree>
    <p:extLst>
      <p:ext uri="{BB962C8B-B14F-4D97-AF65-F5344CB8AC3E}">
        <p14:creationId xmlns:p14="http://schemas.microsoft.com/office/powerpoint/2010/main" val="2877916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52B805-9BD1-4583-AED8-A158587695D6}" type="slidenum">
              <a:rPr lang="en-US" smtClean="0"/>
              <a:pPr>
                <a:defRPr/>
              </a:pPr>
              <a:t>22</a:t>
            </a:fld>
            <a:endParaRPr lang="en-US" dirty="0"/>
          </a:p>
        </p:txBody>
      </p:sp>
    </p:spTree>
    <p:extLst>
      <p:ext uri="{BB962C8B-B14F-4D97-AF65-F5344CB8AC3E}">
        <p14:creationId xmlns:p14="http://schemas.microsoft.com/office/powerpoint/2010/main" val="3938573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in Q3 2014.</a:t>
            </a:r>
            <a:endParaRPr lang="en-US" dirty="0"/>
          </a:p>
        </p:txBody>
      </p:sp>
      <p:sp>
        <p:nvSpPr>
          <p:cNvPr id="4" name="Slide Number Placeholder 3"/>
          <p:cNvSpPr>
            <a:spLocks noGrp="1"/>
          </p:cNvSpPr>
          <p:nvPr>
            <p:ph type="sldNum" sz="quarter" idx="10"/>
          </p:nvPr>
        </p:nvSpPr>
        <p:spPr/>
        <p:txBody>
          <a:bodyPr/>
          <a:lstStyle/>
          <a:p>
            <a:pPr>
              <a:defRPr/>
            </a:pPr>
            <a:fld id="{0152B805-9BD1-4583-AED8-A158587695D6}" type="slidenum">
              <a:rPr lang="en-US" smtClean="0"/>
              <a:pPr>
                <a:defRPr/>
              </a:pPr>
              <a:t>23</a:t>
            </a:fld>
            <a:endParaRPr lang="en-US" dirty="0"/>
          </a:p>
        </p:txBody>
      </p:sp>
    </p:spTree>
    <p:extLst>
      <p:ext uri="{BB962C8B-B14F-4D97-AF65-F5344CB8AC3E}">
        <p14:creationId xmlns:p14="http://schemas.microsoft.com/office/powerpoint/2010/main" val="3266666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Right away you will notice that I, being somewhat of an economist, took</a:t>
            </a:r>
            <a:r>
              <a:rPr lang="en-US" baseline="0" dirty="0" smtClean="0"/>
              <a:t> the liberty of slightly altering the title of today’s event by putting it more into economist-speak. </a:t>
            </a:r>
            <a:r>
              <a:rPr lang="en-US" dirty="0" smtClean="0"/>
              <a:t>The economic recovery: Today and the</a:t>
            </a:r>
            <a:r>
              <a:rPr lang="en-US" baseline="0" dirty="0" smtClean="0"/>
              <a:t> future. I have situation and outlook, and expansion.  Is there a difference between a recovery and an expansion? I first got started thinking more about it during the writing of a report I prepare for ESD when the editorial staff raised the issue with me. I had a tendency to use the words interchangeably, and the staff kept asking me “are you sure?”. </a:t>
            </a:r>
            <a:endParaRPr lang="en-US" dirty="0"/>
          </a:p>
        </p:txBody>
      </p:sp>
      <p:sp>
        <p:nvSpPr>
          <p:cNvPr id="4" name="Slide Number Placeholder 3"/>
          <p:cNvSpPr>
            <a:spLocks noGrp="1"/>
          </p:cNvSpPr>
          <p:nvPr>
            <p:ph type="sldNum" sz="quarter" idx="10"/>
          </p:nvPr>
        </p:nvSpPr>
        <p:spPr/>
        <p:txBody>
          <a:bodyPr/>
          <a:lstStyle/>
          <a:p>
            <a:fld id="{4BC27833-4EA7-47EF-B851-468675FED348}"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479927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52B805-9BD1-4583-AED8-A158587695D6}" type="slidenum">
              <a:rPr lang="en-US" smtClean="0"/>
              <a:pPr>
                <a:defRPr/>
              </a:pPr>
              <a:t>25</a:t>
            </a:fld>
            <a:endParaRPr lang="en-US" dirty="0"/>
          </a:p>
        </p:txBody>
      </p:sp>
    </p:spTree>
    <p:extLst>
      <p:ext uri="{BB962C8B-B14F-4D97-AF65-F5344CB8AC3E}">
        <p14:creationId xmlns:p14="http://schemas.microsoft.com/office/powerpoint/2010/main" val="1540102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52B805-9BD1-4583-AED8-A158587695D6}" type="slidenum">
              <a:rPr lang="en-US" smtClean="0"/>
              <a:pPr>
                <a:defRPr/>
              </a:pPr>
              <a:t>26</a:t>
            </a:fld>
            <a:endParaRPr lang="en-US" dirty="0"/>
          </a:p>
        </p:txBody>
      </p:sp>
    </p:spTree>
    <p:extLst>
      <p:ext uri="{BB962C8B-B14F-4D97-AF65-F5344CB8AC3E}">
        <p14:creationId xmlns:p14="http://schemas.microsoft.com/office/powerpoint/2010/main" val="945569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Accurate assessment today?</a:t>
            </a:r>
            <a:endParaRPr lang="en-US" dirty="0"/>
          </a:p>
        </p:txBody>
      </p:sp>
      <p:sp>
        <p:nvSpPr>
          <p:cNvPr id="4" name="Slide Number Placeholder 3"/>
          <p:cNvSpPr>
            <a:spLocks noGrp="1"/>
          </p:cNvSpPr>
          <p:nvPr>
            <p:ph type="sldNum" sz="quarter" idx="10"/>
          </p:nvPr>
        </p:nvSpPr>
        <p:spPr/>
        <p:txBody>
          <a:bodyPr/>
          <a:lstStyle/>
          <a:p>
            <a:pPr>
              <a:defRPr/>
            </a:pPr>
            <a:fld id="{0152B805-9BD1-4583-AED8-A158587695D6}" type="slidenum">
              <a:rPr lang="en-US" smtClean="0"/>
              <a:pPr>
                <a:defRPr/>
              </a:pPr>
              <a:t>6</a:t>
            </a:fld>
            <a:endParaRPr lang="en-US" dirty="0"/>
          </a:p>
        </p:txBody>
      </p:sp>
    </p:spTree>
    <p:extLst>
      <p:ext uri="{BB962C8B-B14F-4D97-AF65-F5344CB8AC3E}">
        <p14:creationId xmlns:p14="http://schemas.microsoft.com/office/powerpoint/2010/main" val="2912020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 not.</a:t>
            </a:r>
            <a:endParaRPr lang="en-US" dirty="0"/>
          </a:p>
        </p:txBody>
      </p:sp>
      <p:sp>
        <p:nvSpPr>
          <p:cNvPr id="4" name="Slide Number Placeholder 3"/>
          <p:cNvSpPr>
            <a:spLocks noGrp="1"/>
          </p:cNvSpPr>
          <p:nvPr>
            <p:ph type="sldNum" sz="quarter" idx="10"/>
          </p:nvPr>
        </p:nvSpPr>
        <p:spPr/>
        <p:txBody>
          <a:bodyPr/>
          <a:lstStyle/>
          <a:p>
            <a:pPr>
              <a:defRPr/>
            </a:pPr>
            <a:fld id="{0152B805-9BD1-4583-AED8-A158587695D6}" type="slidenum">
              <a:rPr lang="en-US" smtClean="0"/>
              <a:pPr>
                <a:defRPr/>
              </a:pPr>
              <a:t>7</a:t>
            </a:fld>
            <a:endParaRPr lang="en-US" dirty="0"/>
          </a:p>
        </p:txBody>
      </p:sp>
    </p:spTree>
    <p:extLst>
      <p:ext uri="{BB962C8B-B14F-4D97-AF65-F5344CB8AC3E}">
        <p14:creationId xmlns:p14="http://schemas.microsoft.com/office/powerpoint/2010/main" val="2818091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Blog article: June 2018.  WH is a personal finance website. According to the post, 28 different metrics were used to evaluate states’ economies with the most weight given to GDP growth, </a:t>
            </a:r>
            <a:r>
              <a:rPr lang="en-US" baseline="0" dirty="0" smtClean="0"/>
              <a:t>personal income growth, </a:t>
            </a:r>
            <a:r>
              <a:rPr lang="en-US" dirty="0" smtClean="0"/>
              <a:t>employment</a:t>
            </a:r>
            <a:r>
              <a:rPr lang="en-US" baseline="0" dirty="0" smtClean="0"/>
              <a:t> and unemployment, labor force growth, and the presence and incidence of Hi-tech development.</a:t>
            </a:r>
            <a:endParaRPr lang="en-US" dirty="0"/>
          </a:p>
        </p:txBody>
      </p:sp>
      <p:sp>
        <p:nvSpPr>
          <p:cNvPr id="4" name="Slide Number Placeholder 3"/>
          <p:cNvSpPr>
            <a:spLocks noGrp="1"/>
          </p:cNvSpPr>
          <p:nvPr>
            <p:ph type="sldNum" sz="quarter" idx="10"/>
          </p:nvPr>
        </p:nvSpPr>
        <p:spPr/>
        <p:txBody>
          <a:bodyPr/>
          <a:lstStyle/>
          <a:p>
            <a:pPr>
              <a:defRPr/>
            </a:pPr>
            <a:fld id="{0152B805-9BD1-4583-AED8-A158587695D6}" type="slidenum">
              <a:rPr lang="en-US" smtClean="0"/>
              <a:pPr>
                <a:defRPr/>
              </a:pPr>
              <a:t>9</a:t>
            </a:fld>
            <a:endParaRPr lang="en-US" dirty="0"/>
          </a:p>
        </p:txBody>
      </p:sp>
    </p:spTree>
    <p:extLst>
      <p:ext uri="{BB962C8B-B14F-4D97-AF65-F5344CB8AC3E}">
        <p14:creationId xmlns:p14="http://schemas.microsoft.com/office/powerpoint/2010/main" val="1991796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introduction</a:t>
            </a:r>
            <a:r>
              <a:rPr lang="en-US" baseline="0" dirty="0" smtClean="0"/>
              <a:t> to economic evaluation.</a:t>
            </a:r>
            <a:endParaRPr lang="en-US" dirty="0"/>
          </a:p>
        </p:txBody>
      </p:sp>
      <p:sp>
        <p:nvSpPr>
          <p:cNvPr id="4" name="Slide Number Placeholder 3"/>
          <p:cNvSpPr>
            <a:spLocks noGrp="1"/>
          </p:cNvSpPr>
          <p:nvPr>
            <p:ph type="sldNum" sz="quarter" idx="10"/>
          </p:nvPr>
        </p:nvSpPr>
        <p:spPr/>
        <p:txBody>
          <a:bodyPr/>
          <a:lstStyle/>
          <a:p>
            <a:pPr>
              <a:defRPr/>
            </a:pPr>
            <a:fld id="{A74C8261-DCB7-42C6-9526-0D2888591F16}" type="slidenum">
              <a:rPr lang="en-US">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598847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Carried on a wave/</a:t>
            </a:r>
            <a:r>
              <a:rPr lang="en-US" baseline="0" dirty="0" smtClean="0"/>
              <a:t> surfing. 2013 serves as the beginning of a breakout for the state economy. </a:t>
            </a:r>
            <a:r>
              <a:rPr lang="en-US" dirty="0" smtClean="0"/>
              <a:t>Washington</a:t>
            </a:r>
            <a:r>
              <a:rPr lang="en-US" baseline="0" dirty="0" smtClean="0"/>
              <a:t> led all states in GDP growth in 2016 and 2017. Industries that contributed the most to growth in 2017 to Wash St GDP were retail trade and information. Together these two industries contributed more than 50% to growth. </a:t>
            </a:r>
            <a:endParaRPr lang="en-US" dirty="0"/>
          </a:p>
        </p:txBody>
      </p:sp>
      <p:sp>
        <p:nvSpPr>
          <p:cNvPr id="4" name="Slide Number Placeholder 3"/>
          <p:cNvSpPr>
            <a:spLocks noGrp="1"/>
          </p:cNvSpPr>
          <p:nvPr>
            <p:ph type="sldNum" sz="quarter" idx="10"/>
          </p:nvPr>
        </p:nvSpPr>
        <p:spPr/>
        <p:txBody>
          <a:bodyPr/>
          <a:lstStyle/>
          <a:p>
            <a:pPr>
              <a:defRPr/>
            </a:pPr>
            <a:fld id="{0152B805-9BD1-4583-AED8-A158587695D6}" type="slidenum">
              <a:rPr lang="en-US" smtClean="0"/>
              <a:pPr>
                <a:defRPr/>
              </a:pPr>
              <a:t>11</a:t>
            </a:fld>
            <a:endParaRPr lang="en-US" dirty="0"/>
          </a:p>
        </p:txBody>
      </p:sp>
    </p:spTree>
    <p:extLst>
      <p:ext uri="{BB962C8B-B14F-4D97-AF65-F5344CB8AC3E}">
        <p14:creationId xmlns:p14="http://schemas.microsoft.com/office/powerpoint/2010/main" val="1843440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still took a little more time for the expansion to become more widespread across the state, but by 2016 all</a:t>
            </a:r>
            <a:r>
              <a:rPr lang="en-US" baseline="0" dirty="0" smtClean="0"/>
              <a:t> metro areas were experiencing growth of some sort.</a:t>
            </a:r>
            <a:endParaRPr lang="en-US" dirty="0"/>
          </a:p>
        </p:txBody>
      </p:sp>
      <p:sp>
        <p:nvSpPr>
          <p:cNvPr id="4" name="Slide Number Placeholder 3"/>
          <p:cNvSpPr>
            <a:spLocks noGrp="1"/>
          </p:cNvSpPr>
          <p:nvPr>
            <p:ph type="sldNum" sz="quarter" idx="10"/>
          </p:nvPr>
        </p:nvSpPr>
        <p:spPr/>
        <p:txBody>
          <a:bodyPr/>
          <a:lstStyle/>
          <a:p>
            <a:pPr>
              <a:defRPr/>
            </a:pPr>
            <a:fld id="{0152B805-9BD1-4583-AED8-A158587695D6}" type="slidenum">
              <a:rPr lang="en-US" smtClean="0"/>
              <a:pPr>
                <a:defRPr/>
              </a:pPr>
              <a:t>12</a:t>
            </a:fld>
            <a:endParaRPr lang="en-US" dirty="0"/>
          </a:p>
        </p:txBody>
      </p:sp>
    </p:spTree>
    <p:extLst>
      <p:ext uri="{BB962C8B-B14F-4D97-AF65-F5344CB8AC3E}">
        <p14:creationId xmlns:p14="http://schemas.microsoft.com/office/powerpoint/2010/main" val="156011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 bounce in 2014, but interestingly</a:t>
            </a:r>
            <a:r>
              <a:rPr lang="en-US" baseline="0" dirty="0" smtClean="0"/>
              <a:t> not the highest among states that year. Came in at #2 behind Colorado. The 2017 figure does rank Wash #1 in nation. Earnings increases was the leading contributor to growth in personal income, and the industry that contributed most to earnings in Wash St. was retail trade, so therefore the industry that had the largest impact on personal income growth in Washington  in 2017 was retail trade. The latest figure on income available for all states is for 2018 quarter 1, where Wash is again ranked #1 with income growth at 7.4% annualized rate. </a:t>
            </a:r>
            <a:endParaRPr lang="en-US" dirty="0"/>
          </a:p>
        </p:txBody>
      </p:sp>
      <p:sp>
        <p:nvSpPr>
          <p:cNvPr id="4" name="Slide Number Placeholder 3"/>
          <p:cNvSpPr>
            <a:spLocks noGrp="1"/>
          </p:cNvSpPr>
          <p:nvPr>
            <p:ph type="sldNum" sz="quarter" idx="10"/>
          </p:nvPr>
        </p:nvSpPr>
        <p:spPr/>
        <p:txBody>
          <a:bodyPr/>
          <a:lstStyle/>
          <a:p>
            <a:pPr>
              <a:defRPr/>
            </a:pPr>
            <a:fld id="{F1979355-8399-42E4-8BEA-CD47D127019F}" type="slidenum">
              <a:rPr lang="en-US" smtClean="0"/>
              <a:pPr>
                <a:defRPr/>
              </a:pPr>
              <a:t>13</a:t>
            </a:fld>
            <a:endParaRPr lang="en-US" dirty="0"/>
          </a:p>
        </p:txBody>
      </p:sp>
    </p:spTree>
    <p:extLst>
      <p:ext uri="{BB962C8B-B14F-4D97-AF65-F5344CB8AC3E}">
        <p14:creationId xmlns:p14="http://schemas.microsoft.com/office/powerpoint/2010/main" val="3982048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a:prstGeom prst="rect">
            <a:avLst/>
          </a:prstGeom>
        </p:spPr>
        <p:txBody>
          <a:bodyPr vert="horz" anchor="ct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15108" y="1755649"/>
            <a:ext cx="7924800" cy="4340352"/>
          </a:xfrm>
          <a:prstGeom prst="rect">
            <a:avLst/>
          </a:prstGeom>
        </p:spPr>
        <p:txBody>
          <a:bodyPr vert="horz"/>
          <a:lstStyle>
            <a:lvl1pPr>
              <a:buClr>
                <a:schemeClr val="tx2"/>
              </a:buClr>
              <a:buFont typeface="Wingdings" charset="2"/>
              <a:buChar char="§"/>
              <a:defRPr sz="2600"/>
            </a:lvl1pPr>
            <a:lvl2pPr>
              <a:buClr>
                <a:schemeClr val="accent2"/>
              </a:buClr>
              <a:buFont typeface="Wingdings" charset="2"/>
              <a:buChar char="§"/>
              <a:defRPr sz="2400"/>
            </a:lvl2pPr>
            <a:lvl3pPr>
              <a:buFont typeface="Wingdings" charset="2"/>
              <a:buChar char="§"/>
              <a:defRPr sz="2200"/>
            </a:lvl3pPr>
            <a:lvl4pPr>
              <a:buFont typeface="Wingdings" charset="2"/>
              <a:buChar char="§"/>
              <a:defRPr/>
            </a:lvl4pPr>
            <a:lvl5pPr>
              <a:buFont typeface="Wingdings" charset="2"/>
              <a:buChar char="§"/>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tint val="75000"/>
                  </a:prstClr>
                </a:solidFill>
              </a:rPr>
              <a:pPr/>
              <a:t>7/19/2018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517954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tint val="75000"/>
                  </a:prstClr>
                </a:solidFill>
              </a:rPr>
              <a:pPr/>
              <a:t>7/19/2018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707061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solidFill>
                  <a:prstClr val="black">
                    <a:tint val="75000"/>
                  </a:prstClr>
                </a:solidFill>
              </a:rPr>
              <a:pPr/>
              <a:t>7/19/2018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876881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smtClean="0"/>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7/19/2018</a:t>
            </a:fld>
            <a:endParaRPr lang="en-US" dirty="0">
              <a:solidFill>
                <a:prstClr val="black">
                  <a:tint val="75000"/>
                </a:prstClr>
              </a:solidFill>
            </a:endParaRPr>
          </a:p>
        </p:txBody>
      </p:sp>
    </p:spTree>
    <p:extLst>
      <p:ext uri="{BB962C8B-B14F-4D97-AF65-F5344CB8AC3E}">
        <p14:creationId xmlns:p14="http://schemas.microsoft.com/office/powerpoint/2010/main" val="2693067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7/19/2018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857543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7/19/2018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defTabSz="342900" fontAlgn="auto">
              <a:spcBef>
                <a:spcPts val="0"/>
              </a:spcBef>
              <a:spcAft>
                <a:spcPts val="0"/>
              </a:spcAft>
            </a:pPr>
            <a:r>
              <a:rPr lang="en-US" sz="6000" b="0" dirty="0">
                <a:ln w="3175" cmpd="sng">
                  <a:noFill/>
                </a:ln>
                <a:solidFill>
                  <a:srgbClr val="5FCBEF">
                    <a:lumMod val="60000"/>
                    <a:lumOff val="40000"/>
                  </a:srgbClr>
                </a:solidFill>
                <a:latin typeface="Arial"/>
                <a:ea typeface="+mn-ea"/>
                <a:cs typeface="+mn-cs"/>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defTabSz="342900" fontAlgn="auto">
              <a:spcBef>
                <a:spcPts val="0"/>
              </a:spcBef>
              <a:spcAft>
                <a:spcPts val="0"/>
              </a:spcAft>
            </a:pPr>
            <a:r>
              <a:rPr lang="en-US" sz="6000" b="0" dirty="0">
                <a:ln w="3175" cmpd="sng">
                  <a:noFill/>
                </a:ln>
                <a:solidFill>
                  <a:srgbClr val="5FCBEF">
                    <a:lumMod val="60000"/>
                    <a:lumOff val="40000"/>
                  </a:srgbClr>
                </a:solidFill>
                <a:latin typeface="Arial"/>
                <a:ea typeface="+mn-ea"/>
                <a:cs typeface="+mn-cs"/>
              </a:rPr>
              <a:t>”</a:t>
            </a:r>
          </a:p>
        </p:txBody>
      </p:sp>
    </p:spTree>
    <p:extLst>
      <p:ext uri="{BB962C8B-B14F-4D97-AF65-F5344CB8AC3E}">
        <p14:creationId xmlns:p14="http://schemas.microsoft.com/office/powerpoint/2010/main" val="3955469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7/19/2018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627147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7/19/2018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defTabSz="342900" fontAlgn="auto">
              <a:spcBef>
                <a:spcPts val="0"/>
              </a:spcBef>
              <a:spcAft>
                <a:spcPts val="0"/>
              </a:spcAft>
            </a:pPr>
            <a:r>
              <a:rPr lang="en-US" sz="6000" b="0" dirty="0">
                <a:ln w="3175" cmpd="sng">
                  <a:noFill/>
                </a:ln>
                <a:solidFill>
                  <a:srgbClr val="5FCBEF">
                    <a:lumMod val="60000"/>
                    <a:lumOff val="40000"/>
                  </a:srgbClr>
                </a:solidFill>
                <a:latin typeface="Arial"/>
                <a:ea typeface="+mn-ea"/>
                <a:cs typeface="+mn-cs"/>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defTabSz="342900" fontAlgn="auto">
              <a:spcBef>
                <a:spcPts val="0"/>
              </a:spcBef>
              <a:spcAft>
                <a:spcPts val="0"/>
              </a:spcAft>
            </a:pPr>
            <a:r>
              <a:rPr lang="en-US" sz="6000" b="0" dirty="0">
                <a:ln w="3175" cmpd="sng">
                  <a:noFill/>
                </a:ln>
                <a:solidFill>
                  <a:srgbClr val="5FCBEF">
                    <a:lumMod val="60000"/>
                    <a:lumOff val="40000"/>
                  </a:srgbClr>
                </a:solidFill>
                <a:latin typeface="Arial"/>
                <a:ea typeface="+mn-ea"/>
                <a:cs typeface="+mn-cs"/>
              </a:rPr>
              <a:t>”</a:t>
            </a:r>
          </a:p>
        </p:txBody>
      </p:sp>
    </p:spTree>
    <p:extLst>
      <p:ext uri="{BB962C8B-B14F-4D97-AF65-F5344CB8AC3E}">
        <p14:creationId xmlns:p14="http://schemas.microsoft.com/office/powerpoint/2010/main" val="3772828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7/19/2018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2024085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solidFill>
                  <a:prstClr val="black">
                    <a:tint val="75000"/>
                  </a:prstClr>
                </a:solidFill>
              </a:rPr>
              <a:pPr/>
              <a:t>7/19/2018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761632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xfrm>
            <a:off x="8686800" y="0"/>
            <a:ext cx="457200" cy="476250"/>
          </a:xfrm>
          <a:prstGeom prst="rect">
            <a:avLst/>
          </a:prstGeom>
          <a:ln/>
        </p:spPr>
        <p:txBody>
          <a:bodyPr/>
          <a:lstStyle>
            <a:lvl1pPr>
              <a:defRPr/>
            </a:lvl1pPr>
          </a:lstStyle>
          <a:p>
            <a:pPr>
              <a:defRPr/>
            </a:pPr>
            <a:fld id="{A4487424-B6B3-47BB-9D06-B35C9A1CBED1}"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7/19/2018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886757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a:prstGeom prst="rect">
            <a:avLst/>
          </a:prstGeom>
        </p:spPr>
        <p:txBody>
          <a:bodyPr vert="horz" anchor="ctr"/>
          <a:lstStyle>
            <a:lvl1pPr>
              <a:defRPr>
                <a:solidFill>
                  <a:schemeClr val="bg1"/>
                </a:solidFill>
              </a:defRPr>
            </a:lvl1pPr>
          </a:lstStyle>
          <a:p>
            <a:endParaRPr lang="en-US" dirty="0"/>
          </a:p>
        </p:txBody>
      </p:sp>
      <p:sp>
        <p:nvSpPr>
          <p:cNvPr id="3" name="Content Placeholder 2"/>
          <p:cNvSpPr>
            <a:spLocks noGrp="1"/>
          </p:cNvSpPr>
          <p:nvPr>
            <p:ph idx="1"/>
          </p:nvPr>
        </p:nvSpPr>
        <p:spPr>
          <a:xfrm>
            <a:off x="715108" y="1755649"/>
            <a:ext cx="7924800" cy="4340352"/>
          </a:xfrm>
          <a:prstGeom prst="rect">
            <a:avLst/>
          </a:prstGeom>
        </p:spPr>
        <p:txBody>
          <a:bodyPr vert="horz"/>
          <a:lstStyle>
            <a:lvl1pPr>
              <a:buClr>
                <a:schemeClr val="tx2"/>
              </a:buClr>
              <a:buFont typeface="Wingdings" charset="2"/>
              <a:buChar char="§"/>
              <a:defRPr sz="1950"/>
            </a:lvl1pPr>
            <a:lvl2pPr>
              <a:buClr>
                <a:schemeClr val="accent2"/>
              </a:buClr>
              <a:buFont typeface="Wingdings" charset="2"/>
              <a:buChar char="§"/>
              <a:defRPr sz="1800"/>
            </a:lvl2pPr>
            <a:lvl3pPr>
              <a:buFont typeface="Wingdings" charset="2"/>
              <a:buChar char="§"/>
              <a:defRPr sz="1650"/>
            </a:lvl3pPr>
            <a:lvl4pPr>
              <a:buFont typeface="Wingdings" charset="2"/>
              <a:buChar char="§"/>
              <a:defRPr/>
            </a:lvl4pPr>
            <a:lvl5pPr>
              <a:buFont typeface="Wingdings" charset="2"/>
              <a:buChar char="§"/>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89617870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479117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8819128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899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97280" y="1755649"/>
            <a:ext cx="6903720" cy="4340352"/>
          </a:xfrm>
          <a:prstGeom prst="rect">
            <a:avLst/>
          </a:prstGeom>
        </p:spPr>
        <p:txBody>
          <a:bodyPr vert="horz"/>
          <a:lstStyle>
            <a:lvl1pPr>
              <a:buClr>
                <a:schemeClr val="tx2"/>
              </a:buClr>
              <a:buFont typeface="Wingdings" charset="2"/>
              <a:buChar char="§"/>
              <a:defRPr/>
            </a:lvl1pPr>
            <a:lvl2pPr>
              <a:buClr>
                <a:schemeClr val="accent2"/>
              </a:buClr>
              <a:buFont typeface="Wingdings" charset="2"/>
              <a:buChar char="§"/>
              <a:defRPr/>
            </a:lvl2pPr>
            <a:lvl3pPr>
              <a:buFont typeface="Wingdings" charset="2"/>
              <a:buChar char="§"/>
              <a:defRPr/>
            </a:lvl3pPr>
            <a:lvl4pPr>
              <a:buFont typeface="Wingdings" charset="2"/>
              <a:buChar char="§"/>
              <a:defRPr/>
            </a:lvl4pPr>
            <a:lvl5pPr>
              <a:buFont typeface="Wingdings" charset="2"/>
              <a:buChar char="§"/>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401475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buClr>
                <a:schemeClr val="tx2"/>
              </a:buClr>
              <a:buFont typeface="Wingdings" charset="2"/>
              <a:buChar char="§"/>
              <a:defRPr sz="2800"/>
            </a:lvl1pPr>
            <a:lvl2pPr>
              <a:buClr>
                <a:schemeClr val="accent2"/>
              </a:buClr>
              <a:buFont typeface="Wingdings" charset="2"/>
              <a:buChar cha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buClr>
                <a:schemeClr val="tx2"/>
              </a:buClr>
              <a:buFont typeface="Wingdings" charset="2"/>
              <a:buChar char="§"/>
              <a:defRPr sz="2800"/>
            </a:lvl1pPr>
            <a:lvl2pPr>
              <a:buClr>
                <a:schemeClr val="accent2"/>
              </a:buClr>
              <a:buFont typeface="Wingdings" charset="2"/>
              <a:buChar cha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5460339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287704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54419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70959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6E16F76-6917-4D62-A588-66E4BB94DA5E}" type="datetimeFigureOut">
              <a:rPr lang="en-US" smtClean="0"/>
              <a:t>7/19/2018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17F4CBE-6048-43B3-900D-774292E3F4EC}" type="slidenum">
              <a:rPr lang="en-US" smtClean="0"/>
              <a:t>‹#›</a:t>
            </a:fld>
            <a:endParaRPr lang="en-US" dirty="0"/>
          </a:p>
        </p:txBody>
      </p:sp>
    </p:spTree>
    <p:extLst>
      <p:ext uri="{BB962C8B-B14F-4D97-AF65-F5344CB8AC3E}">
        <p14:creationId xmlns:p14="http://schemas.microsoft.com/office/powerpoint/2010/main" val="18262703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a:prstGeom prst="rect">
            <a:avLst/>
          </a:prstGeom>
        </p:spPr>
        <p:txBody>
          <a:bodyPr vert="horz" anchor="ctr"/>
          <a:lstStyle>
            <a:lvl1pPr>
              <a:defRPr>
                <a:solidFill>
                  <a:schemeClr val="bg1"/>
                </a:solidFill>
              </a:defRPr>
            </a:lvl1pPr>
          </a:lstStyle>
          <a:p>
            <a:endParaRPr lang="en-US" dirty="0"/>
          </a:p>
        </p:txBody>
      </p:sp>
      <p:sp>
        <p:nvSpPr>
          <p:cNvPr id="3" name="Content Placeholder 2"/>
          <p:cNvSpPr>
            <a:spLocks noGrp="1"/>
          </p:cNvSpPr>
          <p:nvPr>
            <p:ph idx="1"/>
          </p:nvPr>
        </p:nvSpPr>
        <p:spPr>
          <a:xfrm>
            <a:off x="715108" y="1755649"/>
            <a:ext cx="7924800" cy="4340352"/>
          </a:xfrm>
          <a:prstGeom prst="rect">
            <a:avLst/>
          </a:prstGeom>
        </p:spPr>
        <p:txBody>
          <a:bodyPr vert="horz"/>
          <a:lstStyle>
            <a:lvl1pPr>
              <a:buClr>
                <a:schemeClr val="tx2"/>
              </a:buClr>
              <a:buFont typeface="Wingdings" charset="2"/>
              <a:buChar char="§"/>
              <a:defRPr sz="2600"/>
            </a:lvl1pPr>
            <a:lvl2pPr>
              <a:buClr>
                <a:schemeClr val="accent2"/>
              </a:buClr>
              <a:buFont typeface="Wingdings" charset="2"/>
              <a:buChar char="§"/>
              <a:defRPr sz="2400"/>
            </a:lvl2pPr>
            <a:lvl3pPr>
              <a:buFont typeface="Wingdings" charset="2"/>
              <a:buChar char="§"/>
              <a:defRPr sz="2200"/>
            </a:lvl3pPr>
            <a:lvl4pPr>
              <a:buFont typeface="Wingdings" charset="2"/>
              <a:buChar char="§"/>
              <a:defRPr/>
            </a:lvl4pPr>
            <a:lvl5pPr>
              <a:buFont typeface="Wingdings" charset="2"/>
              <a:buChar char="§"/>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120989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en-US" sz="1800" b="0" dirty="0">
              <a:solidFill>
                <a:srgbClr val="003366"/>
              </a:solidFill>
              <a:latin typeface="Arial" charset="0"/>
              <a:ea typeface="ＭＳ Ｐゴシック" pitchFamily="34" charset="-128"/>
              <a:cs typeface="+mn-cs"/>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en-US" sz="1800" b="0" dirty="0">
              <a:solidFill>
                <a:srgbClr val="003366"/>
              </a:solidFill>
              <a:latin typeface="Arial" charset="0"/>
              <a:ea typeface="ＭＳ Ｐゴシック" pitchFamily="34" charset="-128"/>
              <a:cs typeface="+mn-cs"/>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A9482DD4-5FC1-4651-A5CF-A9D62522D072}" type="slidenum">
              <a:rPr lang="en-US" altLang="en-US" sz="1800" b="0">
                <a:solidFill>
                  <a:srgbClr val="003366"/>
                </a:solidFill>
                <a:latin typeface="Arial" charset="0"/>
                <a:ea typeface="ＭＳ Ｐゴシック" pitchFamily="34" charset="-128"/>
                <a:cs typeface="+mn-cs"/>
              </a:rPr>
              <a:pPr>
                <a:defRPr/>
              </a:pPr>
              <a:t>‹#›</a:t>
            </a:fld>
            <a:endParaRPr lang="en-US" altLang="en-US" sz="1800" b="0" dirty="0">
              <a:solidFill>
                <a:srgbClr val="003366"/>
              </a:solidFill>
              <a:latin typeface="Arial" charset="0"/>
              <a:ea typeface="ＭＳ Ｐゴシック" pitchFamily="34" charset="-128"/>
              <a:cs typeface="+mn-cs"/>
            </a:endParaRPr>
          </a:p>
        </p:txBody>
      </p:sp>
    </p:spTree>
    <p:extLst>
      <p:ext uri="{BB962C8B-B14F-4D97-AF65-F5344CB8AC3E}">
        <p14:creationId xmlns:p14="http://schemas.microsoft.com/office/powerpoint/2010/main" val="1987289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A9482DD4-5FC1-4651-A5CF-A9D62522D072}" type="slidenum">
              <a:rPr lang="en-US" altLang="en-US"/>
              <a:pPr>
                <a:defRPr/>
              </a:pPr>
              <a:t>‹#›</a:t>
            </a:fld>
            <a:endParaRPr lang="en-US" altLang="en-US" dirty="0"/>
          </a:p>
        </p:txBody>
      </p:sp>
    </p:spTree>
    <p:extLst>
      <p:ext uri="{BB962C8B-B14F-4D97-AF65-F5344CB8AC3E}">
        <p14:creationId xmlns:p14="http://schemas.microsoft.com/office/powerpoint/2010/main" val="2805696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accent2">
              <a:lumMod val="7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lang="en-US" sz="1350" b="0" dirty="0">
              <a:solidFill>
                <a:prstClr val="white"/>
              </a:solidFill>
            </a:endParaRPr>
          </a:p>
        </p:txBody>
      </p:sp>
      <p:sp>
        <p:nvSpPr>
          <p:cNvPr id="2" name="Title 1"/>
          <p:cNvSpPr>
            <a:spLocks noGrp="1"/>
          </p:cNvSpPr>
          <p:nvPr>
            <p:ph type="ctrTitle"/>
          </p:nvPr>
        </p:nvSpPr>
        <p:spPr>
          <a:xfrm>
            <a:off x="494377" y="2404534"/>
            <a:ext cx="5825202" cy="1646302"/>
          </a:xfrm>
        </p:spPr>
        <p:txBody>
          <a:bodyPr anchor="b">
            <a:noAutofit/>
          </a:bodyPr>
          <a:lstStyle>
            <a:lvl1pPr algn="r">
              <a:defRPr sz="4050">
                <a:solidFill>
                  <a:schemeClr val="accent2">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94377"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60" name="Rectangle 23"/>
          <p:cNvSpPr/>
          <p:nvPr/>
        </p:nvSpPr>
        <p:spPr>
          <a:xfrm>
            <a:off x="8011239" y="0"/>
            <a:ext cx="1131007" cy="685800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2">
              <a:lumMod val="75000"/>
              <a:alpha val="39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25"/>
          <p:cNvSpPr/>
          <p:nvPr/>
        </p:nvSpPr>
        <p:spPr>
          <a:xfrm>
            <a:off x="7805651" y="-8467"/>
            <a:ext cx="133834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2">
              <a:lumMod val="75000"/>
              <a:alpha val="49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Isosceles Triangle 61"/>
          <p:cNvSpPr/>
          <p:nvPr/>
        </p:nvSpPr>
        <p:spPr>
          <a:xfrm>
            <a:off x="7257012" y="3048000"/>
            <a:ext cx="1886989" cy="3810000"/>
          </a:xfrm>
          <a:prstGeom prst="triangle">
            <a:avLst>
              <a:gd name="adj" fmla="val 100000"/>
            </a:avLst>
          </a:prstGeom>
          <a:solidFill>
            <a:schemeClr val="accent2">
              <a:lumMod val="50000"/>
              <a:alpha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Rectangle 27"/>
          <p:cNvSpPr/>
          <p:nvPr/>
        </p:nvSpPr>
        <p:spPr>
          <a:xfrm>
            <a:off x="6907877" y="0"/>
            <a:ext cx="223436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8"/>
          <p:cNvSpPr/>
          <p:nvPr/>
        </p:nvSpPr>
        <p:spPr>
          <a:xfrm>
            <a:off x="8429547" y="-8467"/>
            <a:ext cx="712698"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lumMod val="5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9"/>
          <p:cNvSpPr/>
          <p:nvPr/>
        </p:nvSpPr>
        <p:spPr>
          <a:xfrm>
            <a:off x="8391698" y="-8467"/>
            <a:ext cx="750546"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50000"/>
              <a:alpha val="54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Isosceles Triangle 65"/>
          <p:cNvSpPr/>
          <p:nvPr/>
        </p:nvSpPr>
        <p:spPr>
          <a:xfrm>
            <a:off x="8138376" y="3589868"/>
            <a:ext cx="1003869" cy="3268133"/>
          </a:xfrm>
          <a:prstGeom prst="triangle">
            <a:avLst>
              <a:gd name="adj" fmla="val 100000"/>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p:cNvSpPr/>
          <p:nvPr userDrawn="1"/>
        </p:nvSpPr>
        <p:spPr>
          <a:xfrm rot="10800000" flipH="1">
            <a:off x="-1" y="-2"/>
            <a:ext cx="698269" cy="3424846"/>
          </a:xfrm>
          <a:prstGeom prst="triangle">
            <a:avLst>
              <a:gd name="adj" fmla="val 0"/>
            </a:avLst>
          </a:prstGeom>
          <a:solidFill>
            <a:srgbClr val="D4650A"/>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173440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66306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953851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248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tint val="75000"/>
                  </a:prstClr>
                </a:solidFill>
              </a:rPr>
              <a:pPr/>
              <a:t>7/19/2018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147329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1.png"/><Relationship Id="rId4" Type="http://schemas.openxmlformats.org/officeDocument/2006/relationships/slideLayout" Target="../slideLayouts/slideLayout27.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gray">
          <a:xfrm>
            <a:off x="0" y="457200"/>
            <a:ext cx="438150" cy="4038600"/>
          </a:xfrm>
          <a:prstGeom prst="rect">
            <a:avLst/>
          </a:prstGeom>
          <a:solidFill>
            <a:schemeClr val="tx2"/>
          </a:solidFill>
          <a:ln w="9525">
            <a:noFill/>
            <a:miter lim="800000"/>
            <a:headEnd/>
            <a:tailEnd/>
          </a:ln>
          <a:effectLst/>
        </p:spPr>
        <p:txBody>
          <a:bodyPr wrap="none" anchor="ctr"/>
          <a:lstStyle/>
          <a:p>
            <a:pPr>
              <a:defRPr/>
            </a:pPr>
            <a:endParaRPr lang="en-US" sz="1800" b="0" dirty="0">
              <a:latin typeface="Arial" charset="0"/>
              <a:ea typeface="+mn-ea"/>
              <a:cs typeface="+mn-cs"/>
            </a:endParaRPr>
          </a:p>
        </p:txBody>
      </p:sp>
      <p:sp>
        <p:nvSpPr>
          <p:cNvPr id="1032" name="Rectangle 8"/>
          <p:cNvSpPr>
            <a:spLocks noChangeArrowheads="1"/>
          </p:cNvSpPr>
          <p:nvPr/>
        </p:nvSpPr>
        <p:spPr bwMode="gray">
          <a:xfrm>
            <a:off x="0" y="0"/>
            <a:ext cx="9144000" cy="1447800"/>
          </a:xfrm>
          <a:prstGeom prst="rect">
            <a:avLst/>
          </a:prstGeom>
          <a:solidFill>
            <a:srgbClr val="003366"/>
          </a:solidFill>
          <a:ln w="9525">
            <a:noFill/>
            <a:miter lim="800000"/>
            <a:headEnd/>
            <a:tailEnd/>
          </a:ln>
          <a:effectLst/>
        </p:spPr>
        <p:txBody>
          <a:bodyPr anchor="ctr"/>
          <a:lstStyle/>
          <a:p>
            <a:pPr algn="ctr">
              <a:defRPr/>
            </a:pPr>
            <a:endParaRPr lang="en-US" sz="4400" b="0" dirty="0">
              <a:solidFill>
                <a:schemeClr val="tx2"/>
              </a:solidFill>
              <a:latin typeface="Arial" charset="0"/>
              <a:ea typeface="+mn-ea"/>
              <a:cs typeface="+mn-cs"/>
            </a:endParaRPr>
          </a:p>
        </p:txBody>
      </p:sp>
      <p:sp>
        <p:nvSpPr>
          <p:cNvPr id="5" name="Rectangle 7"/>
          <p:cNvSpPr>
            <a:spLocks noChangeArrowheads="1"/>
          </p:cNvSpPr>
          <p:nvPr/>
        </p:nvSpPr>
        <p:spPr bwMode="gray">
          <a:xfrm>
            <a:off x="0" y="4572000"/>
            <a:ext cx="438150" cy="2286000"/>
          </a:xfrm>
          <a:prstGeom prst="rect">
            <a:avLst/>
          </a:prstGeom>
          <a:solidFill>
            <a:schemeClr val="bg2"/>
          </a:solidFill>
          <a:ln w="9525">
            <a:noFill/>
            <a:miter lim="800000"/>
            <a:headEnd/>
            <a:tailEnd/>
          </a:ln>
          <a:effectLst/>
        </p:spPr>
        <p:txBody>
          <a:bodyPr wrap="none" anchor="ctr"/>
          <a:lstStyle/>
          <a:p>
            <a:pPr>
              <a:defRPr/>
            </a:pPr>
            <a:endParaRPr lang="en-US" sz="1800" b="0" dirty="0">
              <a:latin typeface="Arial" charset="0"/>
              <a:ea typeface="+mn-ea"/>
              <a:cs typeface="+mn-cs"/>
            </a:endParaRPr>
          </a:p>
        </p:txBody>
      </p:sp>
      <p:sp>
        <p:nvSpPr>
          <p:cNvPr id="6" name="Rectangle 7"/>
          <p:cNvSpPr>
            <a:spLocks noChangeArrowheads="1"/>
          </p:cNvSpPr>
          <p:nvPr/>
        </p:nvSpPr>
        <p:spPr bwMode="gray">
          <a:xfrm rot="5400000">
            <a:off x="4533900" y="-3086100"/>
            <a:ext cx="76200" cy="9144000"/>
          </a:xfrm>
          <a:prstGeom prst="rect">
            <a:avLst/>
          </a:prstGeom>
          <a:solidFill>
            <a:schemeClr val="tx2"/>
          </a:solidFill>
          <a:ln w="9525">
            <a:noFill/>
            <a:miter lim="800000"/>
            <a:headEnd/>
            <a:tailEnd/>
          </a:ln>
          <a:effectLst/>
        </p:spPr>
        <p:txBody>
          <a:bodyPr wrap="none" anchor="ctr"/>
          <a:lstStyle/>
          <a:p>
            <a:pPr>
              <a:defRPr/>
            </a:pPr>
            <a:endParaRPr lang="en-US" sz="1800" b="0" dirty="0">
              <a:latin typeface="Arial" charset="0"/>
              <a:ea typeface="+mn-ea"/>
              <a:cs typeface="+mn-cs"/>
            </a:endParaRPr>
          </a:p>
        </p:txBody>
      </p:sp>
      <p:sp>
        <p:nvSpPr>
          <p:cNvPr id="7" name="TextBox 6"/>
          <p:cNvSpPr txBox="1"/>
          <p:nvPr/>
        </p:nvSpPr>
        <p:spPr>
          <a:xfrm>
            <a:off x="609600" y="6400800"/>
            <a:ext cx="609600" cy="336550"/>
          </a:xfrm>
          <a:prstGeom prst="rect">
            <a:avLst/>
          </a:prstGeom>
          <a:noFill/>
        </p:spPr>
        <p:txBody>
          <a:bodyPr>
            <a:spAutoFit/>
          </a:bodyPr>
          <a:lstStyle/>
          <a:p>
            <a:pPr>
              <a:defRPr/>
            </a:pPr>
            <a:fld id="{50A06B15-A9C5-46A4-8FD0-CB143B7633FE}" type="slidenum">
              <a:rPr lang="en-US" sz="1600">
                <a:latin typeface="Arial" charset="0"/>
                <a:ea typeface="ＭＳ Ｐゴシック" pitchFamily="34" charset="-128"/>
                <a:cs typeface="+mn-cs"/>
              </a:rPr>
              <a:pPr>
                <a:defRPr/>
              </a:pPr>
              <a:t>‹#›</a:t>
            </a:fld>
            <a:endParaRPr lang="en-US" sz="1600" dirty="0">
              <a:latin typeface="Arial" charset="0"/>
              <a:ea typeface="ＭＳ Ｐゴシック" pitchFamily="34" charset="-128"/>
              <a:cs typeface="+mn-cs"/>
            </a:endParaRPr>
          </a:p>
        </p:txBody>
      </p:sp>
      <p:pic>
        <p:nvPicPr>
          <p:cNvPr id="2055" name="Picture 8" descr="2color_hori"/>
          <p:cNvPicPr>
            <a:picLocks noChangeAspect="1" noChangeArrowheads="1"/>
          </p:cNvPicPr>
          <p:nvPr/>
        </p:nvPicPr>
        <p:blipFill>
          <a:blip r:embed="rId6"/>
          <a:srcRect/>
          <a:stretch>
            <a:fillRect/>
          </a:stretch>
        </p:blipFill>
        <p:spPr bwMode="auto">
          <a:xfrm>
            <a:off x="7696200" y="6169025"/>
            <a:ext cx="1143000" cy="415925"/>
          </a:xfrm>
          <a:prstGeom prst="rect">
            <a:avLst/>
          </a:prstGeom>
          <a:noFill/>
          <a:ln w="9525">
            <a:noFill/>
            <a:miter lim="800000"/>
            <a:headEnd/>
            <a:tailEnd/>
          </a:ln>
        </p:spPr>
      </p:pic>
      <p:sp>
        <p:nvSpPr>
          <p:cNvPr id="8" name="Title Placeholder 7"/>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92" r:id="rId3"/>
    <p:sldLayoutId id="2147483693" r:id="rId4"/>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342900" fontAlgn="auto">
              <a:spcBef>
                <a:spcPts val="0"/>
              </a:spcBef>
              <a:spcAft>
                <a:spcPts val="0"/>
              </a:spcAft>
            </a:pPr>
            <a:fld id="{B61BEF0D-F0BB-DE4B-95CE-6DB70DBA9567}" type="datetimeFigureOut">
              <a:rPr lang="en-US" b="0" smtClean="0">
                <a:solidFill>
                  <a:prstClr val="black">
                    <a:tint val="75000"/>
                  </a:prstClr>
                </a:solidFill>
                <a:latin typeface="Trebuchet MS" panose="020B0603020202020204"/>
                <a:ea typeface="+mn-ea"/>
                <a:cs typeface="+mn-cs"/>
              </a:rPr>
              <a:pPr defTabSz="342900" fontAlgn="auto">
                <a:spcBef>
                  <a:spcPts val="0"/>
                </a:spcBef>
                <a:spcAft>
                  <a:spcPts val="0"/>
                </a:spcAft>
              </a:pPr>
              <a:t>7/19/2018</a:t>
            </a:fld>
            <a:endParaRPr lang="en-US" b="0" dirty="0">
              <a:solidFill>
                <a:prstClr val="black">
                  <a:tint val="75000"/>
                </a:prstClr>
              </a:solidFill>
              <a:latin typeface="Trebuchet MS" panose="020B0603020202020204"/>
              <a:ea typeface="+mn-ea"/>
              <a:cs typeface="+mn-cs"/>
            </a:endParaRPr>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342900" fontAlgn="auto">
              <a:spcBef>
                <a:spcPts val="0"/>
              </a:spcBef>
              <a:spcAft>
                <a:spcPts val="0"/>
              </a:spcAft>
            </a:pPr>
            <a:endParaRPr lang="en-US" b="0" dirty="0">
              <a:solidFill>
                <a:prstClr val="black">
                  <a:tint val="75000"/>
                </a:prstClr>
              </a:solidFill>
              <a:latin typeface="Trebuchet MS" panose="020B0603020202020204"/>
              <a:ea typeface="+mn-ea"/>
              <a:cs typeface="+mn-cs"/>
            </a:endParaRPr>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pPr defTabSz="342900" fontAlgn="auto">
              <a:spcBef>
                <a:spcPts val="0"/>
              </a:spcBef>
              <a:spcAft>
                <a:spcPts val="0"/>
              </a:spcAft>
            </a:pPr>
            <a:fld id="{D57F1E4F-1CFF-5643-939E-217C01CDF565}" type="slidenum">
              <a:rPr lang="en-US" b="0" smtClean="0">
                <a:solidFill>
                  <a:srgbClr val="5FCBEF"/>
                </a:solidFill>
                <a:latin typeface="Trebuchet MS" panose="020B0603020202020204"/>
                <a:ea typeface="+mn-ea"/>
                <a:cs typeface="+mn-cs"/>
              </a:rPr>
              <a:pPr defTabSz="342900" fontAlgn="auto">
                <a:spcBef>
                  <a:spcPts val="0"/>
                </a:spcBef>
                <a:spcAft>
                  <a:spcPts val="0"/>
                </a:spcAft>
              </a:pPr>
              <a:t>‹#›</a:t>
            </a:fld>
            <a:endParaRPr lang="en-US" b="0" dirty="0">
              <a:solidFill>
                <a:srgbClr val="5FCBEF"/>
              </a:solidFill>
              <a:latin typeface="Trebuchet MS" panose="020B0603020202020204"/>
              <a:ea typeface="+mn-ea"/>
              <a:cs typeface="+mn-cs"/>
            </a:endParaRPr>
          </a:p>
        </p:txBody>
      </p:sp>
      <p:sp>
        <p:nvSpPr>
          <p:cNvPr id="30" name="Rectangle 23"/>
          <p:cNvSpPr/>
          <p:nvPr userDrawn="1"/>
        </p:nvSpPr>
        <p:spPr>
          <a:xfrm>
            <a:off x="8011239" y="0"/>
            <a:ext cx="1131007" cy="685800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2">
              <a:lumMod val="75000"/>
              <a:alpha val="39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p:cNvSpPr/>
          <p:nvPr userDrawn="1"/>
        </p:nvSpPr>
        <p:spPr>
          <a:xfrm>
            <a:off x="7805651" y="-8467"/>
            <a:ext cx="133834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2">
              <a:lumMod val="75000"/>
              <a:alpha val="49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p:cNvSpPr/>
          <p:nvPr userDrawn="1"/>
        </p:nvSpPr>
        <p:spPr>
          <a:xfrm>
            <a:off x="7257012" y="3048000"/>
            <a:ext cx="1886989" cy="3810000"/>
          </a:xfrm>
          <a:prstGeom prst="triangle">
            <a:avLst>
              <a:gd name="adj" fmla="val 100000"/>
            </a:avLst>
          </a:prstGeom>
          <a:solidFill>
            <a:schemeClr val="accent2">
              <a:lumMod val="50000"/>
              <a:alpha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p:cNvSpPr/>
          <p:nvPr userDrawn="1"/>
        </p:nvSpPr>
        <p:spPr>
          <a:xfrm>
            <a:off x="6907877" y="0"/>
            <a:ext cx="223436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p:cNvSpPr/>
          <p:nvPr userDrawn="1"/>
        </p:nvSpPr>
        <p:spPr>
          <a:xfrm>
            <a:off x="8429547" y="-8467"/>
            <a:ext cx="712698"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lumMod val="5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9"/>
          <p:cNvSpPr/>
          <p:nvPr userDrawn="1"/>
        </p:nvSpPr>
        <p:spPr>
          <a:xfrm>
            <a:off x="8391698" y="-8467"/>
            <a:ext cx="750546"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50000"/>
              <a:alpha val="54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p:cNvSpPr/>
          <p:nvPr userDrawn="1"/>
        </p:nvSpPr>
        <p:spPr>
          <a:xfrm>
            <a:off x="8138376" y="3589868"/>
            <a:ext cx="1003869" cy="3268133"/>
          </a:xfrm>
          <a:prstGeom prst="triangle">
            <a:avLst>
              <a:gd name="adj" fmla="val 100000"/>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userDrawn="1"/>
        </p:nvSpPr>
        <p:spPr>
          <a:xfrm rot="10800000" flipH="1" flipV="1">
            <a:off x="0" y="3441469"/>
            <a:ext cx="461357" cy="3416531"/>
          </a:xfrm>
          <a:prstGeom prst="triangle">
            <a:avLst>
              <a:gd name="adj" fmla="val 0"/>
            </a:avLst>
          </a:prstGeom>
          <a:solidFill>
            <a:srgbClr val="D4650A"/>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69215582"/>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Lst>
  <p:timing>
    <p:tnLst>
      <p:par>
        <p:cTn id="1" dur="indefinite" restart="never" nodeType="tmRoot"/>
      </p:par>
    </p:tnLst>
  </p:timing>
  <p:txStyles>
    <p:titleStyle>
      <a:lvl1pPr algn="l" defTabSz="342900" rtl="0" eaLnBrk="1" latinLnBrk="0" hangingPunct="1">
        <a:spcBef>
          <a:spcPct val="0"/>
        </a:spcBef>
        <a:buNone/>
        <a:defRPr sz="2700" kern="1200">
          <a:solidFill>
            <a:schemeClr val="accent2">
              <a:lumMod val="5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rgbClr val="D4650A"/>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rgbClr val="D4650A"/>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rgbClr val="D4650A"/>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rgbClr val="D4650A"/>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rgbClr val="D4650A"/>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gray">
          <a:xfrm>
            <a:off x="0" y="457200"/>
            <a:ext cx="438150" cy="4038600"/>
          </a:xfrm>
          <a:prstGeom prst="rect">
            <a:avLst/>
          </a:prstGeom>
          <a:solidFill>
            <a:schemeClr val="tx2"/>
          </a:solidFill>
          <a:ln w="9525">
            <a:noFill/>
            <a:miter lim="800000"/>
            <a:headEnd/>
            <a:tailEnd/>
          </a:ln>
          <a:effectLst/>
        </p:spPr>
        <p:txBody>
          <a:bodyPr wrap="none" anchor="ctr"/>
          <a:lstStyle/>
          <a:p>
            <a:pPr>
              <a:defRPr/>
            </a:pPr>
            <a:endParaRPr lang="en-US" sz="1800" b="0" dirty="0">
              <a:solidFill>
                <a:srgbClr val="003366"/>
              </a:solidFill>
              <a:latin typeface="Arial" charset="0"/>
              <a:ea typeface="ＭＳ Ｐゴシック" pitchFamily="34" charset="-128"/>
              <a:cs typeface="+mn-cs"/>
            </a:endParaRPr>
          </a:p>
        </p:txBody>
      </p:sp>
      <p:sp>
        <p:nvSpPr>
          <p:cNvPr id="1032" name="Rectangle 8"/>
          <p:cNvSpPr>
            <a:spLocks noChangeArrowheads="1"/>
          </p:cNvSpPr>
          <p:nvPr/>
        </p:nvSpPr>
        <p:spPr bwMode="gray">
          <a:xfrm>
            <a:off x="0" y="0"/>
            <a:ext cx="9144000" cy="1447800"/>
          </a:xfrm>
          <a:prstGeom prst="rect">
            <a:avLst/>
          </a:prstGeom>
          <a:solidFill>
            <a:srgbClr val="003366"/>
          </a:solidFill>
          <a:ln w="9525">
            <a:noFill/>
            <a:miter lim="800000"/>
            <a:headEnd/>
            <a:tailEnd/>
          </a:ln>
          <a:effectLst/>
        </p:spPr>
        <p:txBody>
          <a:bodyPr anchor="ctr"/>
          <a:lstStyle/>
          <a:p>
            <a:pPr algn="ctr">
              <a:defRPr/>
            </a:pPr>
            <a:endParaRPr lang="en-US" sz="4400" b="0" dirty="0">
              <a:solidFill>
                <a:srgbClr val="CC6600"/>
              </a:solidFill>
              <a:latin typeface="Arial" charset="0"/>
              <a:ea typeface="ＭＳ Ｐゴシック" pitchFamily="34" charset="-128"/>
              <a:cs typeface="+mn-cs"/>
            </a:endParaRPr>
          </a:p>
        </p:txBody>
      </p:sp>
      <p:sp>
        <p:nvSpPr>
          <p:cNvPr id="5" name="Rectangle 7"/>
          <p:cNvSpPr>
            <a:spLocks noChangeArrowheads="1"/>
          </p:cNvSpPr>
          <p:nvPr/>
        </p:nvSpPr>
        <p:spPr bwMode="gray">
          <a:xfrm>
            <a:off x="0" y="4572000"/>
            <a:ext cx="438150" cy="2286000"/>
          </a:xfrm>
          <a:prstGeom prst="rect">
            <a:avLst/>
          </a:prstGeom>
          <a:solidFill>
            <a:schemeClr val="bg2"/>
          </a:solidFill>
          <a:ln w="9525">
            <a:noFill/>
            <a:miter lim="800000"/>
            <a:headEnd/>
            <a:tailEnd/>
          </a:ln>
          <a:effectLst/>
        </p:spPr>
        <p:txBody>
          <a:bodyPr wrap="none" anchor="ctr"/>
          <a:lstStyle/>
          <a:p>
            <a:pPr>
              <a:defRPr/>
            </a:pPr>
            <a:endParaRPr lang="en-US" sz="1800" b="0" dirty="0">
              <a:solidFill>
                <a:srgbClr val="003366"/>
              </a:solidFill>
              <a:latin typeface="Arial" charset="0"/>
              <a:ea typeface="ＭＳ Ｐゴシック" pitchFamily="34" charset="-128"/>
              <a:cs typeface="+mn-cs"/>
            </a:endParaRPr>
          </a:p>
        </p:txBody>
      </p:sp>
      <p:sp>
        <p:nvSpPr>
          <p:cNvPr id="6" name="Rectangle 7"/>
          <p:cNvSpPr>
            <a:spLocks noChangeArrowheads="1"/>
          </p:cNvSpPr>
          <p:nvPr/>
        </p:nvSpPr>
        <p:spPr bwMode="gray">
          <a:xfrm rot="5400000">
            <a:off x="4533900" y="-3086100"/>
            <a:ext cx="76200" cy="9144000"/>
          </a:xfrm>
          <a:prstGeom prst="rect">
            <a:avLst/>
          </a:prstGeom>
          <a:solidFill>
            <a:schemeClr val="tx2"/>
          </a:solidFill>
          <a:ln w="9525">
            <a:noFill/>
            <a:miter lim="800000"/>
            <a:headEnd/>
            <a:tailEnd/>
          </a:ln>
          <a:effectLst/>
        </p:spPr>
        <p:txBody>
          <a:bodyPr wrap="none" anchor="ctr"/>
          <a:lstStyle/>
          <a:p>
            <a:pPr>
              <a:defRPr/>
            </a:pPr>
            <a:endParaRPr lang="en-US" sz="1800" b="0" dirty="0">
              <a:solidFill>
                <a:srgbClr val="003366"/>
              </a:solidFill>
              <a:latin typeface="Arial" charset="0"/>
              <a:ea typeface="ＭＳ Ｐゴシック" pitchFamily="34" charset="-128"/>
              <a:cs typeface="+mn-cs"/>
            </a:endParaRPr>
          </a:p>
        </p:txBody>
      </p:sp>
      <p:sp>
        <p:nvSpPr>
          <p:cNvPr id="7" name="TextBox 6"/>
          <p:cNvSpPr txBox="1"/>
          <p:nvPr/>
        </p:nvSpPr>
        <p:spPr>
          <a:xfrm>
            <a:off x="609600" y="6400800"/>
            <a:ext cx="609600" cy="336550"/>
          </a:xfrm>
          <a:prstGeom prst="rect">
            <a:avLst/>
          </a:prstGeom>
          <a:noFill/>
        </p:spPr>
        <p:txBody>
          <a:bodyPr>
            <a:spAutoFit/>
          </a:bodyPr>
          <a:lstStyle/>
          <a:p>
            <a:pPr>
              <a:defRPr/>
            </a:pPr>
            <a:fld id="{CE74EEAE-4842-4E30-B754-139383E7C8CF}" type="slidenum">
              <a:rPr lang="en-US" sz="1600">
                <a:solidFill>
                  <a:srgbClr val="003366"/>
                </a:solidFill>
                <a:latin typeface="Arial" charset="0"/>
                <a:ea typeface="ＭＳ Ｐゴシック" pitchFamily="34" charset="-128"/>
                <a:cs typeface="+mn-cs"/>
              </a:rPr>
              <a:pPr>
                <a:defRPr/>
              </a:pPr>
              <a:t>‹#›</a:t>
            </a:fld>
            <a:endParaRPr lang="en-US" sz="1600" dirty="0">
              <a:solidFill>
                <a:srgbClr val="003366"/>
              </a:solidFill>
              <a:latin typeface="Arial" charset="0"/>
              <a:ea typeface="ＭＳ Ｐゴシック" pitchFamily="34" charset="-128"/>
              <a:cs typeface="+mn-cs"/>
            </a:endParaRPr>
          </a:p>
        </p:txBody>
      </p:sp>
      <p:pic>
        <p:nvPicPr>
          <p:cNvPr id="2" name="Picture 8" descr="2color_hori"/>
          <p:cNvPicPr>
            <a:picLocks noChangeAspect="1" noChangeArrowheads="1"/>
          </p:cNvPicPr>
          <p:nvPr/>
        </p:nvPicPr>
        <p:blipFill>
          <a:blip r:embed="rId10"/>
          <a:srcRect/>
          <a:stretch>
            <a:fillRect/>
          </a:stretch>
        </p:blipFill>
        <p:spPr bwMode="auto">
          <a:xfrm>
            <a:off x="7848600" y="6324600"/>
            <a:ext cx="1143000" cy="415925"/>
          </a:xfrm>
          <a:prstGeom prst="rect">
            <a:avLst/>
          </a:prstGeom>
          <a:noFill/>
          <a:ln w="9525">
            <a:noFill/>
            <a:miter lim="800000"/>
            <a:headEnd/>
            <a:tailEnd/>
          </a:ln>
        </p:spPr>
      </p:pic>
    </p:spTree>
    <p:extLst>
      <p:ext uri="{BB962C8B-B14F-4D97-AF65-F5344CB8AC3E}">
        <p14:creationId xmlns:p14="http://schemas.microsoft.com/office/powerpoint/2010/main" val="14386465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736" y="659860"/>
            <a:ext cx="5791200" cy="5791200"/>
          </a:xfrm>
          <a:prstGeom prst="rect">
            <a:avLst/>
          </a:prstGeom>
        </p:spPr>
      </p:pic>
    </p:spTree>
    <p:extLst>
      <p:ext uri="{BB962C8B-B14F-4D97-AF65-F5344CB8AC3E}">
        <p14:creationId xmlns:p14="http://schemas.microsoft.com/office/powerpoint/2010/main" val="2568162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600200"/>
            <a:ext cx="6705600" cy="4895850"/>
          </a:xfrm>
          <a:prstGeom prst="rect">
            <a:avLst/>
          </a:prstGeom>
        </p:spPr>
      </p:pic>
      <p:sp>
        <p:nvSpPr>
          <p:cNvPr id="3" name="Title 2"/>
          <p:cNvSpPr>
            <a:spLocks noGrp="1"/>
          </p:cNvSpPr>
          <p:nvPr>
            <p:ph type="title"/>
          </p:nvPr>
        </p:nvSpPr>
        <p:spPr/>
        <p:txBody>
          <a:bodyPr/>
          <a:lstStyle/>
          <a:p>
            <a:r>
              <a:rPr lang="en-US" dirty="0" smtClean="0">
                <a:solidFill>
                  <a:schemeClr val="bg1"/>
                </a:solidFill>
              </a:rPr>
              <a:t>Basic market system</a:t>
            </a:r>
            <a:endParaRPr lang="en-US" dirty="0">
              <a:solidFill>
                <a:schemeClr val="bg1"/>
              </a:solidFill>
            </a:endParaRPr>
          </a:p>
        </p:txBody>
      </p:sp>
    </p:spTree>
    <p:extLst>
      <p:ext uri="{BB962C8B-B14F-4D97-AF65-F5344CB8AC3E}">
        <p14:creationId xmlns:p14="http://schemas.microsoft.com/office/powerpoint/2010/main" val="3016688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912" y="190500"/>
            <a:ext cx="7772400" cy="1143000"/>
          </a:xfrm>
        </p:spPr>
        <p:txBody>
          <a:bodyPr>
            <a:normAutofit fontScale="90000"/>
          </a:bodyPr>
          <a:lstStyle/>
          <a:p>
            <a:r>
              <a:rPr lang="en-US" sz="2800" b="1" dirty="0" smtClean="0">
                <a:solidFill>
                  <a:prstClr val="white"/>
                </a:solidFill>
              </a:rPr>
              <a:t>Annual percent </a:t>
            </a:r>
            <a:r>
              <a:rPr lang="en-US" sz="2800" b="1" dirty="0">
                <a:solidFill>
                  <a:prstClr val="white"/>
                </a:solidFill>
              </a:rPr>
              <a:t>change </a:t>
            </a:r>
            <a:r>
              <a:rPr lang="en-US" sz="2800" b="1" dirty="0" smtClean="0">
                <a:solidFill>
                  <a:prstClr val="white"/>
                </a:solidFill>
              </a:rPr>
              <a:t>in gross domestic product</a:t>
            </a:r>
            <a:r>
              <a:rPr lang="en-US" sz="2800" dirty="0">
                <a:solidFill>
                  <a:prstClr val="white"/>
                </a:solidFill>
              </a:rPr>
              <a:t/>
            </a:r>
            <a:br>
              <a:rPr lang="en-US" sz="2800" dirty="0">
                <a:solidFill>
                  <a:prstClr val="white"/>
                </a:solidFill>
              </a:rPr>
            </a:br>
            <a:r>
              <a:rPr lang="en-US" sz="2200" dirty="0" smtClean="0">
                <a:solidFill>
                  <a:prstClr val="white"/>
                </a:solidFill>
              </a:rPr>
              <a:t>United States and Washington </a:t>
            </a:r>
            <a:r>
              <a:rPr lang="en-US" sz="2200" dirty="0">
                <a:solidFill>
                  <a:prstClr val="white"/>
                </a:solidFill>
              </a:rPr>
              <a:t>State, 2013 to 2017</a:t>
            </a:r>
            <a:endParaRPr lang="en-US" dirty="0"/>
          </a:p>
        </p:txBody>
      </p:sp>
      <p:graphicFrame>
        <p:nvGraphicFramePr>
          <p:cNvPr id="5" name="Chart Placeholder 4"/>
          <p:cNvGraphicFramePr>
            <a:graphicFrameLocks noGrp="1"/>
          </p:cNvGraphicFramePr>
          <p:nvPr>
            <p:ph type="chart" idx="1"/>
            <p:extLst>
              <p:ext uri="{D42A27DB-BD31-4B8C-83A1-F6EECF244321}">
                <p14:modId xmlns:p14="http://schemas.microsoft.com/office/powerpoint/2010/main" val="3800759352"/>
              </p:ext>
            </p:extLst>
          </p:nvPr>
        </p:nvGraphicFramePr>
        <p:xfrm>
          <a:off x="401490" y="1854046"/>
          <a:ext cx="7772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885538" y="6096000"/>
            <a:ext cx="3892604" cy="338554"/>
          </a:xfrm>
          <a:prstGeom prst="rect">
            <a:avLst/>
          </a:prstGeom>
        </p:spPr>
        <p:txBody>
          <a:bodyPr wrap="none">
            <a:spAutoFit/>
          </a:bodyPr>
          <a:lstStyle/>
          <a:p>
            <a:r>
              <a:rPr lang="en-US" sz="1600" dirty="0">
                <a:solidFill>
                  <a:srgbClr val="003366"/>
                </a:solidFill>
                <a:latin typeface="Garamond" pitchFamily="18" charset="0"/>
                <a:ea typeface="Times New Roman" pitchFamily="18" charset="0"/>
              </a:rPr>
              <a:t>Source</a:t>
            </a:r>
            <a:r>
              <a:rPr lang="en-US" sz="1600" dirty="0" smtClean="0">
                <a:solidFill>
                  <a:srgbClr val="003366"/>
                </a:solidFill>
                <a:latin typeface="Garamond" pitchFamily="18" charset="0"/>
                <a:ea typeface="Times New Roman" pitchFamily="18" charset="0"/>
              </a:rPr>
              <a:t>: </a:t>
            </a:r>
            <a:r>
              <a:rPr lang="en-US" sz="1600" i="1" dirty="0" smtClean="0">
                <a:solidFill>
                  <a:srgbClr val="003366"/>
                </a:solidFill>
                <a:latin typeface="Garamond" pitchFamily="18" charset="0"/>
                <a:ea typeface="Times New Roman" pitchFamily="18" charset="0"/>
              </a:rPr>
              <a:t>U.S. Bureau of Economic Analysis</a:t>
            </a:r>
            <a:endParaRPr lang="en-US" sz="1600" i="1" dirty="0"/>
          </a:p>
        </p:txBody>
      </p:sp>
    </p:spTree>
    <p:extLst>
      <p:ext uri="{BB962C8B-B14F-4D97-AF65-F5344CB8AC3E}">
        <p14:creationId xmlns:p14="http://schemas.microsoft.com/office/powerpoint/2010/main" val="2991646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Real GDP in chained dollars</a:t>
            </a:r>
            <a:br>
              <a:rPr lang="en-US" sz="2800" dirty="0" smtClean="0"/>
            </a:br>
            <a:r>
              <a:rPr lang="en-US" sz="2200" dirty="0" smtClean="0"/>
              <a:t>Percent change from preceding period </a:t>
            </a:r>
            <a:br>
              <a:rPr lang="en-US" sz="2200" dirty="0" smtClean="0"/>
            </a:br>
            <a:r>
              <a:rPr lang="en-US" sz="1800" dirty="0" smtClean="0"/>
              <a:t>All industry total</a:t>
            </a:r>
            <a:endParaRPr lang="en-US" sz="2800" dirty="0"/>
          </a:p>
        </p:txBody>
      </p:sp>
      <p:sp>
        <p:nvSpPr>
          <p:cNvPr id="2" name="Slide Number Placeholder 1"/>
          <p:cNvSpPr>
            <a:spLocks noGrp="1"/>
          </p:cNvSpPr>
          <p:nvPr>
            <p:ph type="sldNum" sz="quarter" idx="4294967295"/>
          </p:nvPr>
        </p:nvSpPr>
        <p:spPr>
          <a:xfrm>
            <a:off x="8686800" y="0"/>
            <a:ext cx="457200" cy="476250"/>
          </a:xfrm>
          <a:prstGeom prst="rect">
            <a:avLst/>
          </a:prstGeom>
        </p:spPr>
        <p:txBody>
          <a:bodyPr/>
          <a:lstStyle/>
          <a:p>
            <a:pPr>
              <a:defRPr/>
            </a:pPr>
            <a:fld id="{A4487424-B6B3-47BB-9D06-B35C9A1CBED1}" type="slidenum">
              <a:rPr lang="en-US" smtClean="0"/>
              <a:pPr>
                <a:defRPr/>
              </a:pPr>
              <a:t>12</a:t>
            </a:fld>
            <a:endParaRPr lang="en-US" dirty="0"/>
          </a:p>
        </p:txBody>
      </p:sp>
      <p:pic>
        <p:nvPicPr>
          <p:cNvPr id="7" name="Content Placeholder 6"/>
          <p:cNvPicPr>
            <a:picLocks noGrp="1" noChangeAspect="1"/>
          </p:cNvPicPr>
          <p:nvPr>
            <p:ph idx="1"/>
          </p:nvPr>
        </p:nvPicPr>
        <p:blipFill>
          <a:blip r:embed="rId3"/>
          <a:stretch>
            <a:fillRect/>
          </a:stretch>
        </p:blipFill>
        <p:spPr>
          <a:xfrm>
            <a:off x="718754" y="1984444"/>
            <a:ext cx="7968046" cy="3570050"/>
          </a:xfrm>
          <a:prstGeom prst="rect">
            <a:avLst/>
          </a:prstGeom>
        </p:spPr>
      </p:pic>
      <p:sp>
        <p:nvSpPr>
          <p:cNvPr id="4" name="Rectangle 3"/>
          <p:cNvSpPr/>
          <p:nvPr/>
        </p:nvSpPr>
        <p:spPr>
          <a:xfrm>
            <a:off x="664526" y="5952023"/>
            <a:ext cx="3892604" cy="338554"/>
          </a:xfrm>
          <a:prstGeom prst="rect">
            <a:avLst/>
          </a:prstGeom>
        </p:spPr>
        <p:txBody>
          <a:bodyPr wrap="none">
            <a:spAutoFit/>
          </a:bodyPr>
          <a:lstStyle/>
          <a:p>
            <a:pPr lvl="0"/>
            <a:r>
              <a:rPr lang="en-US" sz="1600" dirty="0">
                <a:solidFill>
                  <a:srgbClr val="003366"/>
                </a:solidFill>
                <a:latin typeface="Garamond" pitchFamily="18" charset="0"/>
                <a:ea typeface="Times New Roman" pitchFamily="18" charset="0"/>
              </a:rPr>
              <a:t>Source: </a:t>
            </a:r>
            <a:r>
              <a:rPr lang="en-US" sz="1600" i="1" dirty="0">
                <a:solidFill>
                  <a:srgbClr val="003366"/>
                </a:solidFill>
                <a:latin typeface="Garamond" pitchFamily="18" charset="0"/>
                <a:ea typeface="Times New Roman" pitchFamily="18" charset="0"/>
              </a:rPr>
              <a:t>U.S. Bureau of Economic Analysis</a:t>
            </a:r>
            <a:endParaRPr lang="en-US" sz="1600" i="1" dirty="0">
              <a:solidFill>
                <a:srgbClr val="003366"/>
              </a:solidFill>
            </a:endParaRPr>
          </a:p>
        </p:txBody>
      </p:sp>
    </p:spTree>
    <p:extLst>
      <p:ext uri="{BB962C8B-B14F-4D97-AF65-F5344CB8AC3E}">
        <p14:creationId xmlns:p14="http://schemas.microsoft.com/office/powerpoint/2010/main" val="451555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6200" y="76200"/>
            <a:ext cx="8915400" cy="1143000"/>
          </a:xfrm>
        </p:spPr>
        <p:txBody>
          <a:bodyPr>
            <a:normAutofit fontScale="90000"/>
          </a:bodyPr>
          <a:lstStyle/>
          <a:p>
            <a:r>
              <a:rPr lang="en-US" altLang="en-US" sz="3100" b="1" dirty="0" smtClean="0">
                <a:solidFill>
                  <a:schemeClr val="bg1"/>
                </a:solidFill>
              </a:rPr>
              <a:t>Personal income summary</a:t>
            </a:r>
            <a:r>
              <a:rPr lang="en-US" altLang="en-US" sz="3200" b="1" dirty="0" smtClean="0">
                <a:solidFill>
                  <a:schemeClr val="bg1"/>
                </a:solidFill>
              </a:rPr>
              <a:t/>
            </a:r>
            <a:br>
              <a:rPr lang="en-US" altLang="en-US" sz="3200" b="1" dirty="0" smtClean="0">
                <a:solidFill>
                  <a:schemeClr val="bg1"/>
                </a:solidFill>
              </a:rPr>
            </a:br>
            <a:r>
              <a:rPr lang="en-US" altLang="en-US" sz="2400" dirty="0" smtClean="0">
                <a:solidFill>
                  <a:schemeClr val="bg1"/>
                </a:solidFill>
              </a:rPr>
              <a:t>United States and </a:t>
            </a:r>
            <a:r>
              <a:rPr lang="en-US" sz="2400" dirty="0" smtClean="0">
                <a:solidFill>
                  <a:prstClr val="white"/>
                </a:solidFill>
              </a:rPr>
              <a:t>Washington </a:t>
            </a:r>
            <a:r>
              <a:rPr lang="en-US" sz="2400" dirty="0">
                <a:solidFill>
                  <a:prstClr val="white"/>
                </a:solidFill>
              </a:rPr>
              <a:t>State, 2013 to </a:t>
            </a:r>
            <a:r>
              <a:rPr lang="en-US" sz="2400" dirty="0" smtClean="0">
                <a:solidFill>
                  <a:prstClr val="white"/>
                </a:solidFill>
              </a:rPr>
              <a:t>2017</a:t>
            </a:r>
            <a:r>
              <a:rPr lang="en-US" altLang="en-US" sz="2400" dirty="0" smtClean="0"/>
              <a:t/>
            </a:r>
            <a:br>
              <a:rPr lang="en-US" altLang="en-US" sz="2400" dirty="0" smtClean="0"/>
            </a:br>
            <a:r>
              <a:rPr lang="en-US" altLang="en-US" sz="2400" dirty="0">
                <a:solidFill>
                  <a:schemeClr val="bg1"/>
                </a:solidFill>
              </a:rPr>
              <a:t>P</a:t>
            </a:r>
            <a:r>
              <a:rPr lang="en-US" altLang="en-US" sz="2400" dirty="0" smtClean="0">
                <a:solidFill>
                  <a:schemeClr val="bg1"/>
                </a:solidFill>
              </a:rPr>
              <a:t>ercent change from preceding period</a:t>
            </a:r>
          </a:p>
        </p:txBody>
      </p:sp>
      <p:graphicFrame>
        <p:nvGraphicFramePr>
          <p:cNvPr id="2" name="Object 3"/>
          <p:cNvGraphicFramePr>
            <a:graphicFrameLocks noGrp="1" noChangeAspect="1"/>
          </p:cNvGraphicFramePr>
          <p:nvPr>
            <p:ph type="chart" idx="1"/>
            <p:extLst>
              <p:ext uri="{D42A27DB-BD31-4B8C-83A1-F6EECF244321}">
                <p14:modId xmlns:p14="http://schemas.microsoft.com/office/powerpoint/2010/main" val="3662085143"/>
              </p:ext>
            </p:extLst>
          </p:nvPr>
        </p:nvGraphicFramePr>
        <p:xfrm>
          <a:off x="660400" y="1831975"/>
          <a:ext cx="8101013" cy="4240213"/>
        </p:xfrm>
        <a:graphic>
          <a:graphicData uri="http://schemas.openxmlformats.org/drawingml/2006/chart">
            <c:chart xmlns:c="http://schemas.openxmlformats.org/drawingml/2006/chart" xmlns:r="http://schemas.openxmlformats.org/officeDocument/2006/relationships" r:id="rId3"/>
          </a:graphicData>
        </a:graphic>
      </p:graphicFrame>
      <p:sp>
        <p:nvSpPr>
          <p:cNvPr id="15364" name="Text Box 4"/>
          <p:cNvSpPr txBox="1">
            <a:spLocks noChangeArrowheads="1"/>
          </p:cNvSpPr>
          <p:nvPr/>
        </p:nvSpPr>
        <p:spPr bwMode="auto">
          <a:xfrm>
            <a:off x="1143000" y="6019800"/>
            <a:ext cx="5410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sz="1600" i="1" dirty="0" smtClean="0">
                <a:latin typeface="Arial" panose="020B0604020202020204" pitchFamily="34" charset="0"/>
                <a:cs typeface="Arial" panose="020B0604020202020204" pitchFamily="34" charset="0"/>
              </a:rPr>
              <a:t>Source</a:t>
            </a:r>
            <a:r>
              <a:rPr lang="en-US" sz="1600" i="1" dirty="0"/>
              <a:t>: U.S. Bureau of </a:t>
            </a:r>
            <a:r>
              <a:rPr lang="en-US" sz="1600" i="1" dirty="0" smtClean="0"/>
              <a:t>Economic Analysis</a:t>
            </a:r>
            <a:endParaRPr lang="en-US" sz="1600" i="1" dirty="0"/>
          </a:p>
        </p:txBody>
      </p:sp>
    </p:spTree>
    <p:extLst>
      <p:ext uri="{BB962C8B-B14F-4D97-AF65-F5344CB8AC3E}">
        <p14:creationId xmlns:p14="http://schemas.microsoft.com/office/powerpoint/2010/main" val="3930989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6200" y="76200"/>
            <a:ext cx="8915400" cy="1143000"/>
          </a:xfrm>
        </p:spPr>
        <p:txBody>
          <a:bodyPr>
            <a:normAutofit fontScale="90000"/>
          </a:bodyPr>
          <a:lstStyle/>
          <a:p>
            <a:r>
              <a:rPr lang="en-US" altLang="en-US" sz="3100" b="1" dirty="0" smtClean="0">
                <a:solidFill>
                  <a:schemeClr val="bg1"/>
                </a:solidFill>
              </a:rPr>
              <a:t>Average Annual Wages</a:t>
            </a:r>
            <a:r>
              <a:rPr lang="en-US" altLang="en-US" sz="3200" b="1" dirty="0" smtClean="0">
                <a:solidFill>
                  <a:schemeClr val="bg1"/>
                </a:solidFill>
              </a:rPr>
              <a:t/>
            </a:r>
            <a:br>
              <a:rPr lang="en-US" altLang="en-US" sz="3200" b="1" dirty="0" smtClean="0">
                <a:solidFill>
                  <a:schemeClr val="bg1"/>
                </a:solidFill>
              </a:rPr>
            </a:br>
            <a:r>
              <a:rPr lang="en-US" sz="2400" dirty="0">
                <a:solidFill>
                  <a:prstClr val="white"/>
                </a:solidFill>
              </a:rPr>
              <a:t>Washington State, 2013 to </a:t>
            </a:r>
            <a:r>
              <a:rPr lang="en-US" sz="2400" dirty="0" smtClean="0">
                <a:solidFill>
                  <a:prstClr val="white"/>
                </a:solidFill>
              </a:rPr>
              <a:t>2017</a:t>
            </a:r>
            <a:r>
              <a:rPr lang="en-US" altLang="en-US" sz="2400" dirty="0" smtClean="0"/>
              <a:t/>
            </a:r>
            <a:br>
              <a:rPr lang="en-US" altLang="en-US" sz="2400" dirty="0" smtClean="0"/>
            </a:br>
            <a:r>
              <a:rPr lang="en-US" altLang="en-US" sz="2400" dirty="0">
                <a:solidFill>
                  <a:schemeClr val="bg1"/>
                </a:solidFill>
              </a:rPr>
              <a:t>P</a:t>
            </a:r>
            <a:r>
              <a:rPr lang="en-US" altLang="en-US" sz="2400" dirty="0" smtClean="0">
                <a:solidFill>
                  <a:schemeClr val="bg1"/>
                </a:solidFill>
              </a:rPr>
              <a:t>ercent change from preceding period</a:t>
            </a:r>
          </a:p>
        </p:txBody>
      </p:sp>
      <p:graphicFrame>
        <p:nvGraphicFramePr>
          <p:cNvPr id="2" name="Object 3"/>
          <p:cNvGraphicFramePr>
            <a:graphicFrameLocks noGrp="1" noChangeAspect="1"/>
          </p:cNvGraphicFramePr>
          <p:nvPr>
            <p:ph type="chart" idx="1"/>
            <p:extLst>
              <p:ext uri="{D42A27DB-BD31-4B8C-83A1-F6EECF244321}">
                <p14:modId xmlns:p14="http://schemas.microsoft.com/office/powerpoint/2010/main" val="2857525110"/>
              </p:ext>
            </p:extLst>
          </p:nvPr>
        </p:nvGraphicFramePr>
        <p:xfrm>
          <a:off x="660400" y="1779587"/>
          <a:ext cx="8101013" cy="4240213"/>
        </p:xfrm>
        <a:graphic>
          <a:graphicData uri="http://schemas.openxmlformats.org/drawingml/2006/chart">
            <c:chart xmlns:c="http://schemas.openxmlformats.org/drawingml/2006/chart" xmlns:r="http://schemas.openxmlformats.org/officeDocument/2006/relationships" r:id="rId3"/>
          </a:graphicData>
        </a:graphic>
      </p:graphicFrame>
      <p:sp>
        <p:nvSpPr>
          <p:cNvPr id="15364" name="Text Box 4"/>
          <p:cNvSpPr txBox="1">
            <a:spLocks noChangeArrowheads="1"/>
          </p:cNvSpPr>
          <p:nvPr/>
        </p:nvSpPr>
        <p:spPr bwMode="auto">
          <a:xfrm>
            <a:off x="1143000" y="6019800"/>
            <a:ext cx="5410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sz="1600" i="1" dirty="0" smtClean="0">
                <a:latin typeface="Arial" panose="020B0604020202020204" pitchFamily="34" charset="0"/>
                <a:cs typeface="Arial" panose="020B0604020202020204" pitchFamily="34" charset="0"/>
              </a:rPr>
              <a:t>Source</a:t>
            </a:r>
            <a:r>
              <a:rPr lang="en-US" sz="1600" i="1" dirty="0"/>
              <a:t>: </a:t>
            </a:r>
            <a:r>
              <a:rPr lang="en-US" sz="1600" b="0" i="1" dirty="0"/>
              <a:t>Employment Security Department/WITS; U.S. Bureau of  Labor Statistics, </a:t>
            </a:r>
            <a:r>
              <a:rPr lang="en-US" sz="1600" b="0" i="1" dirty="0" smtClean="0"/>
              <a:t>Quarterly Census of Employment and Wages</a:t>
            </a:r>
            <a:endParaRPr lang="en-US" sz="1600" b="0" i="1" dirty="0"/>
          </a:p>
        </p:txBody>
      </p:sp>
    </p:spTree>
    <p:extLst>
      <p:ext uri="{BB962C8B-B14F-4D97-AF65-F5344CB8AC3E}">
        <p14:creationId xmlns:p14="http://schemas.microsoft.com/office/powerpoint/2010/main" val="672919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chor="ctr"/>
          <a:lstStyle/>
          <a:p>
            <a:r>
              <a:rPr lang="en-US" sz="4000" b="1" dirty="0" smtClean="0"/>
              <a:t>Nonfarm employment in Washington</a:t>
            </a:r>
            <a:endParaRPr lang="en-US" sz="3600" b="1" dirty="0"/>
          </a:p>
        </p:txBody>
      </p:sp>
      <p:sp>
        <p:nvSpPr>
          <p:cNvPr id="5" name="Rectangle 4"/>
          <p:cNvSpPr/>
          <p:nvPr/>
        </p:nvSpPr>
        <p:spPr>
          <a:xfrm>
            <a:off x="1371600" y="6040863"/>
            <a:ext cx="5417940" cy="830997"/>
          </a:xfrm>
          <a:prstGeom prst="rect">
            <a:avLst/>
          </a:prstGeom>
        </p:spPr>
        <p:txBody>
          <a:bodyPr wrap="square">
            <a:spAutoFit/>
          </a:bodyPr>
          <a:lstStyle/>
          <a:p>
            <a:r>
              <a:rPr lang="en-US" sz="1600" dirty="0" smtClean="0">
                <a:latin typeface="Garamond" panose="02020404030301010803" pitchFamily="18" charset="0"/>
              </a:rPr>
              <a:t>Source:</a:t>
            </a:r>
            <a:r>
              <a:rPr lang="en-US" sz="1050" i="1" dirty="0" smtClean="0">
                <a:latin typeface="Garamond" panose="02020404030301010803" pitchFamily="18" charset="0"/>
              </a:rPr>
              <a:t> </a:t>
            </a:r>
            <a:r>
              <a:rPr lang="en-US" sz="1600" i="1" dirty="0" smtClean="0">
                <a:latin typeface="Garamond" panose="02020404030301010803" pitchFamily="18" charset="0"/>
              </a:rPr>
              <a:t>Employment Security Department/WITS; U.S. Bureau of  Labor Statistics, Current  Employment Statistics </a:t>
            </a:r>
            <a:r>
              <a:rPr lang="en-US" sz="1400" dirty="0" smtClean="0">
                <a:latin typeface="Garamond" panose="02020404030301010803" pitchFamily="18" charset="0"/>
              </a:rPr>
              <a:t>U.S. recession shaded in gray</a:t>
            </a:r>
            <a:endParaRPr lang="en-US" sz="1400" dirty="0">
              <a:latin typeface="Garamond" panose="02020404030301010803" pitchFamily="18" charset="0"/>
            </a:endParaRPr>
          </a:p>
        </p:txBody>
      </p:sp>
      <p:sp>
        <p:nvSpPr>
          <p:cNvPr id="11" name="TextBox 10"/>
          <p:cNvSpPr txBox="1"/>
          <p:nvPr/>
        </p:nvSpPr>
        <p:spPr>
          <a:xfrm>
            <a:off x="1371600" y="1490990"/>
            <a:ext cx="7467600" cy="400110"/>
          </a:xfrm>
          <a:prstGeom prst="rect">
            <a:avLst/>
          </a:prstGeom>
          <a:noFill/>
          <a:ln>
            <a:noFill/>
          </a:ln>
        </p:spPr>
        <p:txBody>
          <a:bodyPr wrap="square" rtlCol="0">
            <a:spAutoFit/>
          </a:bodyPr>
          <a:lstStyle/>
          <a:p>
            <a:pPr algn="ctr">
              <a:spcAft>
                <a:spcPts val="300"/>
              </a:spcAft>
            </a:pPr>
            <a:r>
              <a:rPr lang="en-US" sz="2000" b="1" dirty="0" smtClean="0">
                <a:solidFill>
                  <a:srgbClr val="CC6600"/>
                </a:solidFill>
                <a:latin typeface="+mn-lt"/>
              </a:rPr>
              <a:t>Currently</a:t>
            </a:r>
            <a:r>
              <a:rPr lang="en-US" sz="2000" b="1" dirty="0" smtClean="0">
                <a:solidFill>
                  <a:srgbClr val="CC6600"/>
                </a:solidFill>
              </a:rPr>
              <a:t> up 396,000 from pre-recession peak </a:t>
            </a:r>
          </a:p>
        </p:txBody>
      </p:sp>
      <p:graphicFrame>
        <p:nvGraphicFramePr>
          <p:cNvPr id="3" name="Chart 2"/>
          <p:cNvGraphicFramePr/>
          <p:nvPr>
            <p:extLst/>
          </p:nvPr>
        </p:nvGraphicFramePr>
        <p:xfrm>
          <a:off x="609600" y="1905000"/>
          <a:ext cx="81534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1124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6200" y="76200"/>
            <a:ext cx="8915400" cy="1143000"/>
          </a:xfrm>
        </p:spPr>
        <p:txBody>
          <a:bodyPr>
            <a:normAutofit fontScale="90000"/>
          </a:bodyPr>
          <a:lstStyle/>
          <a:p>
            <a:r>
              <a:rPr lang="en-US" altLang="en-US" sz="3100" b="1" dirty="0" smtClean="0">
                <a:solidFill>
                  <a:schemeClr val="bg1"/>
                </a:solidFill>
              </a:rPr>
              <a:t>Washington state’s rate of nonfarm employment growth has increased </a:t>
            </a:r>
            <a:r>
              <a:rPr lang="en-US" altLang="en-US" sz="3200" b="1" dirty="0" smtClean="0">
                <a:solidFill>
                  <a:schemeClr val="bg1"/>
                </a:solidFill>
              </a:rPr>
              <a:t>(</a:t>
            </a:r>
            <a:r>
              <a:rPr lang="en-US" altLang="en-US" sz="2400" b="1" dirty="0" smtClean="0">
                <a:solidFill>
                  <a:schemeClr val="bg1"/>
                </a:solidFill>
              </a:rPr>
              <a:t>until lately)</a:t>
            </a:r>
            <a:r>
              <a:rPr lang="en-US" altLang="en-US" sz="3200" dirty="0" smtClean="0"/>
              <a:t/>
            </a:r>
            <a:br>
              <a:rPr lang="en-US" altLang="en-US" sz="3200" dirty="0" smtClean="0"/>
            </a:br>
            <a:r>
              <a:rPr lang="en-US" altLang="en-US" sz="2000" i="1" dirty="0" smtClean="0">
                <a:solidFill>
                  <a:schemeClr val="bg1"/>
                </a:solidFill>
              </a:rPr>
              <a:t>(Annual </a:t>
            </a:r>
            <a:r>
              <a:rPr lang="en-US" altLang="en-US" sz="2000" i="1" dirty="0">
                <a:solidFill>
                  <a:schemeClr val="bg1"/>
                </a:solidFill>
              </a:rPr>
              <a:t>a</a:t>
            </a:r>
            <a:r>
              <a:rPr lang="en-US" altLang="en-US" sz="2000" i="1" dirty="0" smtClean="0">
                <a:solidFill>
                  <a:schemeClr val="bg1"/>
                </a:solidFill>
              </a:rPr>
              <a:t>verage </a:t>
            </a:r>
            <a:r>
              <a:rPr lang="en-US" altLang="en-US" sz="2000" i="1" dirty="0">
                <a:solidFill>
                  <a:schemeClr val="bg1"/>
                </a:solidFill>
              </a:rPr>
              <a:t>c</a:t>
            </a:r>
            <a:r>
              <a:rPr lang="en-US" altLang="en-US" sz="2000" i="1" dirty="0" smtClean="0">
                <a:solidFill>
                  <a:schemeClr val="bg1"/>
                </a:solidFill>
              </a:rPr>
              <a:t>hange)</a:t>
            </a:r>
            <a:endParaRPr lang="en-US" altLang="en-US" sz="2000" dirty="0" smtClean="0">
              <a:solidFill>
                <a:schemeClr val="bg1"/>
              </a:solidFill>
            </a:endParaRPr>
          </a:p>
        </p:txBody>
      </p:sp>
      <p:graphicFrame>
        <p:nvGraphicFramePr>
          <p:cNvPr id="2" name="Object 3"/>
          <p:cNvGraphicFramePr>
            <a:graphicFrameLocks noGrp="1" noChangeAspect="1"/>
          </p:cNvGraphicFramePr>
          <p:nvPr>
            <p:ph type="chart" idx="1"/>
            <p:extLst>
              <p:ext uri="{D42A27DB-BD31-4B8C-83A1-F6EECF244321}">
                <p14:modId xmlns:p14="http://schemas.microsoft.com/office/powerpoint/2010/main" val="2444643683"/>
              </p:ext>
            </p:extLst>
          </p:nvPr>
        </p:nvGraphicFramePr>
        <p:xfrm>
          <a:off x="660400" y="1831975"/>
          <a:ext cx="8101013" cy="4240213"/>
        </p:xfrm>
        <a:graphic>
          <a:graphicData uri="http://schemas.openxmlformats.org/drawingml/2006/chart">
            <c:chart xmlns:c="http://schemas.openxmlformats.org/drawingml/2006/chart" xmlns:r="http://schemas.openxmlformats.org/officeDocument/2006/relationships" r:id="rId3"/>
          </a:graphicData>
        </a:graphic>
      </p:graphicFrame>
      <p:sp>
        <p:nvSpPr>
          <p:cNvPr id="15364" name="Text Box 4"/>
          <p:cNvSpPr txBox="1">
            <a:spLocks noChangeArrowheads="1"/>
          </p:cNvSpPr>
          <p:nvPr/>
        </p:nvSpPr>
        <p:spPr bwMode="auto">
          <a:xfrm>
            <a:off x="1143000" y="6019800"/>
            <a:ext cx="5410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sz="1600" dirty="0" smtClean="0">
                <a:latin typeface="Garamond" panose="02020404030301010803" pitchFamily="18" charset="0"/>
                <a:cs typeface="Arial" panose="020B0604020202020204" pitchFamily="34" charset="0"/>
              </a:rPr>
              <a:t>Source</a:t>
            </a:r>
            <a:r>
              <a:rPr lang="en-US" sz="1600" dirty="0">
                <a:latin typeface="Garamond" panose="02020404030301010803" pitchFamily="18" charset="0"/>
              </a:rPr>
              <a:t>:</a:t>
            </a:r>
            <a:r>
              <a:rPr lang="en-US" sz="1600" i="1" dirty="0">
                <a:latin typeface="Garamond" panose="02020404030301010803" pitchFamily="18" charset="0"/>
              </a:rPr>
              <a:t> Employment Security </a:t>
            </a:r>
            <a:r>
              <a:rPr lang="en-US" sz="1600" i="1" dirty="0" smtClean="0">
                <a:latin typeface="Garamond" panose="02020404030301010803" pitchFamily="18" charset="0"/>
              </a:rPr>
              <a:t>Department/WITS; </a:t>
            </a:r>
            <a:r>
              <a:rPr lang="en-US" sz="1600" i="1" dirty="0">
                <a:latin typeface="Garamond" panose="02020404030301010803" pitchFamily="18" charset="0"/>
              </a:rPr>
              <a:t>U.S. Bureau of  Labor Statistics, Current  Employment </a:t>
            </a:r>
            <a:r>
              <a:rPr lang="en-US" sz="1600" i="1" dirty="0" smtClean="0">
                <a:latin typeface="Garamond" panose="02020404030301010803" pitchFamily="18" charset="0"/>
              </a:rPr>
              <a:t>Statistics</a:t>
            </a:r>
            <a:endParaRPr lang="en-US" sz="1600" i="1" dirty="0">
              <a:latin typeface="Garamond" panose="02020404030301010803" pitchFamily="18" charset="0"/>
            </a:endParaRPr>
          </a:p>
        </p:txBody>
      </p:sp>
    </p:spTree>
    <p:extLst>
      <p:ext uri="{BB962C8B-B14F-4D97-AF65-F5344CB8AC3E}">
        <p14:creationId xmlns:p14="http://schemas.microsoft.com/office/powerpoint/2010/main" val="447263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Percent change in employment by industry</a:t>
            </a:r>
            <a:br>
              <a:rPr lang="en-US" sz="2800" dirty="0" smtClean="0"/>
            </a:br>
            <a:r>
              <a:rPr lang="en-US" sz="2200" dirty="0" smtClean="0"/>
              <a:t>Washington State, 2013 </a:t>
            </a:r>
            <a:r>
              <a:rPr lang="en-US" sz="2200" dirty="0"/>
              <a:t>t</a:t>
            </a:r>
            <a:r>
              <a:rPr lang="en-US" sz="2200" dirty="0" smtClean="0"/>
              <a:t>o 2017</a:t>
            </a:r>
            <a:endParaRPr lang="en-US" sz="2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85460309"/>
              </p:ext>
            </p:extLst>
          </p:nvPr>
        </p:nvGraphicFramePr>
        <p:xfrm>
          <a:off x="914400" y="1726593"/>
          <a:ext cx="7680960" cy="426869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914400" y="6027003"/>
            <a:ext cx="4949688" cy="830997"/>
          </a:xfrm>
          <a:prstGeom prst="rect">
            <a:avLst/>
          </a:prstGeom>
        </p:spPr>
        <p:txBody>
          <a:bodyPr wrap="square">
            <a:spAutoFit/>
          </a:bodyPr>
          <a:lstStyle/>
          <a:p>
            <a:r>
              <a:rPr lang="en-US" sz="1600" dirty="0">
                <a:solidFill>
                  <a:srgbClr val="003366"/>
                </a:solidFill>
                <a:latin typeface="Garamond" panose="02020404030301010803" pitchFamily="18" charset="0"/>
              </a:rPr>
              <a:t>Source:</a:t>
            </a:r>
            <a:r>
              <a:rPr lang="en-US" sz="1050" i="1" dirty="0">
                <a:solidFill>
                  <a:srgbClr val="003366"/>
                </a:solidFill>
              </a:rPr>
              <a:t> </a:t>
            </a:r>
            <a:r>
              <a:rPr lang="en-US" sz="1600" i="1" dirty="0">
                <a:solidFill>
                  <a:srgbClr val="003366"/>
                </a:solidFill>
                <a:latin typeface="Garamond" panose="02020404030301010803" pitchFamily="18" charset="0"/>
              </a:rPr>
              <a:t>Employment Security </a:t>
            </a:r>
            <a:r>
              <a:rPr lang="en-US" sz="1600" i="1" dirty="0" smtClean="0">
                <a:solidFill>
                  <a:srgbClr val="003366"/>
                </a:solidFill>
                <a:latin typeface="Garamond" panose="02020404030301010803" pitchFamily="18" charset="0"/>
              </a:rPr>
              <a:t>Department/WITS; </a:t>
            </a:r>
          </a:p>
          <a:p>
            <a:r>
              <a:rPr lang="en-US" sz="1600" i="1" dirty="0" smtClean="0">
                <a:solidFill>
                  <a:srgbClr val="003366"/>
                </a:solidFill>
                <a:latin typeface="Garamond" panose="02020404030301010803" pitchFamily="18" charset="0"/>
              </a:rPr>
              <a:t>U.S</a:t>
            </a:r>
            <a:r>
              <a:rPr lang="en-US" sz="1600" i="1" dirty="0">
                <a:solidFill>
                  <a:srgbClr val="003366"/>
                </a:solidFill>
                <a:latin typeface="Garamond" panose="02020404030301010803" pitchFamily="18" charset="0"/>
              </a:rPr>
              <a:t>. Bureau of </a:t>
            </a:r>
            <a:r>
              <a:rPr lang="en-US" sz="1600" i="1" dirty="0" smtClean="0">
                <a:solidFill>
                  <a:srgbClr val="003366"/>
                </a:solidFill>
                <a:latin typeface="Garamond" panose="02020404030301010803" pitchFamily="18" charset="0"/>
              </a:rPr>
              <a:t>Labor </a:t>
            </a:r>
            <a:r>
              <a:rPr lang="en-US" sz="1600" i="1" dirty="0">
                <a:solidFill>
                  <a:srgbClr val="003366"/>
                </a:solidFill>
                <a:latin typeface="Garamond" panose="02020404030301010803" pitchFamily="18" charset="0"/>
              </a:rPr>
              <a:t>Statistics, Current  Employment Statistics </a:t>
            </a:r>
            <a:endParaRPr lang="en-US" dirty="0"/>
          </a:p>
        </p:txBody>
      </p:sp>
    </p:spTree>
    <p:extLst>
      <p:ext uri="{BB962C8B-B14F-4D97-AF65-F5344CB8AC3E}">
        <p14:creationId xmlns:p14="http://schemas.microsoft.com/office/powerpoint/2010/main" val="2539049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solidFill>
                  <a:prstClr val="white"/>
                </a:solidFill>
              </a:rPr>
              <a:t>Estim</a:t>
            </a:r>
            <a:r>
              <a:rPr lang="en-US" sz="3200" b="1" dirty="0" smtClean="0">
                <a:solidFill>
                  <a:prstClr val="white"/>
                </a:solidFill>
              </a:rPr>
              <a:t>ated </a:t>
            </a:r>
            <a:r>
              <a:rPr lang="en-US" sz="3200" b="1" dirty="0">
                <a:solidFill>
                  <a:prstClr val="white"/>
                </a:solidFill>
              </a:rPr>
              <a:t>employment change by industry</a:t>
            </a:r>
            <a:br>
              <a:rPr lang="en-US" sz="3200" b="1" dirty="0">
                <a:solidFill>
                  <a:prstClr val="white"/>
                </a:solidFill>
              </a:rPr>
            </a:br>
            <a:r>
              <a:rPr lang="en-US" sz="2400" b="1" dirty="0">
                <a:solidFill>
                  <a:prstClr val="white"/>
                </a:solidFill>
              </a:rPr>
              <a:t>Washington state, </a:t>
            </a:r>
            <a:r>
              <a:rPr lang="en-US" sz="2400" b="1" dirty="0" smtClean="0">
                <a:solidFill>
                  <a:prstClr val="white"/>
                </a:solidFill>
              </a:rPr>
              <a:t>June 2017 </a:t>
            </a:r>
            <a:r>
              <a:rPr lang="en-US" sz="2400" b="1" dirty="0">
                <a:solidFill>
                  <a:prstClr val="white"/>
                </a:solidFill>
              </a:rPr>
              <a:t>through </a:t>
            </a:r>
            <a:r>
              <a:rPr lang="en-US" sz="2400" b="1" dirty="0" smtClean="0">
                <a:solidFill>
                  <a:prstClr val="white"/>
                </a:solidFill>
              </a:rPr>
              <a:t>June 2018</a:t>
            </a:r>
            <a:endParaRPr lang="en-US" dirty="0"/>
          </a:p>
        </p:txBody>
      </p:sp>
      <p:pic>
        <p:nvPicPr>
          <p:cNvPr id="5" name="Picture 4"/>
          <p:cNvPicPr>
            <a:picLocks noChangeAspect="1"/>
          </p:cNvPicPr>
          <p:nvPr/>
        </p:nvPicPr>
        <p:blipFill>
          <a:blip r:embed="rId3"/>
          <a:stretch>
            <a:fillRect/>
          </a:stretch>
        </p:blipFill>
        <p:spPr>
          <a:xfrm>
            <a:off x="1303506" y="1614199"/>
            <a:ext cx="6420255" cy="4471985"/>
          </a:xfrm>
          <a:prstGeom prst="rect">
            <a:avLst/>
          </a:prstGeom>
        </p:spPr>
      </p:pic>
    </p:spTree>
    <p:extLst>
      <p:ext uri="{BB962C8B-B14F-4D97-AF65-F5344CB8AC3E}">
        <p14:creationId xmlns:p14="http://schemas.microsoft.com/office/powerpoint/2010/main" val="9442478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normAutofit fontScale="90000"/>
          </a:bodyPr>
          <a:lstStyle/>
          <a:p>
            <a:r>
              <a:rPr lang="en-US" sz="3600" dirty="0" smtClean="0">
                <a:solidFill>
                  <a:schemeClr val="bg1"/>
                </a:solidFill>
              </a:rPr>
              <a:t>Monthly total nonfarm employment</a:t>
            </a:r>
            <a:br>
              <a:rPr lang="en-US" sz="3600" dirty="0" smtClean="0">
                <a:solidFill>
                  <a:schemeClr val="bg1"/>
                </a:solidFill>
              </a:rPr>
            </a:br>
            <a:r>
              <a:rPr lang="en-US" sz="2700" dirty="0" smtClean="0">
                <a:solidFill>
                  <a:schemeClr val="bg1"/>
                </a:solidFill>
              </a:rPr>
              <a:t>Seattle MSA and balance of state</a:t>
            </a:r>
            <a:br>
              <a:rPr lang="en-US" sz="2700" dirty="0" smtClean="0">
                <a:solidFill>
                  <a:schemeClr val="bg1"/>
                </a:solidFill>
              </a:rPr>
            </a:br>
            <a:r>
              <a:rPr lang="en-US" sz="1800" dirty="0">
                <a:solidFill>
                  <a:schemeClr val="bg1"/>
                </a:solidFill>
              </a:rPr>
              <a:t>seasonally adjusted</a:t>
            </a:r>
          </a:p>
        </p:txBody>
      </p:sp>
      <p:sp>
        <p:nvSpPr>
          <p:cNvPr id="4" name="Slide Number Placeholder 3"/>
          <p:cNvSpPr>
            <a:spLocks noGrp="1"/>
          </p:cNvSpPr>
          <p:nvPr>
            <p:ph type="sldNum" sz="quarter" idx="12"/>
          </p:nvPr>
        </p:nvSpPr>
        <p:spPr/>
        <p:txBody>
          <a:bodyPr/>
          <a:lstStyle/>
          <a:p>
            <a:pPr>
              <a:defRPr/>
            </a:pPr>
            <a:fld id="{A9482DD4-5FC1-4651-A5CF-A9D62522D072}" type="slidenum">
              <a:rPr lang="en-US" altLang="en-US" smtClean="0"/>
              <a:pPr>
                <a:defRPr/>
              </a:pPr>
              <a:t>19</a:t>
            </a:fld>
            <a:endParaRPr lang="en-US" altLang="en-US" dirty="0"/>
          </a:p>
        </p:txBody>
      </p:sp>
      <p:graphicFrame>
        <p:nvGraphicFramePr>
          <p:cNvPr id="7" name="Chart Placeholder 6"/>
          <p:cNvGraphicFramePr>
            <a:graphicFrameLocks noGrp="1"/>
          </p:cNvGraphicFramePr>
          <p:nvPr>
            <p:ph type="chart" idx="1"/>
            <p:extLst>
              <p:ext uri="{D42A27DB-BD31-4B8C-83A1-F6EECF244321}">
                <p14:modId xmlns:p14="http://schemas.microsoft.com/office/powerpoint/2010/main" val="902232877"/>
              </p:ext>
            </p:extLst>
          </p:nvPr>
        </p:nvGraphicFramePr>
        <p:xfrm>
          <a:off x="685800" y="1736271"/>
          <a:ext cx="7772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053193" y="6027003"/>
            <a:ext cx="4572000" cy="830997"/>
          </a:xfrm>
          <a:prstGeom prst="rect">
            <a:avLst/>
          </a:prstGeom>
        </p:spPr>
        <p:txBody>
          <a:bodyPr>
            <a:spAutoFit/>
          </a:bodyPr>
          <a:lstStyle/>
          <a:p>
            <a:r>
              <a:rPr lang="en-US" sz="1600" dirty="0">
                <a:latin typeface="Garamond" panose="02020404030301010803" pitchFamily="18" charset="0"/>
              </a:rPr>
              <a:t>Source: </a:t>
            </a:r>
            <a:r>
              <a:rPr lang="en-US" sz="1600" i="1" dirty="0">
                <a:latin typeface="Garamond" panose="02020404030301010803" pitchFamily="18" charset="0"/>
              </a:rPr>
              <a:t>Employment Security Department/WITS; U.S. Bureau of Labor Statistics, Current Employment Statistics </a:t>
            </a:r>
          </a:p>
        </p:txBody>
      </p:sp>
    </p:spTree>
    <p:extLst>
      <p:ext uri="{BB962C8B-B14F-4D97-AF65-F5344CB8AC3E}">
        <p14:creationId xmlns:p14="http://schemas.microsoft.com/office/powerpoint/2010/main" val="3380462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100" y="1383766"/>
            <a:ext cx="5825202" cy="773090"/>
          </a:xfrm>
        </p:spPr>
        <p:txBody>
          <a:bodyPr/>
          <a:lstStyle/>
          <a:p>
            <a:pPr algn="ctr"/>
            <a:r>
              <a:rPr lang="en-US" sz="2700" dirty="0" smtClean="0"/>
              <a:t> The Current Economic Expansion</a:t>
            </a:r>
            <a:br>
              <a:rPr lang="en-US" sz="2700" dirty="0" smtClean="0"/>
            </a:br>
            <a:r>
              <a:rPr lang="en-US" sz="2700" dirty="0" smtClean="0"/>
              <a:t>Situation and Outlook</a:t>
            </a:r>
            <a:br>
              <a:rPr lang="en-US" sz="2700" dirty="0" smtClean="0"/>
            </a:br>
            <a:endParaRPr lang="en-US" sz="2700" dirty="0"/>
          </a:p>
        </p:txBody>
      </p:sp>
      <p:sp>
        <p:nvSpPr>
          <p:cNvPr id="3" name="Subtitle 2"/>
          <p:cNvSpPr>
            <a:spLocks noGrp="1"/>
          </p:cNvSpPr>
          <p:nvPr>
            <p:ph type="subTitle" idx="1"/>
          </p:nvPr>
        </p:nvSpPr>
        <p:spPr>
          <a:xfrm>
            <a:off x="800100" y="2375715"/>
            <a:ext cx="6415724" cy="2683480"/>
          </a:xfrm>
        </p:spPr>
        <p:txBody>
          <a:bodyPr>
            <a:normAutofit/>
          </a:bodyPr>
          <a:lstStyle/>
          <a:p>
            <a:pPr algn="l">
              <a:spcBef>
                <a:spcPts val="0"/>
              </a:spcBef>
            </a:pPr>
            <a:endParaRPr lang="en-US" sz="1950" b="1" dirty="0">
              <a:solidFill>
                <a:schemeClr val="accent2">
                  <a:lumMod val="50000"/>
                </a:schemeClr>
              </a:solidFill>
            </a:endParaRPr>
          </a:p>
          <a:p>
            <a:pPr algn="l">
              <a:spcBef>
                <a:spcPts val="0"/>
              </a:spcBef>
            </a:pPr>
            <a:r>
              <a:rPr lang="en-US" sz="1650" b="1" dirty="0" smtClean="0">
                <a:solidFill>
                  <a:schemeClr val="accent2">
                    <a:lumMod val="50000"/>
                  </a:schemeClr>
                </a:solidFill>
              </a:rPr>
              <a:t>2018 Yakima County Central Washington Economic Symposium</a:t>
            </a:r>
            <a:endParaRPr lang="en-US" sz="1650" b="1" dirty="0">
              <a:solidFill>
                <a:schemeClr val="accent2">
                  <a:lumMod val="50000"/>
                </a:schemeClr>
              </a:solidFill>
            </a:endParaRPr>
          </a:p>
          <a:p>
            <a:pPr algn="ctr">
              <a:spcBef>
                <a:spcPct val="5000"/>
              </a:spcBef>
              <a:buClrTx/>
              <a:buSzTx/>
            </a:pPr>
            <a:r>
              <a:rPr lang="en-US" altLang="en-US" sz="1800" dirty="0" smtClean="0">
                <a:solidFill>
                  <a:srgbClr val="003366"/>
                </a:solidFill>
              </a:rPr>
              <a:t>Yakima, Washington</a:t>
            </a:r>
          </a:p>
          <a:p>
            <a:pPr algn="ctr">
              <a:spcBef>
                <a:spcPct val="5000"/>
              </a:spcBef>
              <a:buClrTx/>
              <a:buSzTx/>
            </a:pPr>
            <a:endParaRPr lang="en-US" altLang="en-US" sz="1800" dirty="0">
              <a:solidFill>
                <a:srgbClr val="003366"/>
              </a:solidFill>
            </a:endParaRPr>
          </a:p>
          <a:p>
            <a:pPr algn="ctr">
              <a:spcBef>
                <a:spcPct val="5000"/>
              </a:spcBef>
              <a:buClrTx/>
              <a:buSzTx/>
            </a:pPr>
            <a:r>
              <a:rPr lang="en-US" altLang="en-US" sz="1800" dirty="0" smtClean="0">
                <a:solidFill>
                  <a:srgbClr val="003366"/>
                </a:solidFill>
              </a:rPr>
              <a:t>July 20, 2018</a:t>
            </a:r>
          </a:p>
          <a:p>
            <a:pPr algn="ctr">
              <a:spcBef>
                <a:spcPct val="5000"/>
              </a:spcBef>
              <a:buClrTx/>
              <a:buSzTx/>
            </a:pPr>
            <a:endParaRPr lang="en-US" altLang="en-US" sz="1800" dirty="0" smtClean="0">
              <a:solidFill>
                <a:srgbClr val="003366"/>
              </a:solidFill>
            </a:endParaRPr>
          </a:p>
          <a:p>
            <a:pPr algn="ctr">
              <a:spcBef>
                <a:spcPct val="5000"/>
              </a:spcBef>
              <a:buClrTx/>
              <a:buSzTx/>
            </a:pPr>
            <a:r>
              <a:rPr lang="en-US" altLang="en-US" sz="1800" i="1" dirty="0" smtClean="0">
                <a:solidFill>
                  <a:srgbClr val="003366"/>
                </a:solidFill>
              </a:rPr>
              <a:t>Paul Turek, State Economist</a:t>
            </a:r>
            <a:endParaRPr lang="en-US" altLang="en-US" sz="1800" i="1" dirty="0">
              <a:solidFill>
                <a:srgbClr val="003366"/>
              </a:solidFill>
            </a:endParaRPr>
          </a:p>
          <a:p>
            <a:pPr algn="ctr">
              <a:spcBef>
                <a:spcPct val="5000"/>
              </a:spcBef>
              <a:buClrTx/>
              <a:buSzTx/>
            </a:pPr>
            <a:r>
              <a:rPr lang="en-US" altLang="en-US" sz="1800" i="1" dirty="0" smtClean="0">
                <a:solidFill>
                  <a:srgbClr val="003366"/>
                </a:solidFill>
              </a:rPr>
              <a:t>Workforce Information and Technology Services</a:t>
            </a:r>
            <a:endParaRPr lang="en-US" altLang="en-US" sz="1800" i="1" dirty="0">
              <a:solidFill>
                <a:srgbClr val="003366"/>
              </a:solidFill>
            </a:endParaRPr>
          </a:p>
          <a:p>
            <a:pPr algn="l">
              <a:spcBef>
                <a:spcPct val="5000"/>
              </a:spcBef>
              <a:buClrTx/>
              <a:buSzTx/>
            </a:pPr>
            <a:endParaRPr lang="en-US" altLang="en-US" dirty="0">
              <a:solidFill>
                <a:srgbClr val="003366"/>
              </a:solidFill>
            </a:endParaRPr>
          </a:p>
          <a:p>
            <a:pPr algn="l">
              <a:spcBef>
                <a:spcPct val="5000"/>
              </a:spcBef>
              <a:buClrTx/>
              <a:buSzTx/>
            </a:pPr>
            <a:endParaRPr lang="en-US" altLang="en-US" dirty="0" smtClean="0">
              <a:solidFill>
                <a:srgbClr val="003366"/>
              </a:solidFill>
            </a:endParaRPr>
          </a:p>
          <a:p>
            <a:pPr algn="l">
              <a:spcBef>
                <a:spcPct val="5000"/>
              </a:spcBef>
              <a:buClrTx/>
              <a:buSzTx/>
            </a:pPr>
            <a:endParaRPr lang="en-US" dirty="0" smtClean="0">
              <a:solidFill>
                <a:schemeClr val="accent2">
                  <a:lumMod val="5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478" y="5059194"/>
            <a:ext cx="4114808" cy="358903"/>
          </a:xfrm>
          <a:prstGeom prst="rect">
            <a:avLst/>
          </a:prstGeom>
          <a:effectLst>
            <a:outerShdw sx="1000" sy="1000" algn="ctr" rotWithShape="0">
              <a:schemeClr val="bg1"/>
            </a:outerShdw>
            <a:softEdge rad="0"/>
          </a:effectLst>
        </p:spPr>
      </p:pic>
    </p:spTree>
    <p:extLst>
      <p:ext uri="{BB962C8B-B14F-4D97-AF65-F5344CB8AC3E}">
        <p14:creationId xmlns:p14="http://schemas.microsoft.com/office/powerpoint/2010/main" val="29957116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Unemployment rates, seasonally adjusted</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8114270"/>
              </p:ext>
            </p:extLst>
          </p:nvPr>
        </p:nvGraphicFramePr>
        <p:xfrm>
          <a:off x="714375" y="1755775"/>
          <a:ext cx="7924800" cy="434022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053193" y="6048774"/>
            <a:ext cx="4572000" cy="830997"/>
          </a:xfrm>
          <a:prstGeom prst="rect">
            <a:avLst/>
          </a:prstGeom>
        </p:spPr>
        <p:txBody>
          <a:bodyPr>
            <a:spAutoFit/>
          </a:bodyPr>
          <a:lstStyle/>
          <a:p>
            <a:r>
              <a:rPr lang="en-US" sz="1600" dirty="0">
                <a:latin typeface="Garamond" panose="02020404030301010803" pitchFamily="18" charset="0"/>
              </a:rPr>
              <a:t>Source: </a:t>
            </a:r>
            <a:r>
              <a:rPr lang="en-US" sz="1600" i="1" dirty="0">
                <a:latin typeface="Garamond" panose="02020404030301010803" pitchFamily="18" charset="0"/>
              </a:rPr>
              <a:t>Employment Security Department/WITS; U.S. Bureau of Labor Statistics, Local Area Unemployment Statistics </a:t>
            </a:r>
          </a:p>
        </p:txBody>
      </p:sp>
    </p:spTree>
    <p:extLst>
      <p:ext uri="{BB962C8B-B14F-4D97-AF65-F5344CB8AC3E}">
        <p14:creationId xmlns:p14="http://schemas.microsoft.com/office/powerpoint/2010/main" val="11139367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This Is About As Good </a:t>
            </a:r>
            <a:r>
              <a:rPr lang="en-US" dirty="0">
                <a:solidFill>
                  <a:schemeClr val="bg1"/>
                </a:solidFill>
              </a:rPr>
              <a:t>A</a:t>
            </a:r>
            <a:r>
              <a:rPr lang="en-US" dirty="0" smtClean="0">
                <a:solidFill>
                  <a:schemeClr val="bg1"/>
                </a:solidFill>
              </a:rPr>
              <a:t>s </a:t>
            </a:r>
            <a:r>
              <a:rPr lang="en-US" dirty="0">
                <a:solidFill>
                  <a:schemeClr val="bg1"/>
                </a:solidFill>
              </a:rPr>
              <a:t>I</a:t>
            </a:r>
            <a:r>
              <a:rPr lang="en-US" dirty="0" smtClean="0">
                <a:solidFill>
                  <a:schemeClr val="bg1"/>
                </a:solidFill>
              </a:rPr>
              <a:t>t </a:t>
            </a:r>
            <a:r>
              <a:rPr lang="en-US" dirty="0">
                <a:solidFill>
                  <a:schemeClr val="bg1"/>
                </a:solidFill>
              </a:rPr>
              <a:t>G</a:t>
            </a:r>
            <a:r>
              <a:rPr lang="en-US" dirty="0" smtClean="0">
                <a:solidFill>
                  <a:schemeClr val="bg1"/>
                </a:solidFill>
              </a:rPr>
              <a:t>ets</a:t>
            </a:r>
            <a:endParaRPr lang="en-US"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143000"/>
            <a:ext cx="5867400" cy="5867400"/>
          </a:xfrm>
          <a:prstGeom prst="rect">
            <a:avLst/>
          </a:prstGeom>
        </p:spPr>
      </p:pic>
    </p:spTree>
    <p:extLst>
      <p:ext uri="{BB962C8B-B14F-4D97-AF65-F5344CB8AC3E}">
        <p14:creationId xmlns:p14="http://schemas.microsoft.com/office/powerpoint/2010/main" val="23595675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5747" y="1693628"/>
            <a:ext cx="6588794" cy="4166483"/>
          </a:xfrm>
          <a:prstGeom prst="rect">
            <a:avLst/>
          </a:prstGeom>
        </p:spPr>
      </p:pic>
      <p:sp>
        <p:nvSpPr>
          <p:cNvPr id="3" name="Title 2"/>
          <p:cNvSpPr>
            <a:spLocks noGrp="1"/>
          </p:cNvSpPr>
          <p:nvPr>
            <p:ph type="title"/>
          </p:nvPr>
        </p:nvSpPr>
        <p:spPr/>
        <p:txBody>
          <a:bodyPr/>
          <a:lstStyle/>
          <a:p>
            <a:r>
              <a:rPr lang="en-US" dirty="0" smtClean="0">
                <a:solidFill>
                  <a:schemeClr val="bg1"/>
                </a:solidFill>
              </a:rPr>
              <a:t>Which way are we headed?</a:t>
            </a:r>
            <a:endParaRPr lang="en-US" dirty="0">
              <a:solidFill>
                <a:schemeClr val="bg1"/>
              </a:solidFill>
            </a:endParaRPr>
          </a:p>
        </p:txBody>
      </p:sp>
    </p:spTree>
    <p:extLst>
      <p:ext uri="{BB962C8B-B14F-4D97-AF65-F5344CB8AC3E}">
        <p14:creationId xmlns:p14="http://schemas.microsoft.com/office/powerpoint/2010/main" val="28045879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6952" y="6061363"/>
            <a:ext cx="1453895" cy="577181"/>
          </a:xfrm>
          <a:prstGeom prst="rect">
            <a:avLst/>
          </a:prstGeom>
        </p:spPr>
      </p:pic>
      <p:sp>
        <p:nvSpPr>
          <p:cNvPr id="3" name="Title 2"/>
          <p:cNvSpPr>
            <a:spLocks noGrp="1"/>
          </p:cNvSpPr>
          <p:nvPr>
            <p:ph type="title"/>
          </p:nvPr>
        </p:nvSpPr>
        <p:spPr/>
        <p:txBody>
          <a:bodyPr/>
          <a:lstStyle/>
          <a:p>
            <a:r>
              <a:rPr lang="en-US" dirty="0" smtClean="0"/>
              <a:t>Economic Outlook</a:t>
            </a:r>
            <a:endParaRPr lang="en-US" dirty="0"/>
          </a:p>
        </p:txBody>
      </p:sp>
      <p:sp>
        <p:nvSpPr>
          <p:cNvPr id="4" name="Content Placeholder 3"/>
          <p:cNvSpPr>
            <a:spLocks noGrp="1"/>
          </p:cNvSpPr>
          <p:nvPr>
            <p:ph idx="1"/>
          </p:nvPr>
        </p:nvSpPr>
        <p:spPr>
          <a:xfrm>
            <a:off x="609600" y="1502556"/>
            <a:ext cx="7924800" cy="4340352"/>
          </a:xfrm>
        </p:spPr>
        <p:txBody>
          <a:bodyPr/>
          <a:lstStyle/>
          <a:p>
            <a:r>
              <a:rPr lang="en-US" dirty="0" smtClean="0"/>
              <a:t>The glasses can see only so far down the road. </a:t>
            </a:r>
          </a:p>
          <a:p>
            <a:pPr marL="0" lvl="0" indent="0">
              <a:buClr>
                <a:srgbClr val="CC6600"/>
              </a:buClr>
              <a:buNone/>
            </a:pPr>
            <a:r>
              <a:rPr lang="en-US" sz="2000" dirty="0" smtClean="0">
                <a:solidFill>
                  <a:srgbClr val="003366"/>
                </a:solidFill>
              </a:rPr>
              <a:t>            “</a:t>
            </a:r>
            <a:r>
              <a:rPr lang="en-US" sz="2000" dirty="0">
                <a:solidFill>
                  <a:srgbClr val="003366"/>
                </a:solidFill>
              </a:rPr>
              <a:t>Prediction is very difficult, especially if it’s about the future.”</a:t>
            </a:r>
          </a:p>
          <a:p>
            <a:pPr marL="0" lvl="0" indent="0">
              <a:buClr>
                <a:srgbClr val="CC6600"/>
              </a:buClr>
              <a:buNone/>
            </a:pPr>
            <a:r>
              <a:rPr lang="en-US" sz="2000" dirty="0">
                <a:solidFill>
                  <a:srgbClr val="003366"/>
                </a:solidFill>
              </a:rPr>
              <a:t>                              </a:t>
            </a:r>
            <a:r>
              <a:rPr lang="en-US" sz="1600" dirty="0">
                <a:solidFill>
                  <a:srgbClr val="003366"/>
                </a:solidFill>
              </a:rPr>
              <a:t>--Nils Bohr, Nobel laureate in </a:t>
            </a:r>
            <a:r>
              <a:rPr lang="en-US" sz="1600" dirty="0" smtClean="0">
                <a:solidFill>
                  <a:srgbClr val="003366"/>
                </a:solidFill>
              </a:rPr>
              <a:t>Physics</a:t>
            </a:r>
            <a:endParaRPr lang="en-US" dirty="0" smtClean="0"/>
          </a:p>
          <a:p>
            <a:r>
              <a:rPr lang="en-US" dirty="0" smtClean="0"/>
              <a:t>Midway through 2018, the economy appears to be strengthening. A pickup in consumer spending along with a sharp narrowing in the trade deficit looks to have boosted national GDP. The national consensus is for growth to at least reach 4% in the second quarter. </a:t>
            </a:r>
          </a:p>
          <a:p>
            <a:r>
              <a:rPr lang="en-US" dirty="0" smtClean="0"/>
              <a:t>Hiring has been resilient although employers increasingly complain about the difficulty in finding workers. </a:t>
            </a:r>
          </a:p>
          <a:p>
            <a:endParaRPr lang="en-US" dirty="0" smtClean="0"/>
          </a:p>
          <a:p>
            <a:endParaRPr lang="en-US" dirty="0"/>
          </a:p>
          <a:p>
            <a:endParaRPr lang="en-US" dirty="0" smtClean="0"/>
          </a:p>
          <a:p>
            <a:endParaRPr lang="en-US" dirty="0"/>
          </a:p>
          <a:p>
            <a:pPr marL="0" indent="0">
              <a:buNone/>
            </a:pPr>
            <a:r>
              <a:rPr lang="en-US" dirty="0" smtClean="0"/>
              <a:t>      </a:t>
            </a:r>
            <a:endParaRPr lang="en-US" sz="1600" dirty="0"/>
          </a:p>
          <a:p>
            <a:pPr marL="0" indent="0">
              <a:buNone/>
            </a:pPr>
            <a:endParaRPr lang="en-US" sz="1600" dirty="0" smtClean="0"/>
          </a:p>
          <a:p>
            <a:pPr marL="0" indent="0">
              <a:buNone/>
            </a:pPr>
            <a:endParaRPr lang="en-US" sz="1600" dirty="0" smtClean="0"/>
          </a:p>
          <a:p>
            <a:pPr marL="0" indent="0">
              <a:buNone/>
            </a:pPr>
            <a:endParaRPr lang="en-US" sz="1600" dirty="0"/>
          </a:p>
        </p:txBody>
      </p:sp>
    </p:spTree>
    <p:extLst>
      <p:ext uri="{BB962C8B-B14F-4D97-AF65-F5344CB8AC3E}">
        <p14:creationId xmlns:p14="http://schemas.microsoft.com/office/powerpoint/2010/main" val="11915681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Economic </a:t>
            </a:r>
            <a:r>
              <a:rPr lang="en-US" dirty="0" smtClean="0"/>
              <a:t>Outlook </a:t>
            </a:r>
            <a:br>
              <a:rPr lang="en-US" dirty="0" smtClean="0"/>
            </a:br>
            <a:r>
              <a:rPr lang="en-US" dirty="0" smtClean="0"/>
              <a:t>continued</a:t>
            </a:r>
            <a:endParaRPr lang="en-US" dirty="0"/>
          </a:p>
        </p:txBody>
      </p:sp>
      <p:sp>
        <p:nvSpPr>
          <p:cNvPr id="3" name="Content Placeholder 2"/>
          <p:cNvSpPr>
            <a:spLocks noGrp="1"/>
          </p:cNvSpPr>
          <p:nvPr>
            <p:ph idx="1"/>
          </p:nvPr>
        </p:nvSpPr>
        <p:spPr>
          <a:xfrm>
            <a:off x="653143" y="1510721"/>
            <a:ext cx="7945944" cy="4930900"/>
          </a:xfrm>
        </p:spPr>
        <p:txBody>
          <a:bodyPr/>
          <a:lstStyle/>
          <a:p>
            <a:r>
              <a:rPr lang="en-US" dirty="0" smtClean="0"/>
              <a:t>Wage growth has ticked up in response and should improve, although it has not manifested quite as expected. Some employers may be substituting one-time bonuses and training to more recent marginal hires to update their skills. </a:t>
            </a:r>
          </a:p>
          <a:p>
            <a:r>
              <a:rPr lang="en-US" dirty="0" smtClean="0"/>
              <a:t>Federal Reserve policy continues to be supportive of the economy. Rate hike announcements have increased but the hikes have been modest. Inflation is relatively tame for now allowing the Fed to concentrate on its dual mandate.</a:t>
            </a:r>
          </a:p>
          <a:p>
            <a:r>
              <a:rPr lang="en-US" dirty="0" smtClean="0"/>
              <a:t>There is a great chance the current economic expansion will set a new longevity record.</a:t>
            </a:r>
          </a:p>
          <a:p>
            <a:pPr marL="0" indent="0">
              <a:buNone/>
            </a:pPr>
            <a:endParaRPr lang="en-US" dirty="0"/>
          </a:p>
          <a:p>
            <a:pPr marL="0" indent="0" algn="ctr">
              <a:buNone/>
            </a:pPr>
            <a:endParaRPr lang="en-US" dirty="0"/>
          </a:p>
        </p:txBody>
      </p:sp>
    </p:spTree>
    <p:extLst>
      <p:ext uri="{BB962C8B-B14F-4D97-AF65-F5344CB8AC3E}">
        <p14:creationId xmlns:p14="http://schemas.microsoft.com/office/powerpoint/2010/main" val="10342449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to the Outlook</a:t>
            </a:r>
            <a:endParaRPr lang="en-US" dirty="0"/>
          </a:p>
        </p:txBody>
      </p:sp>
      <p:sp>
        <p:nvSpPr>
          <p:cNvPr id="3" name="Content Placeholder 2"/>
          <p:cNvSpPr>
            <a:spLocks noGrp="1"/>
          </p:cNvSpPr>
          <p:nvPr>
            <p:ph idx="1"/>
          </p:nvPr>
        </p:nvSpPr>
        <p:spPr/>
        <p:txBody>
          <a:bodyPr/>
          <a:lstStyle/>
          <a:p>
            <a:r>
              <a:rPr lang="en-US" dirty="0" smtClean="0"/>
              <a:t>Recent tax reduction policy is helping boost economic growth, but it will run its course and probably fade. Growth will probably slow after this year (how much?).</a:t>
            </a:r>
          </a:p>
          <a:p>
            <a:r>
              <a:rPr lang="en-US" dirty="0" smtClean="0"/>
              <a:t>Uncertainty surrounds U.S. trade policy making pricing and sourcing more challenging. This could dampen the degree of business investment with respect to capital spending plans.</a:t>
            </a:r>
          </a:p>
          <a:p>
            <a:r>
              <a:rPr lang="en-US" dirty="0" smtClean="0"/>
              <a:t>Rising materials costs coupled with rising health care costs could make the Fed’s decisions more difficult.</a:t>
            </a:r>
          </a:p>
          <a:p>
            <a:endParaRPr lang="en-US" dirty="0"/>
          </a:p>
        </p:txBody>
      </p:sp>
    </p:spTree>
    <p:extLst>
      <p:ext uri="{BB962C8B-B14F-4D97-AF65-F5344CB8AC3E}">
        <p14:creationId xmlns:p14="http://schemas.microsoft.com/office/powerpoint/2010/main" val="381147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o until we see otherwise….</a:t>
            </a:r>
            <a:endParaRPr lang="en-US" dirty="0"/>
          </a:p>
        </p:txBody>
      </p:sp>
      <p:sp>
        <p:nvSpPr>
          <p:cNvPr id="3" name="Content Placeholder 2"/>
          <p:cNvSpPr>
            <a:spLocks noGrp="1"/>
          </p:cNvSpPr>
          <p:nvPr>
            <p:ph idx="1"/>
          </p:nvPr>
        </p:nvSpPr>
        <p:spPr/>
        <p:txBody>
          <a:bodyPr/>
          <a:lstStyle/>
          <a:p>
            <a:pPr marL="0" indent="0" algn="ctr">
              <a:buNone/>
            </a:pPr>
            <a:r>
              <a:rPr lang="en-US" sz="2800" b="1" dirty="0"/>
              <a:t>"I have seen the future and it is very much </a:t>
            </a:r>
            <a:r>
              <a:rPr lang="en-US" sz="3200" b="1" dirty="0"/>
              <a:t>like</a:t>
            </a:r>
            <a:r>
              <a:rPr lang="en-US" sz="2800" b="1" dirty="0"/>
              <a:t> the present, only longer." </a:t>
            </a:r>
          </a:p>
          <a:p>
            <a:pPr marL="0" indent="0" algn="ctr">
              <a:buNone/>
            </a:pPr>
            <a:r>
              <a:rPr lang="en-US" sz="2400" b="1" dirty="0"/>
              <a:t>--Kehlog Albran, </a:t>
            </a:r>
            <a:r>
              <a:rPr lang="en-US" sz="2400" b="1" i="1" dirty="0"/>
              <a:t>The Profit</a:t>
            </a:r>
            <a:r>
              <a:rPr lang="en-US" sz="2400" b="1" dirty="0"/>
              <a:t> </a:t>
            </a:r>
            <a:endParaRPr lang="en-US" sz="2400" dirty="0"/>
          </a:p>
          <a:p>
            <a:pPr marL="0" indent="0">
              <a:buNone/>
            </a:pPr>
            <a:endParaRPr lang="en-US" dirty="0"/>
          </a:p>
        </p:txBody>
      </p:sp>
    </p:spTree>
    <p:extLst>
      <p:ext uri="{BB962C8B-B14F-4D97-AF65-F5344CB8AC3E}">
        <p14:creationId xmlns:p14="http://schemas.microsoft.com/office/powerpoint/2010/main" val="25448359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91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71500" y="152174"/>
            <a:ext cx="8229600" cy="1143000"/>
          </a:xfrm>
        </p:spPr>
        <p:txBody>
          <a:bodyPr/>
          <a:lstStyle/>
          <a:p>
            <a:r>
              <a:rPr lang="en-US" b="1" dirty="0" smtClean="0">
                <a:solidFill>
                  <a:schemeClr val="bg1"/>
                </a:solidFill>
              </a:rPr>
              <a:t>Thanks for your time!</a:t>
            </a:r>
            <a:br>
              <a:rPr lang="en-US" b="1" dirty="0" smtClean="0">
                <a:solidFill>
                  <a:schemeClr val="bg1"/>
                </a:solidFill>
              </a:rPr>
            </a:br>
            <a:r>
              <a:rPr lang="en-US" sz="3200" b="1" dirty="0" smtClean="0">
                <a:solidFill>
                  <a:schemeClr val="bg1"/>
                </a:solidFill>
              </a:rPr>
              <a:t>Any Questions?</a:t>
            </a:r>
            <a:endParaRPr lang="en-US" sz="3200" b="1" dirty="0">
              <a:solidFill>
                <a:schemeClr val="bg1"/>
              </a:solidFill>
            </a:endParaRPr>
          </a:p>
        </p:txBody>
      </p:sp>
      <p:pic>
        <p:nvPicPr>
          <p:cNvPr id="6" name="Content Placeholder 10" descr="professor_irwin_corey.jp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2209800" y="1600200"/>
            <a:ext cx="4648200" cy="5141204"/>
          </a:xfrm>
          <a:prstGeom prst="rect">
            <a:avLst/>
          </a:prstGeom>
        </p:spPr>
      </p:pic>
    </p:spTree>
    <p:extLst>
      <p:ext uri="{BB962C8B-B14F-4D97-AF65-F5344CB8AC3E}">
        <p14:creationId xmlns:p14="http://schemas.microsoft.com/office/powerpoint/2010/main" val="1541248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Economic recovery or economic expansion?</a:t>
            </a:r>
            <a:endParaRPr lang="en-US" dirty="0"/>
          </a:p>
        </p:txBody>
      </p:sp>
      <p:sp>
        <p:nvSpPr>
          <p:cNvPr id="3" name="Text Placeholder 2"/>
          <p:cNvSpPr>
            <a:spLocks noGrp="1"/>
          </p:cNvSpPr>
          <p:nvPr>
            <p:ph idx="1"/>
          </p:nvPr>
        </p:nvSpPr>
        <p:spPr/>
        <p:txBody>
          <a:bodyPr/>
          <a:lstStyle/>
          <a:p>
            <a:pPr marL="0" indent="0" algn="ctr">
              <a:buNone/>
            </a:pPr>
            <a:r>
              <a:rPr lang="en-US" sz="3600" dirty="0" smtClean="0"/>
              <a:t>Well……</a:t>
            </a:r>
          </a:p>
          <a:p>
            <a:pPr marL="0" indent="0" algn="ctr">
              <a:buNone/>
            </a:pPr>
            <a:r>
              <a:rPr lang="en-US" sz="3600" dirty="0" smtClean="0"/>
              <a:t>You say “Tomato” and I say……</a:t>
            </a:r>
            <a:endParaRPr lang="en-US" sz="3600" dirty="0"/>
          </a:p>
          <a:p>
            <a:pPr marL="0" indent="0">
              <a:buNone/>
            </a:pPr>
            <a:endParaRPr lang="en-US" dirty="0"/>
          </a:p>
        </p:txBody>
      </p:sp>
    </p:spTree>
    <p:extLst>
      <p:ext uri="{BB962C8B-B14F-4D97-AF65-F5344CB8AC3E}">
        <p14:creationId xmlns:p14="http://schemas.microsoft.com/office/powerpoint/2010/main" val="3663145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17F4CBE-6048-43B3-900D-774292E3F4EC}" type="slidenum">
              <a:rPr lang="en-US" smtClean="0"/>
              <a:t>4</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4288" y="1605858"/>
            <a:ext cx="4533089" cy="4562272"/>
          </a:xfrm>
          <a:prstGeom prst="rect">
            <a:avLst/>
          </a:prstGeom>
        </p:spPr>
      </p:pic>
    </p:spTree>
    <p:extLst>
      <p:ext uri="{BB962C8B-B14F-4D97-AF65-F5344CB8AC3E}">
        <p14:creationId xmlns:p14="http://schemas.microsoft.com/office/powerpoint/2010/main" val="1777707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9660" y="1600200"/>
            <a:ext cx="3454939" cy="4258415"/>
          </a:xfrm>
          <a:prstGeom prst="rect">
            <a:avLst/>
          </a:prstGeom>
        </p:spPr>
      </p:pic>
      <p:sp>
        <p:nvSpPr>
          <p:cNvPr id="2" name="Title 1"/>
          <p:cNvSpPr>
            <a:spLocks noGrp="1"/>
          </p:cNvSpPr>
          <p:nvPr>
            <p:ph type="title"/>
          </p:nvPr>
        </p:nvSpPr>
        <p:spPr/>
        <p:txBody>
          <a:bodyPr>
            <a:normAutofit fontScale="90000"/>
          </a:bodyPr>
          <a:lstStyle/>
          <a:p>
            <a:r>
              <a:rPr lang="en-US" dirty="0" smtClean="0"/>
              <a:t>But in many respects it might depend upon one’s outlook</a:t>
            </a:r>
            <a:endParaRPr lang="en-US" dirty="0"/>
          </a:p>
        </p:txBody>
      </p:sp>
    </p:spTree>
    <p:extLst>
      <p:ext uri="{BB962C8B-B14F-4D97-AF65-F5344CB8AC3E}">
        <p14:creationId xmlns:p14="http://schemas.microsoft.com/office/powerpoint/2010/main" val="1247285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 vs. Expansion</a:t>
            </a:r>
            <a:endParaRPr lang="en-US" dirty="0"/>
          </a:p>
        </p:txBody>
      </p:sp>
      <p:sp>
        <p:nvSpPr>
          <p:cNvPr id="3" name="Content Placeholder 2"/>
          <p:cNvSpPr>
            <a:spLocks noGrp="1"/>
          </p:cNvSpPr>
          <p:nvPr>
            <p:ph idx="1"/>
          </p:nvPr>
        </p:nvSpPr>
        <p:spPr>
          <a:xfrm>
            <a:off x="817122" y="1755649"/>
            <a:ext cx="7822785" cy="4048956"/>
          </a:xfrm>
        </p:spPr>
        <p:txBody>
          <a:bodyPr/>
          <a:lstStyle/>
          <a:p>
            <a:pPr marL="0" indent="0">
              <a:buNone/>
            </a:pPr>
            <a:r>
              <a:rPr lang="en-US" dirty="0" smtClean="0"/>
              <a:t>Recovery connotation suggests maybe not real healthy but on the way up? </a:t>
            </a:r>
          </a:p>
          <a:p>
            <a:endParaRPr lang="en-US" dirty="0"/>
          </a:p>
          <a:p>
            <a:endParaRPr lang="en-US" dirty="0" smtClean="0"/>
          </a:p>
          <a:p>
            <a:endParaRPr lang="en-US" dirty="0"/>
          </a:p>
          <a:p>
            <a:endParaRPr lang="en-US" dirty="0" smtClean="0"/>
          </a:p>
          <a:p>
            <a:pPr marL="0" indent="0">
              <a:buNone/>
            </a:pPr>
            <a:endParaRPr lang="en-US" dirty="0" smtClean="0"/>
          </a:p>
          <a:p>
            <a:endParaRPr lang="en-US" dirty="0" smtClean="0"/>
          </a:p>
          <a:p>
            <a:pPr marL="0" indent="0">
              <a:buNone/>
            </a:pP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515" y="2724762"/>
            <a:ext cx="6231608" cy="3218837"/>
          </a:xfrm>
          <a:prstGeom prst="rect">
            <a:avLst/>
          </a:prstGeom>
          <a:effectLst>
            <a:glow rad="127000">
              <a:schemeClr val="bg1"/>
            </a:glow>
          </a:effectLst>
        </p:spPr>
      </p:pic>
    </p:spTree>
    <p:extLst>
      <p:ext uri="{BB962C8B-B14F-4D97-AF65-F5344CB8AC3E}">
        <p14:creationId xmlns:p14="http://schemas.microsoft.com/office/powerpoint/2010/main" val="2397539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42086" y="515567"/>
            <a:ext cx="7470843" cy="632297"/>
          </a:xfrm>
        </p:spPr>
        <p:txBody>
          <a:bodyPr>
            <a:normAutofit fontScale="90000"/>
          </a:bodyPr>
          <a:lstStyle/>
          <a:p>
            <a:r>
              <a:rPr lang="en-US" dirty="0"/>
              <a:t>Recovery vs. Expansion</a:t>
            </a:r>
          </a:p>
        </p:txBody>
      </p:sp>
      <p:sp>
        <p:nvSpPr>
          <p:cNvPr id="10" name="Content Placeholder 9"/>
          <p:cNvSpPr>
            <a:spLocks noGrp="1"/>
          </p:cNvSpPr>
          <p:nvPr>
            <p:ph idx="1"/>
          </p:nvPr>
        </p:nvSpPr>
        <p:spPr/>
        <p:txBody>
          <a:bodyPr/>
          <a:lstStyle/>
          <a:p>
            <a:r>
              <a:rPr lang="en-US" dirty="0" smtClean="0"/>
              <a:t>The economy is past the recovery stage, appears to be healthy and is growing (not contracting). </a:t>
            </a:r>
          </a:p>
          <a:p>
            <a:r>
              <a:rPr lang="en-US" dirty="0" smtClean="0"/>
              <a:t>Current economic expansion became 9 years old in June.</a:t>
            </a:r>
          </a:p>
          <a:p>
            <a:r>
              <a:rPr lang="en-US" dirty="0" smtClean="0"/>
              <a:t>Became second longest expansion on record when in April, it surpassed the 1960’s expansion.</a:t>
            </a:r>
          </a:p>
          <a:p>
            <a:r>
              <a:rPr lang="en-US" dirty="0" smtClean="0"/>
              <a:t>Has a shot at the record if it lasts at least until June 2019.</a:t>
            </a:r>
          </a:p>
          <a:p>
            <a:pPr lvl="0">
              <a:buClr>
                <a:srgbClr val="CC6600"/>
              </a:buClr>
            </a:pPr>
            <a:r>
              <a:rPr lang="en-US" dirty="0">
                <a:solidFill>
                  <a:srgbClr val="003366"/>
                </a:solidFill>
              </a:rPr>
              <a:t>Expansion term more in line with current situation.</a:t>
            </a:r>
          </a:p>
          <a:p>
            <a:pPr marL="0" indent="0">
              <a:buNone/>
            </a:pPr>
            <a:endParaRPr lang="en-US" dirty="0"/>
          </a:p>
        </p:txBody>
      </p:sp>
      <p:sp>
        <p:nvSpPr>
          <p:cNvPr id="2" name="Slide Number Placeholder 1"/>
          <p:cNvSpPr>
            <a:spLocks noGrp="1"/>
          </p:cNvSpPr>
          <p:nvPr>
            <p:ph type="sldNum" sz="quarter" idx="4294967295"/>
          </p:nvPr>
        </p:nvSpPr>
        <p:spPr>
          <a:xfrm>
            <a:off x="8632825" y="6042025"/>
            <a:ext cx="511175" cy="365125"/>
          </a:xfrm>
          <a:prstGeom prst="rect">
            <a:avLst/>
          </a:prstGeom>
        </p:spPr>
        <p:txBody>
          <a:bodyPr/>
          <a:lstStyle/>
          <a:p>
            <a:fld id="{A4487424-B6B3-47BB-9D06-B35C9A1CBED1}" type="slidenum">
              <a:rPr lang="en-US" smtClean="0"/>
              <a:pPr/>
              <a:t>7</a:t>
            </a:fld>
            <a:endParaRPr lang="en-US" dirty="0"/>
          </a:p>
        </p:txBody>
      </p:sp>
    </p:spTree>
    <p:extLst>
      <p:ext uri="{BB962C8B-B14F-4D97-AF65-F5344CB8AC3E}">
        <p14:creationId xmlns:p14="http://schemas.microsoft.com/office/powerpoint/2010/main" val="456412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4487424-B6B3-47BB-9D06-B35C9A1CBED1}" type="slidenum">
              <a:rPr lang="en-US" smtClean="0"/>
              <a:pPr>
                <a:defRPr/>
              </a:pPr>
              <a:t>8</a:t>
            </a:fld>
            <a:endParaRPr lang="en-US" dirty="0"/>
          </a:p>
        </p:txBody>
      </p:sp>
      <p:sp>
        <p:nvSpPr>
          <p:cNvPr id="3" name="Rectangle 2"/>
          <p:cNvSpPr/>
          <p:nvPr/>
        </p:nvSpPr>
        <p:spPr>
          <a:xfrm>
            <a:off x="797668" y="2276272"/>
            <a:ext cx="7889132" cy="1200329"/>
          </a:xfrm>
          <a:prstGeom prst="rect">
            <a:avLst/>
          </a:prstGeom>
        </p:spPr>
        <p:txBody>
          <a:bodyPr wrap="square">
            <a:spAutoFit/>
          </a:bodyPr>
          <a:lstStyle/>
          <a:p>
            <a:pPr algn="ctr"/>
            <a:r>
              <a:rPr lang="en-US" dirty="0" smtClean="0"/>
              <a:t>So let’s further examine the expansion </a:t>
            </a:r>
          </a:p>
        </p:txBody>
      </p:sp>
      <p:pic>
        <p:nvPicPr>
          <p:cNvPr id="4" name="Picture 3"/>
          <p:cNvPicPr>
            <a:picLocks noChangeAspect="1"/>
          </p:cNvPicPr>
          <p:nvPr/>
        </p:nvPicPr>
        <p:blipFill>
          <a:blip r:embed="rId2"/>
          <a:stretch>
            <a:fillRect/>
          </a:stretch>
        </p:blipFill>
        <p:spPr>
          <a:xfrm>
            <a:off x="916662" y="3838822"/>
            <a:ext cx="7651143" cy="853514"/>
          </a:xfrm>
          <a:prstGeom prst="rect">
            <a:avLst/>
          </a:prstGeom>
        </p:spPr>
      </p:pic>
    </p:spTree>
    <p:extLst>
      <p:ext uri="{BB962C8B-B14F-4D97-AF65-F5344CB8AC3E}">
        <p14:creationId xmlns:p14="http://schemas.microsoft.com/office/powerpoint/2010/main" val="472285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 the whole things appear to be good</a:t>
            </a:r>
            <a:endParaRPr lang="en-US" dirty="0"/>
          </a:p>
        </p:txBody>
      </p:sp>
      <p:sp>
        <p:nvSpPr>
          <p:cNvPr id="3" name="Content Placeholder 2"/>
          <p:cNvSpPr>
            <a:spLocks noGrp="1"/>
          </p:cNvSpPr>
          <p:nvPr>
            <p:ph idx="1"/>
          </p:nvPr>
        </p:nvSpPr>
        <p:spPr/>
        <p:txBody>
          <a:bodyPr/>
          <a:lstStyle/>
          <a:p>
            <a:pPr marL="0" indent="0" algn="ctr">
              <a:buNone/>
            </a:pPr>
            <a:r>
              <a:rPr lang="en-US" dirty="0" smtClean="0"/>
              <a:t>What does it mean for Washington? For one:</a:t>
            </a:r>
          </a:p>
          <a:p>
            <a:pPr marL="0" indent="0">
              <a:buNone/>
            </a:pPr>
            <a:endParaRPr lang="en-US" b="1" dirty="0" smtClean="0"/>
          </a:p>
          <a:p>
            <a:pPr marL="0" indent="0" algn="ctr">
              <a:buNone/>
            </a:pPr>
            <a:r>
              <a:rPr lang="en-US" b="1" dirty="0" smtClean="0"/>
              <a:t>2018’s </a:t>
            </a:r>
            <a:r>
              <a:rPr lang="en-US" b="1" dirty="0"/>
              <a:t>Best &amp; Worst State Economies</a:t>
            </a:r>
            <a:endParaRPr lang="en-US" dirty="0" smtClean="0"/>
          </a:p>
          <a:p>
            <a:pPr marL="0" indent="0" algn="ctr">
              <a:buNone/>
            </a:pPr>
            <a:r>
              <a:rPr lang="en-US" sz="2400" dirty="0"/>
              <a:t>Main </a:t>
            </a:r>
            <a:r>
              <a:rPr lang="en-US" sz="2400" dirty="0" smtClean="0"/>
              <a:t>Findings, State Economy Rankings</a:t>
            </a:r>
          </a:p>
          <a:p>
            <a:pPr marL="0" indent="0" algn="ctr">
              <a:buNone/>
            </a:pPr>
            <a:r>
              <a:rPr lang="en-US" sz="2400" dirty="0" smtClean="0"/>
              <a:t>Washington State Number 1.</a:t>
            </a:r>
          </a:p>
          <a:p>
            <a:pPr marL="0" indent="0" algn="ctr">
              <a:buNone/>
            </a:pPr>
            <a:endParaRPr lang="en-US" sz="2400" dirty="0"/>
          </a:p>
          <a:p>
            <a:pPr marL="0" indent="0">
              <a:buNone/>
            </a:pPr>
            <a:endParaRPr lang="en-US" sz="2400" dirty="0"/>
          </a:p>
          <a:p>
            <a:pPr marL="0" indent="0">
              <a:buNone/>
            </a:pPr>
            <a:endParaRPr lang="en-US" sz="2400" dirty="0" smtClean="0"/>
          </a:p>
          <a:p>
            <a:pPr marL="0" indent="0">
              <a:buNone/>
            </a:pPr>
            <a:r>
              <a:rPr lang="en-US" sz="1600" b="1" dirty="0" smtClean="0">
                <a:latin typeface="Garamond" panose="02020404030301010803" pitchFamily="18" charset="0"/>
                <a:cs typeface="Arial" panose="020B0604020202020204" pitchFamily="34" charset="0"/>
              </a:rPr>
              <a:t>Source: </a:t>
            </a:r>
            <a:r>
              <a:rPr lang="en-US" sz="1600" b="1" i="1" dirty="0" smtClean="0">
                <a:latin typeface="Garamond" panose="02020404030301010803" pitchFamily="18" charset="0"/>
                <a:cs typeface="Arial" panose="020B0604020202020204" pitchFamily="34" charset="0"/>
              </a:rPr>
              <a:t>WalletHub</a:t>
            </a:r>
          </a:p>
          <a:p>
            <a:pPr marL="0" indent="0">
              <a:buNone/>
            </a:pPr>
            <a:endParaRPr lang="en-US" sz="2400" dirty="0"/>
          </a:p>
          <a:p>
            <a:pPr marL="0" indent="0" algn="ctr">
              <a:buNone/>
            </a:pPr>
            <a:endParaRPr lang="en-US" sz="2400" dirty="0" smtClean="0"/>
          </a:p>
          <a:p>
            <a:pPr marL="0" indent="0" algn="ctr">
              <a:buNone/>
            </a:pPr>
            <a:endParaRPr lang="en-US" sz="2400" dirty="0"/>
          </a:p>
        </p:txBody>
      </p:sp>
    </p:spTree>
    <p:extLst>
      <p:ext uri="{BB962C8B-B14F-4D97-AF65-F5344CB8AC3E}">
        <p14:creationId xmlns:p14="http://schemas.microsoft.com/office/powerpoint/2010/main" val="10267220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quot;/&gt;&lt;property id=&quot;20307&quot; value=&quot;328&quot;/&gt;&lt;/object&gt;&lt;object type=&quot;3&quot; unique_id=&quot;10004&quot;&gt;&lt;property id=&quot;20148&quot; value=&quot;5&quot;/&gt;&lt;property id=&quot;20300&quot; value=&quot;Slide 2 - &amp;quot;Overview&amp;quot;&quot;/&gt;&lt;property id=&quot;20307&quot; value=&quot;323&quot;/&gt;&lt;/object&gt;&lt;object type=&quot;3&quot; unique_id=&quot;10005&quot;&gt;&lt;property id=&quot;20148&quot; value=&quot;5&quot;/&gt;&lt;property id=&quot;20300&quot; value=&quot;Slide 3&quot;/&gt;&lt;property id=&quot;20307&quot; value=&quot;447&quot;/&gt;&lt;/object&gt;&lt;object type=&quot;3&quot; unique_id=&quot;10006&quot;&gt;&lt;property id=&quot;20148&quot; value=&quot;5&quot;/&gt;&lt;property id=&quot;20300&quot; value=&quot;Slide 4 - &amp;quot;Unemployment benefits&amp;quot;&quot;/&gt;&lt;property id=&quot;20307&quot; value=&quot;430&quot;/&gt;&lt;/object&gt;&lt;object type=&quot;3&quot; unique_id=&quot;10007&quot;&gt;&lt;property id=&quot;20148&quot; value=&quot;5&quot;/&gt;&lt;property id=&quot;20300&quot; value=&quot;Slide 5 - &amp;quot;Unemployment benefits&amp;quot;&quot;/&gt;&lt;property id=&quot;20307&quot; value=&quot;431&quot;/&gt;&lt;/object&gt;&lt;object type=&quot;3&quot; unique_id=&quot;10008&quot;&gt;&lt;property id=&quot;20148&quot; value=&quot;5&quot;/&gt;&lt;property id=&quot;20300&quot; value=&quot;Slide 6 - &amp;quot;Unemployment benefits&amp;quot;&quot;/&gt;&lt;property id=&quot;20307&quot; value=&quot;432&quot;/&gt;&lt;/object&gt;&lt;object type=&quot;3&quot; unique_id=&quot;10009&quot;&gt;&lt;property id=&quot;20148&quot; value=&quot;5&quot;/&gt;&lt;property id=&quot;20300&quot; value=&quot;Slide 10 - &amp;quot;Unemployment benefits&amp;quot;&quot;/&gt;&lt;property id=&quot;20307&quot; value=&quot;433&quot;/&gt;&lt;/object&gt;&lt;object type=&quot;3&quot; unique_id=&quot;10010&quot;&gt;&lt;property id=&quot;20148&quot; value=&quot;5&quot;/&gt;&lt;property id=&quot;20300&quot; value=&quot;Slide 8 - &amp;quot;Federal benefit extensions&amp;quot;&quot;/&gt;&lt;property id=&quot;20307&quot; value=&quot;400&quot;/&gt;&lt;/object&gt;&lt;object type=&quot;3&quot; unique_id=&quot;10011&quot;&gt;&lt;property id=&quot;20148&quot; value=&quot;5&quot;/&gt;&lt;property id=&quot;20300&quot; value=&quot;Slide 11&quot;/&gt;&lt;property id=&quot;20307&quot; value=&quot;394&quot;/&gt;&lt;/object&gt;&lt;object type=&quot;3&quot; unique_id=&quot;10012&quot;&gt;&lt;property id=&quot;20148&quot; value=&quot;5&quot;/&gt;&lt;property id=&quot;20300&quot; value=&quot;Slide 12&quot;/&gt;&lt;property id=&quot;20307&quot; value=&quot;445&quot;/&gt;&lt;/object&gt;&lt;object type=&quot;3&quot; unique_id=&quot;10013&quot;&gt;&lt;property id=&quot;20148&quot; value=&quot;5&quot;/&gt;&lt;property id=&quot;20300&quot; value=&quot;Slide 13 - &amp;quot;UI modernization funds&amp;quot;&quot;/&gt;&lt;property id=&quot;20307&quot; value=&quot;379&quot;/&gt;&lt;/object&gt;&lt;object type=&quot;3&quot; unique_id=&quot;10014&quot;&gt;&lt;property id=&quot;20148&quot; value=&quot;5&quot;/&gt;&lt;property id=&quot;20300&quot; value=&quot;Slide 14 - &amp;quot;UI modernization: &amp;#x0D;&amp;#x0A;Benefits for part-time workers&amp;quot;&quot;/&gt;&lt;property id=&quot;20307&quot; value=&quot;407&quot;/&gt;&lt;/object&gt;&lt;object type=&quot;3&quot; unique_id=&quot;10015&quot;&gt;&lt;property id=&quot;20148&quot; value=&quot;5&quot;/&gt;&lt;property id=&quot;20300&quot; value=&quot;Slide 15 - &amp;quot;UI modernization: &amp;#x0D;&amp;#x0A;Training Benefits&amp;quot;&quot;/&gt;&lt;property id=&quot;20307&quot; value=&quot;380&quot;/&gt;&lt;/object&gt;&lt;object type=&quot;3&quot; unique_id=&quot;10016&quot;&gt;&lt;property id=&quot;20148&quot; value=&quot;5&quot;/&gt;&lt;property id=&quot;20300&quot; value=&quot;Slide 16&quot;/&gt;&lt;property id=&quot;20307&quot; value=&quot;446&quot;/&gt;&lt;/object&gt;&lt;object type=&quot;3&quot; unique_id=&quot;10018&quot;&gt;&lt;property id=&quot;20148&quot; value=&quot;5&quot;/&gt;&lt;property id=&quot;20300&quot; value=&quot;Slide 21 - &amp;quot;Social tax collections and the flat social tax rate, 2005-2016&amp;quot;&quot;/&gt;&lt;property id=&quot;20307&quot; value=&quot;450&quot;/&gt;&lt;/object&gt;&lt;object type=&quot;3&quot; unique_id=&quot;10019&quot;&gt;&lt;property id=&quot;20148&quot; value=&quot;5&quot;/&gt;&lt;property id=&quot;20300&quot; value=&quot;Slide 22 - &amp;quot;Social tax rates for rate class 1 and 40, 2005-2016&amp;quot;&quot;/&gt;&lt;property id=&quot;20307&quot; value=&quot;451&quot;/&gt;&lt;/object&gt;&lt;object type=&quot;3&quot; unique_id=&quot;10020&quot;&gt;&lt;property id=&quot;20148&quot; value=&quot;5&quot;/&gt;&lt;property id=&quot;20300&quot; value=&quot;Slide 20 - &amp;quot;Preliminary projected employer UI contributions&amp;quot;&quot;/&gt;&lt;property id=&quot;20307&quot; value=&quot;423&quot;/&gt;&lt;/object&gt;&lt;object type=&quot;3&quot; unique_id=&quot;10024&quot;&gt;&lt;property id=&quot;20148&quot; value=&quot;5&quot;/&gt;&lt;property id=&quot;20300&quot; value=&quot;Slide 24&quot;/&gt;&lt;property id=&quot;20307&quot; value=&quot;334&quot;/&gt;&lt;/object&gt;&lt;object type=&quot;3&quot; unique_id=&quot;10082&quot;&gt;&lt;property id=&quot;20148&quot; value=&quot;5&quot;/&gt;&lt;property id=&quot;20300&quot; value=&quot;Slide 7 - &amp;quot;Continued claims &amp;#x0D;&amp;#x0A;WA compared to US&amp;quot;&quot;/&gt;&lt;property id=&quot;20307&quot; value=&quot;457&quot;/&gt;&lt;/object&gt;&lt;object type=&quot;3&quot; unique_id=&quot;10083&quot;&gt;&lt;property id=&quot;20148&quot; value=&quot;5&quot;/&gt;&lt;property id=&quot;20300&quot; value=&quot;Slide 17 - &amp;quot;Developing options to reduce social tax&amp;quot;&quot;/&gt;&lt;property id=&quot;20307&quot; value=&quot;454&quot;/&gt;&lt;/object&gt;&lt;object type=&quot;3&quot; unique_id=&quot;10084&quot;&gt;&lt;property id=&quot;20148&quot; value=&quot;5&quot;/&gt;&lt;property id=&quot;20300&quot; value=&quot;Slide 18 - &amp;quot;Developing options to reduce social tax&amp;quot;&quot;/&gt;&lt;property id=&quot;20307&quot; value=&quot;455&quot;/&gt;&lt;/object&gt;&lt;object type=&quot;3&quot; unique_id=&quot;10085&quot;&gt;&lt;property id=&quot;20148&quot; value=&quot;5&quot;/&gt;&lt;property id=&quot;20300&quot; value=&quot;Slide 19&quot;/&gt;&lt;property id=&quot;20307&quot; value=&quot;458&quot;/&gt;&lt;/object&gt;&lt;object type=&quot;3&quot; unique_id=&quot;10086&quot;&gt;&lt;property id=&quot;20148&quot; value=&quot;5&quot;/&gt;&lt;property id=&quot;20300&quot; value=&quot;Slide 23 - &amp;quot;Social tax reduction proposals in 2010 session&amp;quot;&quot;/&gt;&lt;property id=&quot;20307&quot; value=&quot;456&quot;/&gt;&lt;/object&gt;&lt;object type=&quot;3&quot; unique_id=&quot;10113&quot;&gt;&lt;property id=&quot;20148&quot; value=&quot;5&quot;/&gt;&lt;property id=&quot;20300&quot; value=&quot;Slide 9 - &amp;quot;Federal benefit extensions&amp;quot;&quot;/&gt;&lt;property id=&quot;20307&quot; value=&quot;459&quot;/&gt;&lt;/object&gt;&lt;/object&gt;&lt;object type=&quot;8&quot; unique_id=&quot;10054&quot;&gt;&lt;/object&gt;&lt;/object&gt;&lt;/database&gt;"/>
  <p:tag name="SECTOMILLISECCONVERTED" val="1"/>
</p:tagLst>
</file>

<file path=ppt/theme/theme1.xml><?xml version="1.0" encoding="utf-8"?>
<a:theme xmlns:a="http://schemas.openxmlformats.org/drawingml/2006/main" name="template-leg">
  <a:themeElements>
    <a:clrScheme name="UI Tax">
      <a:dk1>
        <a:srgbClr val="003366"/>
      </a:dk1>
      <a:lt1>
        <a:sysClr val="window" lastClr="FFFFFF"/>
      </a:lt1>
      <a:dk2>
        <a:srgbClr val="CC6600"/>
      </a:dk2>
      <a:lt2>
        <a:srgbClr val="CCCC99"/>
      </a:lt2>
      <a:accent1>
        <a:srgbClr val="363063"/>
      </a:accent1>
      <a:accent2>
        <a:srgbClr val="6C7728"/>
      </a:accent2>
      <a:accent3>
        <a:srgbClr val="9B3136"/>
      </a:accent3>
      <a:accent4>
        <a:srgbClr val="FFFFFF"/>
      </a:accent4>
      <a:accent5>
        <a:srgbClr val="0057B0"/>
      </a:accent5>
      <a:accent6>
        <a:srgbClr val="FFFFCC"/>
      </a:accent6>
      <a:hlink>
        <a:srgbClr val="999900"/>
      </a:hlink>
      <a:folHlink>
        <a:srgbClr val="CC993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1_template-leg">
  <a:themeElements>
    <a:clrScheme name="UI Tax">
      <a:dk1>
        <a:srgbClr val="003366"/>
      </a:dk1>
      <a:lt1>
        <a:sysClr val="window" lastClr="FFFFFF"/>
      </a:lt1>
      <a:dk2>
        <a:srgbClr val="CC6600"/>
      </a:dk2>
      <a:lt2>
        <a:srgbClr val="CCCC99"/>
      </a:lt2>
      <a:accent1>
        <a:srgbClr val="363063"/>
      </a:accent1>
      <a:accent2>
        <a:srgbClr val="6C7728"/>
      </a:accent2>
      <a:accent3>
        <a:srgbClr val="9B3136"/>
      </a:accent3>
      <a:accent4>
        <a:srgbClr val="FFFFFF"/>
      </a:accent4>
      <a:accent5>
        <a:srgbClr val="0057B0"/>
      </a:accent5>
      <a:accent6>
        <a:srgbClr val="FFFFCC"/>
      </a:accent6>
      <a:hlink>
        <a:srgbClr val="999900"/>
      </a:hlink>
      <a:folHlink>
        <a:srgbClr val="CC993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15757</TotalTime>
  <Words>1712</Words>
  <Application>Microsoft Office PowerPoint</Application>
  <PresentationFormat>On-screen Show (4:3)</PresentationFormat>
  <Paragraphs>135</Paragraphs>
  <Slides>27</Slides>
  <Notes>21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27</vt:i4>
      </vt:variant>
    </vt:vector>
  </HeadingPairs>
  <TitlesOfParts>
    <vt:vector size="39" baseType="lpstr">
      <vt:lpstr>ＭＳ Ｐゴシック</vt:lpstr>
      <vt:lpstr>Arial</vt:lpstr>
      <vt:lpstr>Arial Narrow</vt:lpstr>
      <vt:lpstr>Calibri</vt:lpstr>
      <vt:lpstr>Garamond</vt:lpstr>
      <vt:lpstr>Times New Roman</vt:lpstr>
      <vt:lpstr>Trebuchet MS</vt:lpstr>
      <vt:lpstr>Wingdings</vt:lpstr>
      <vt:lpstr>Wingdings 3</vt:lpstr>
      <vt:lpstr>template-leg</vt:lpstr>
      <vt:lpstr>3_Facet</vt:lpstr>
      <vt:lpstr>1_template-leg</vt:lpstr>
      <vt:lpstr>PowerPoint Presentation</vt:lpstr>
      <vt:lpstr> The Current Economic Expansion Situation and Outlook </vt:lpstr>
      <vt:lpstr>Economic recovery or economic expansion?</vt:lpstr>
      <vt:lpstr>PowerPoint Presentation</vt:lpstr>
      <vt:lpstr>But in many respects it might depend upon one’s outlook</vt:lpstr>
      <vt:lpstr>Recovery vs. Expansion</vt:lpstr>
      <vt:lpstr>Recovery vs. Expansion</vt:lpstr>
      <vt:lpstr>PowerPoint Presentation</vt:lpstr>
      <vt:lpstr>On the whole things appear to be good</vt:lpstr>
      <vt:lpstr>Basic market system</vt:lpstr>
      <vt:lpstr>Annual percent change in gross domestic product United States and Washington State, 2013 to 2017</vt:lpstr>
      <vt:lpstr>Real GDP in chained dollars Percent change from preceding period  All industry total</vt:lpstr>
      <vt:lpstr>Personal income summary United States and Washington State, 2013 to 2017 Percent change from preceding period</vt:lpstr>
      <vt:lpstr>Average Annual Wages Washington State, 2013 to 2017 Percent change from preceding period</vt:lpstr>
      <vt:lpstr>Nonfarm employment in Washington</vt:lpstr>
      <vt:lpstr>Washington state’s rate of nonfarm employment growth has increased (until lately) (Annual average change)</vt:lpstr>
      <vt:lpstr>Percent change in employment by industry Washington State, 2013 to 2017</vt:lpstr>
      <vt:lpstr>Estimated employment change by industry Washington state, June 2017 through June 2018</vt:lpstr>
      <vt:lpstr>Monthly total nonfarm employment Seattle MSA and balance of state seasonally adjusted</vt:lpstr>
      <vt:lpstr>Unemployment rates, seasonally adjusted</vt:lpstr>
      <vt:lpstr>This Is About As Good As It Gets</vt:lpstr>
      <vt:lpstr>Which way are we headed?</vt:lpstr>
      <vt:lpstr>Economic Outlook</vt:lpstr>
      <vt:lpstr>Economic Outlook  continued</vt:lpstr>
      <vt:lpstr>Risks to the Outlook</vt:lpstr>
      <vt:lpstr>So until we see otherwise….</vt:lpstr>
      <vt:lpstr>Thanks for your time! Any Questions?</vt:lpstr>
    </vt:vector>
  </TitlesOfParts>
  <Company>Washington State Employment Security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Kathy Skye</dc:creator>
  <cp:lastModifiedBy>Meseck, Don (ESD)</cp:lastModifiedBy>
  <cp:revision>1345</cp:revision>
  <dcterms:created xsi:type="dcterms:W3CDTF">2010-01-06T23:06:36Z</dcterms:created>
  <dcterms:modified xsi:type="dcterms:W3CDTF">2018-07-19T19:58:07Z</dcterms:modified>
</cp:coreProperties>
</file>