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58" r:id="rId4"/>
    <p:sldId id="257" r:id="rId5"/>
    <p:sldId id="287" r:id="rId6"/>
    <p:sldId id="259" r:id="rId7"/>
    <p:sldId id="288" r:id="rId8"/>
    <p:sldId id="260" r:id="rId9"/>
    <p:sldId id="263" r:id="rId10"/>
    <p:sldId id="262" r:id="rId11"/>
    <p:sldId id="261" r:id="rId12"/>
    <p:sldId id="269" r:id="rId13"/>
    <p:sldId id="267" r:id="rId14"/>
    <p:sldId id="268" r:id="rId15"/>
    <p:sldId id="266" r:id="rId16"/>
    <p:sldId id="291" r:id="rId17"/>
    <p:sldId id="270" r:id="rId18"/>
    <p:sldId id="286" r:id="rId19"/>
    <p:sldId id="265" r:id="rId20"/>
    <p:sldId id="289" r:id="rId21"/>
    <p:sldId id="290" r:id="rId22"/>
    <p:sldId id="264" r:id="rId23"/>
    <p:sldId id="271" r:id="rId24"/>
    <p:sldId id="293" r:id="rId25"/>
    <p:sldId id="285" r:id="rId26"/>
    <p:sldId id="272" r:id="rId27"/>
    <p:sldId id="279" r:id="rId28"/>
    <p:sldId id="273" r:id="rId29"/>
    <p:sldId id="280" r:id="rId30"/>
    <p:sldId id="274" r:id="rId31"/>
    <p:sldId id="281" r:id="rId32"/>
    <p:sldId id="275" r:id="rId33"/>
    <p:sldId id="282" r:id="rId34"/>
    <p:sldId id="276" r:id="rId35"/>
    <p:sldId id="283" r:id="rId36"/>
    <p:sldId id="278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7" autoAdjust="0"/>
    <p:restoredTop sz="94660"/>
  </p:normalViewPr>
  <p:slideViewPr>
    <p:cSldViewPr>
      <p:cViewPr varScale="1">
        <p:scale>
          <a:sx n="113" d="100"/>
          <a:sy n="113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24BE-294D-467A-AD4E-9C06FBFF5215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AAB3-F311-4EA1-9926-3A49A7C3F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5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24BE-294D-467A-AD4E-9C06FBFF5215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AAB3-F311-4EA1-9926-3A49A7C3F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0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24BE-294D-467A-AD4E-9C06FBFF5215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AAB3-F311-4EA1-9926-3A49A7C3F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7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24BE-294D-467A-AD4E-9C06FBFF5215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AAB3-F311-4EA1-9926-3A49A7C3F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24BE-294D-467A-AD4E-9C06FBFF5215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AAB3-F311-4EA1-9926-3A49A7C3F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4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24BE-294D-467A-AD4E-9C06FBFF5215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AAB3-F311-4EA1-9926-3A49A7C3F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5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24BE-294D-467A-AD4E-9C06FBFF5215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AAB3-F311-4EA1-9926-3A49A7C3F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2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24BE-294D-467A-AD4E-9C06FBFF5215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AAB3-F311-4EA1-9926-3A49A7C3F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3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24BE-294D-467A-AD4E-9C06FBFF5215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AAB3-F311-4EA1-9926-3A49A7C3F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7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24BE-294D-467A-AD4E-9C06FBFF5215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AAB3-F311-4EA1-9926-3A49A7C3F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1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24BE-294D-467A-AD4E-9C06FBFF5215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AAB3-F311-4EA1-9926-3A49A7C3F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0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024BE-294D-467A-AD4E-9C06FBFF5215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1AAB3-F311-4EA1-9926-3A49A7C3F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7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83" y="5151873"/>
            <a:ext cx="4091152" cy="1344226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73" y="217978"/>
            <a:ext cx="6995499" cy="63424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41"/>
          <a:stretch/>
        </p:blipFill>
        <p:spPr>
          <a:xfrm>
            <a:off x="1139935" y="1450246"/>
            <a:ext cx="2838380" cy="10241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3" r="40776"/>
          <a:stretch/>
        </p:blipFill>
        <p:spPr>
          <a:xfrm>
            <a:off x="1003305" y="2735148"/>
            <a:ext cx="3111640" cy="10241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28"/>
          <a:stretch/>
        </p:blipFill>
        <p:spPr>
          <a:xfrm>
            <a:off x="501725" y="4020050"/>
            <a:ext cx="4114800" cy="10258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93" y="685664"/>
            <a:ext cx="4800064" cy="50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6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Toppenish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83" y="5151873"/>
            <a:ext cx="4091152" cy="1344226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73" y="217978"/>
            <a:ext cx="6995499" cy="634245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9553903" y="3894336"/>
            <a:ext cx="1545020" cy="42041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10727" r="-525" b="36131"/>
          <a:stretch/>
        </p:blipFill>
        <p:spPr>
          <a:xfrm>
            <a:off x="210206" y="2669627"/>
            <a:ext cx="4529119" cy="1996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2" name="Group 11"/>
          <p:cNvGrpSpPr/>
          <p:nvPr/>
        </p:nvGrpSpPr>
        <p:grpSpPr>
          <a:xfrm>
            <a:off x="918342" y="1502404"/>
            <a:ext cx="2879834" cy="861848"/>
            <a:chOff x="914400" y="1397876"/>
            <a:chExt cx="2879834" cy="861848"/>
          </a:xfrm>
        </p:grpSpPr>
        <p:sp>
          <p:nvSpPr>
            <p:cNvPr id="11" name="Rectangle 10"/>
            <p:cNvSpPr/>
            <p:nvPr/>
          </p:nvSpPr>
          <p:spPr>
            <a:xfrm>
              <a:off x="914400" y="1397876"/>
              <a:ext cx="2879834" cy="86184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184" y="1490168"/>
              <a:ext cx="2724150" cy="68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716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Wapato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83" y="5151873"/>
            <a:ext cx="4091152" cy="1344226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73" y="217978"/>
            <a:ext cx="6995499" cy="634245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050923" y="4004441"/>
            <a:ext cx="1545020" cy="42041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7" t="16553" r="15402" b="46348"/>
          <a:stretch/>
        </p:blipFill>
        <p:spPr>
          <a:xfrm>
            <a:off x="235013" y="2678663"/>
            <a:ext cx="4730260" cy="22191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83" y="1609236"/>
            <a:ext cx="4815720" cy="82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92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Harrah &amp; </a:t>
            </a:r>
            <a:br>
              <a:rPr lang="en-US" dirty="0" smtClean="0"/>
            </a:br>
            <a:r>
              <a:rPr lang="en-US" dirty="0" smtClean="0"/>
              <a:t>White Swan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83" y="5151873"/>
            <a:ext cx="4091152" cy="1344226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73" y="217978"/>
            <a:ext cx="6995499" cy="634245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7178566" y="4519449"/>
            <a:ext cx="1545020" cy="42041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6" r="13642"/>
          <a:stretch/>
        </p:blipFill>
        <p:spPr>
          <a:xfrm>
            <a:off x="838200" y="2932385"/>
            <a:ext cx="2902065" cy="2144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" t="34422" r="3284" b="2927"/>
          <a:stretch/>
        </p:blipFill>
        <p:spPr>
          <a:xfrm>
            <a:off x="1261240" y="1726324"/>
            <a:ext cx="1923393" cy="109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8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Naches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83" y="5151873"/>
            <a:ext cx="4091152" cy="1344226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73" y="217978"/>
            <a:ext cx="6995499" cy="634245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896982" y="1923395"/>
            <a:ext cx="1545020" cy="42041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31" b="30413"/>
          <a:stretch/>
        </p:blipFill>
        <p:spPr>
          <a:xfrm>
            <a:off x="312683" y="2724428"/>
            <a:ext cx="4313182" cy="2236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69"/>
          <a:stretch/>
        </p:blipFill>
        <p:spPr>
          <a:xfrm>
            <a:off x="1340911" y="1424818"/>
            <a:ext cx="2256726" cy="120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69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Tieton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83" y="5151873"/>
            <a:ext cx="4091152" cy="1344226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73" y="217978"/>
            <a:ext cx="6995499" cy="634245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831723" y="2312277"/>
            <a:ext cx="1545020" cy="42041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83" y="1690688"/>
            <a:ext cx="4341089" cy="3022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6366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Selah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83" y="5151873"/>
            <a:ext cx="4091152" cy="1344226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73" y="217978"/>
            <a:ext cx="6995499" cy="634245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547326" y="2648608"/>
            <a:ext cx="1545020" cy="42041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83864"/>
            <a:ext cx="2773416" cy="2773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96" b="31716"/>
          <a:stretch/>
        </p:blipFill>
        <p:spPr>
          <a:xfrm>
            <a:off x="996183" y="1322826"/>
            <a:ext cx="2457450" cy="83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89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Selah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83" y="5151873"/>
            <a:ext cx="4091152" cy="1344226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73" y="217978"/>
            <a:ext cx="6995499" cy="634245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547326" y="2648608"/>
            <a:ext cx="1545020" cy="42041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825625"/>
            <a:ext cx="4271587" cy="4351338"/>
          </a:xfrm>
        </p:spPr>
        <p:txBody>
          <a:bodyPr/>
          <a:lstStyle/>
          <a:p>
            <a:r>
              <a:rPr lang="en-US" dirty="0" smtClean="0"/>
              <a:t>Graham Packaging</a:t>
            </a:r>
          </a:p>
          <a:p>
            <a:r>
              <a:rPr lang="en-US" dirty="0" smtClean="0"/>
              <a:t>Matson Fruit</a:t>
            </a:r>
          </a:p>
          <a:p>
            <a:r>
              <a:rPr lang="en-US" dirty="0" smtClean="0"/>
              <a:t>North Park Drive Commercial Development</a:t>
            </a:r>
          </a:p>
          <a:p>
            <a:r>
              <a:rPr lang="en-US" dirty="0" smtClean="0"/>
              <a:t>South Park Drive Commercial Development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29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Moxee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83" y="5151873"/>
            <a:ext cx="4091152" cy="1344226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73" y="217978"/>
            <a:ext cx="6995499" cy="634245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881241" y="2891246"/>
            <a:ext cx="1545020" cy="42041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6" r="14145" b="20966"/>
          <a:stretch/>
        </p:blipFill>
        <p:spPr>
          <a:xfrm>
            <a:off x="440120" y="2237225"/>
            <a:ext cx="4058308" cy="2523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1" t="29914" r="7586" b="29396"/>
          <a:stretch/>
        </p:blipFill>
        <p:spPr>
          <a:xfrm>
            <a:off x="1412328" y="1333421"/>
            <a:ext cx="1891862" cy="90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35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Yakima County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83" y="5151873"/>
            <a:ext cx="4091152" cy="1344226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73" y="217978"/>
            <a:ext cx="6995499" cy="63424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33600"/>
            <a:ext cx="3794235" cy="28937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8" y="1374384"/>
            <a:ext cx="4035972" cy="63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92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Yakima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83" y="5151873"/>
            <a:ext cx="4091152" cy="1344226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73" y="217978"/>
            <a:ext cx="6995499" cy="634245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732552" y="3042907"/>
            <a:ext cx="1545020" cy="42041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83" y="1654064"/>
            <a:ext cx="4417604" cy="29097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1676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83" y="5151873"/>
            <a:ext cx="4091152" cy="1344226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73" y="217978"/>
            <a:ext cx="6995499" cy="6342459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09600" y="365125"/>
            <a:ext cx="4355673" cy="26066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 smtClean="0"/>
              <a:t>Supporting Investments in Economic Development</a:t>
            </a:r>
            <a:endParaRPr lang="en-US" sz="44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09600" y="3276599"/>
            <a:ext cx="4267200" cy="1676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$45 Million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121 Projects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000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Yakima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83" y="5151873"/>
            <a:ext cx="4091152" cy="1344226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73" y="217978"/>
            <a:ext cx="6995499" cy="634245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732552" y="3042907"/>
            <a:ext cx="1545020" cy="42041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825625"/>
            <a:ext cx="4271587" cy="4351338"/>
          </a:xfrm>
        </p:spPr>
        <p:txBody>
          <a:bodyPr/>
          <a:lstStyle/>
          <a:p>
            <a:r>
              <a:rPr lang="en-US" dirty="0" smtClean="0"/>
              <a:t>SOZO Sports</a:t>
            </a:r>
          </a:p>
          <a:p>
            <a:r>
              <a:rPr lang="en-US" dirty="0" smtClean="0"/>
              <a:t>Costco Call Center</a:t>
            </a:r>
          </a:p>
          <a:p>
            <a:r>
              <a:rPr lang="en-US" dirty="0" err="1" smtClean="0"/>
              <a:t>Cubcrafters</a:t>
            </a:r>
            <a:endParaRPr lang="en-US" dirty="0" smtClean="0"/>
          </a:p>
          <a:p>
            <a:r>
              <a:rPr lang="en-US" dirty="0" smtClean="0"/>
              <a:t>JR Helicopters</a:t>
            </a:r>
          </a:p>
          <a:p>
            <a:r>
              <a:rPr lang="en-US" dirty="0" smtClean="0"/>
              <a:t>Washington Vision Therapy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70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Union Gap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83" y="5151873"/>
            <a:ext cx="4091152" cy="1344226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73" y="217978"/>
            <a:ext cx="6995499" cy="634245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616942" y="3584030"/>
            <a:ext cx="1545020" cy="42041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1825625"/>
            <a:ext cx="4271587" cy="4351338"/>
          </a:xfrm>
        </p:spPr>
        <p:txBody>
          <a:bodyPr/>
          <a:lstStyle/>
          <a:p>
            <a:r>
              <a:rPr lang="en-US" dirty="0" err="1" smtClean="0"/>
              <a:t>Borton</a:t>
            </a:r>
            <a:r>
              <a:rPr lang="en-US" dirty="0" smtClean="0"/>
              <a:t> Fruit</a:t>
            </a:r>
          </a:p>
          <a:p>
            <a:r>
              <a:rPr lang="en-US" dirty="0" smtClean="0"/>
              <a:t>Paragon Films</a:t>
            </a:r>
          </a:p>
          <a:p>
            <a:r>
              <a:rPr lang="en-US" dirty="0" smtClean="0"/>
              <a:t>Liberty </a:t>
            </a:r>
            <a:r>
              <a:rPr lang="en-US" dirty="0" err="1" smtClean="0"/>
              <a:t>Bottleworks</a:t>
            </a:r>
            <a:endParaRPr lang="en-US" dirty="0" smtClean="0"/>
          </a:p>
          <a:p>
            <a:r>
              <a:rPr lang="en-US" dirty="0" smtClean="0"/>
              <a:t>Macro Plastics</a:t>
            </a:r>
          </a:p>
          <a:p>
            <a:r>
              <a:rPr lang="en-US" dirty="0" smtClean="0"/>
              <a:t>Thermoforming Systems</a:t>
            </a:r>
          </a:p>
          <a:p>
            <a:r>
              <a:rPr lang="en-US" dirty="0" smtClean="0"/>
              <a:t>Fed Ex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00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Union Gap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83" y="5151873"/>
            <a:ext cx="4091152" cy="1344226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73" y="217978"/>
            <a:ext cx="6995499" cy="634245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616942" y="3584030"/>
            <a:ext cx="1545020" cy="42041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79" y="1425791"/>
            <a:ext cx="3608622" cy="370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0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Union Gap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83" y="5151873"/>
            <a:ext cx="4091152" cy="1344226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73" y="217978"/>
            <a:ext cx="6995499" cy="634245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616942" y="3584030"/>
            <a:ext cx="1545020" cy="42041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78" y="1425792"/>
            <a:ext cx="3551762" cy="37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74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4200" cy="1325563"/>
          </a:xfrm>
        </p:spPr>
        <p:txBody>
          <a:bodyPr/>
          <a:lstStyle/>
          <a:p>
            <a:r>
              <a:rPr lang="en-US" dirty="0" smtClean="0"/>
              <a:t>Cascade Mill Site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83" y="5151873"/>
            <a:ext cx="4091152" cy="1344226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12684" y="1825625"/>
            <a:ext cx="3954516" cy="4351338"/>
          </a:xfrm>
        </p:spPr>
        <p:txBody>
          <a:bodyPr/>
          <a:lstStyle/>
          <a:p>
            <a:r>
              <a:rPr lang="en-US" dirty="0" smtClean="0"/>
              <a:t>225 acres</a:t>
            </a:r>
          </a:p>
          <a:p>
            <a:r>
              <a:rPr lang="en-US" dirty="0" smtClean="0"/>
              <a:t>City of Yakima &amp; Yakima County</a:t>
            </a:r>
          </a:p>
          <a:p>
            <a:r>
              <a:rPr lang="en-US" dirty="0" smtClean="0"/>
              <a:t>East West Corridor</a:t>
            </a:r>
          </a:p>
          <a:p>
            <a:r>
              <a:rPr lang="en-US" dirty="0" smtClean="0"/>
              <a:t>Over $100 million in funding including $7+ million in SIED support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697" y="1561167"/>
            <a:ext cx="7637248" cy="359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8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83" y="5151873"/>
            <a:ext cx="4091152" cy="13442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14"/>
          <a:stretch/>
        </p:blipFill>
        <p:spPr>
          <a:xfrm>
            <a:off x="6172200" y="228600"/>
            <a:ext cx="5029199" cy="6400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1014948"/>
            <a:ext cx="457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Choose Yakima Valley Campaign</a:t>
            </a:r>
          </a:p>
          <a:p>
            <a:pPr algn="ctr"/>
            <a:r>
              <a:rPr lang="en-US" sz="6000" dirty="0" smtClean="0"/>
              <a:t>2019-2023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7170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83" y="5151873"/>
            <a:ext cx="4091152" cy="13442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4"/>
          <a:stretch/>
        </p:blipFill>
        <p:spPr>
          <a:xfrm>
            <a:off x="609600" y="578070"/>
            <a:ext cx="10972800" cy="467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5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83" y="5151873"/>
            <a:ext cx="4091152" cy="13442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69"/>
          <a:stretch/>
        </p:blipFill>
        <p:spPr>
          <a:xfrm>
            <a:off x="609600" y="578070"/>
            <a:ext cx="10972800" cy="12507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" b="43909"/>
          <a:stretch/>
        </p:blipFill>
        <p:spPr>
          <a:xfrm>
            <a:off x="762000" y="1928236"/>
            <a:ext cx="81819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3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83" y="5151873"/>
            <a:ext cx="4091152" cy="13442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11049000" cy="469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9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83" y="5151873"/>
            <a:ext cx="4091152" cy="13442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88"/>
          <a:stretch/>
        </p:blipFill>
        <p:spPr>
          <a:xfrm>
            <a:off x="533400" y="533400"/>
            <a:ext cx="11049000" cy="68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09"/>
          <a:stretch/>
        </p:blipFill>
        <p:spPr>
          <a:xfrm>
            <a:off x="685800" y="1629266"/>
            <a:ext cx="8124825" cy="31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6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Mabton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83" y="5151873"/>
            <a:ext cx="4091152" cy="1344226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73" y="217978"/>
            <a:ext cx="6995499" cy="63424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83" y="1690688"/>
            <a:ext cx="4448734" cy="2936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ounded Rectangle 10"/>
          <p:cNvSpPr/>
          <p:nvPr/>
        </p:nvSpPr>
        <p:spPr>
          <a:xfrm>
            <a:off x="10457792" y="5948856"/>
            <a:ext cx="1545020" cy="42041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3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83" y="5151873"/>
            <a:ext cx="4091152" cy="13442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85" y="311259"/>
            <a:ext cx="10986515" cy="517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35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83" y="5151873"/>
            <a:ext cx="4091152" cy="13442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039"/>
          <a:stretch/>
        </p:blipFill>
        <p:spPr>
          <a:xfrm>
            <a:off x="595885" y="311259"/>
            <a:ext cx="10986515" cy="11365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04"/>
          <a:stretch/>
        </p:blipFill>
        <p:spPr>
          <a:xfrm>
            <a:off x="614278" y="1735355"/>
            <a:ext cx="8048625" cy="312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0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83" y="5151873"/>
            <a:ext cx="4091152" cy="13442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16" y="457201"/>
            <a:ext cx="10173181" cy="48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4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83" y="5151873"/>
            <a:ext cx="4091152" cy="13442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00"/>
          <a:stretch/>
        </p:blipFill>
        <p:spPr>
          <a:xfrm>
            <a:off x="582516" y="457201"/>
            <a:ext cx="10173181" cy="12191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41"/>
          <a:stretch/>
        </p:blipFill>
        <p:spPr>
          <a:xfrm>
            <a:off x="614047" y="1925855"/>
            <a:ext cx="8048625" cy="297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0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83" y="5151873"/>
            <a:ext cx="4091152" cy="13442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4909" b="6275"/>
          <a:stretch/>
        </p:blipFill>
        <p:spPr>
          <a:xfrm>
            <a:off x="609600" y="533400"/>
            <a:ext cx="10896600" cy="465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1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83" y="5151873"/>
            <a:ext cx="4091152" cy="13442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4909" b="73305"/>
          <a:stretch/>
        </p:blipFill>
        <p:spPr>
          <a:xfrm>
            <a:off x="609600" y="533400"/>
            <a:ext cx="10896600" cy="114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39"/>
          <a:stretch/>
        </p:blipFill>
        <p:spPr>
          <a:xfrm>
            <a:off x="609600" y="1908283"/>
            <a:ext cx="8086725" cy="304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2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83" y="5151873"/>
            <a:ext cx="4091152" cy="13442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"/>
          <a:stretch/>
        </p:blipFill>
        <p:spPr>
          <a:xfrm>
            <a:off x="609600" y="914400"/>
            <a:ext cx="10758753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0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Grandview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19" y="3109587"/>
            <a:ext cx="4127500" cy="1707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83" y="5151873"/>
            <a:ext cx="4091152" cy="1344226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73" y="217978"/>
            <a:ext cx="6995499" cy="634245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121459" y="5613779"/>
            <a:ext cx="1608085" cy="42041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97" y="1690688"/>
            <a:ext cx="4194057" cy="101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4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Grandview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83" y="5151873"/>
            <a:ext cx="4091152" cy="1344226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73" y="217978"/>
            <a:ext cx="6995499" cy="634245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121459" y="5613779"/>
            <a:ext cx="1608085" cy="42041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5625"/>
            <a:ext cx="4267200" cy="4351338"/>
          </a:xfrm>
        </p:spPr>
        <p:txBody>
          <a:bodyPr/>
          <a:lstStyle/>
          <a:p>
            <a:r>
              <a:rPr lang="en-US" dirty="0" smtClean="0"/>
              <a:t>Wal-Mart Distribution Center – 600+ employees</a:t>
            </a:r>
          </a:p>
          <a:p>
            <a:r>
              <a:rPr lang="en-US" dirty="0" smtClean="0"/>
              <a:t>Grandview Lumber</a:t>
            </a:r>
          </a:p>
          <a:p>
            <a:r>
              <a:rPr lang="en-US" dirty="0" smtClean="0"/>
              <a:t>Fruit Smart</a:t>
            </a:r>
          </a:p>
          <a:p>
            <a:r>
              <a:rPr lang="en-US" dirty="0" smtClean="0"/>
              <a:t>Pallet Place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618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Sunnyside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83" y="5151873"/>
            <a:ext cx="4091152" cy="1344226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73" y="217978"/>
            <a:ext cx="6995499" cy="634245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0331666" y="4689420"/>
            <a:ext cx="1545020" cy="42041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83" y="2722179"/>
            <a:ext cx="4104083" cy="22162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750" y="1381789"/>
            <a:ext cx="1949368" cy="123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4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Sunnyside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83" y="5151873"/>
            <a:ext cx="4091152" cy="1344226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73" y="217978"/>
            <a:ext cx="6995499" cy="634245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0331666" y="4689420"/>
            <a:ext cx="1545020" cy="42041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825625"/>
            <a:ext cx="4271587" cy="4351338"/>
          </a:xfrm>
        </p:spPr>
        <p:txBody>
          <a:bodyPr/>
          <a:lstStyle/>
          <a:p>
            <a:r>
              <a:rPr lang="en-US" dirty="0" err="1" smtClean="0"/>
              <a:t>CanAm</a:t>
            </a:r>
            <a:r>
              <a:rPr lang="en-US" dirty="0" smtClean="0"/>
              <a:t> Steel</a:t>
            </a:r>
          </a:p>
          <a:p>
            <a:r>
              <a:rPr lang="en-US" dirty="0" smtClean="0"/>
              <a:t>Crop Production Services</a:t>
            </a:r>
          </a:p>
          <a:p>
            <a:r>
              <a:rPr lang="en-US" dirty="0" smtClean="0"/>
              <a:t>Co </a:t>
            </a:r>
            <a:r>
              <a:rPr lang="en-US" dirty="0" err="1" smtClean="0"/>
              <a:t>Dinn</a:t>
            </a:r>
            <a:r>
              <a:rPr lang="en-US" dirty="0" smtClean="0"/>
              <a:t> Cellars</a:t>
            </a:r>
          </a:p>
          <a:p>
            <a:r>
              <a:rPr lang="en-US" dirty="0" smtClean="0"/>
              <a:t>Yakima Chief </a:t>
            </a:r>
            <a:r>
              <a:rPr lang="en-US" dirty="0" err="1" smtClean="0"/>
              <a:t>Hopunion</a:t>
            </a:r>
            <a:endParaRPr lang="en-US" dirty="0" smtClean="0"/>
          </a:p>
          <a:p>
            <a:r>
              <a:rPr lang="en-US" dirty="0" smtClean="0"/>
              <a:t>Valley Processing</a:t>
            </a:r>
          </a:p>
          <a:p>
            <a:r>
              <a:rPr lang="en-US" dirty="0" smtClean="0"/>
              <a:t>Johnson Foods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64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Granger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83" y="5151873"/>
            <a:ext cx="4091152" cy="1344226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73" y="217978"/>
            <a:ext cx="6995499" cy="634245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9071326" y="5023947"/>
            <a:ext cx="1545020" cy="42041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42" y="1690688"/>
            <a:ext cx="3901965" cy="3109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2749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Zillah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83" y="5151873"/>
            <a:ext cx="4091152" cy="1344226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73" y="217978"/>
            <a:ext cx="6995499" cy="634245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744606" y="4582511"/>
            <a:ext cx="1545020" cy="42041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9">
            <a:extLst>
              <a:ext uri="{FF2B5EF4-FFF2-40B4-BE49-F238E27FC236}">
                <a16:creationId xmlns:a16="http://schemas.microsoft.com/office/drawing/2014/main" xmlns="" id="{7D04E82E-5B7D-4969-90DE-DED4CBA09CF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rcRect l="8352" t="5555" r="8918" b="29167"/>
          <a:stretch/>
        </p:blipFill>
        <p:spPr>
          <a:xfrm>
            <a:off x="607492" y="1347773"/>
            <a:ext cx="3501533" cy="35776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5239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134</Words>
  <Application>Microsoft Office PowerPoint</Application>
  <PresentationFormat>Widescreen</PresentationFormat>
  <Paragraphs>56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Mabton</vt:lpstr>
      <vt:lpstr>Grandview</vt:lpstr>
      <vt:lpstr>Grandview</vt:lpstr>
      <vt:lpstr>Sunnyside</vt:lpstr>
      <vt:lpstr>Sunnyside</vt:lpstr>
      <vt:lpstr>Granger</vt:lpstr>
      <vt:lpstr>Zillah</vt:lpstr>
      <vt:lpstr>Toppenish</vt:lpstr>
      <vt:lpstr>Wapato</vt:lpstr>
      <vt:lpstr>Harrah &amp;  White Swan</vt:lpstr>
      <vt:lpstr>Naches</vt:lpstr>
      <vt:lpstr>Tieton</vt:lpstr>
      <vt:lpstr>Selah</vt:lpstr>
      <vt:lpstr>Selah</vt:lpstr>
      <vt:lpstr>Moxee</vt:lpstr>
      <vt:lpstr>Yakima County</vt:lpstr>
      <vt:lpstr>Yakima</vt:lpstr>
      <vt:lpstr>Yakima</vt:lpstr>
      <vt:lpstr>Union Gap</vt:lpstr>
      <vt:lpstr>Union Gap</vt:lpstr>
      <vt:lpstr>Union Gap</vt:lpstr>
      <vt:lpstr>Cascade Mill 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Smith</dc:creator>
  <cp:lastModifiedBy>Meseck, Don (ESD)</cp:lastModifiedBy>
  <cp:revision>45</cp:revision>
  <dcterms:created xsi:type="dcterms:W3CDTF">2018-07-12T18:16:51Z</dcterms:created>
  <dcterms:modified xsi:type="dcterms:W3CDTF">2018-07-18T23:59:30Z</dcterms:modified>
</cp:coreProperties>
</file>