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328" r:id="rId2"/>
    <p:sldId id="334" r:id="rId3"/>
    <p:sldId id="369" r:id="rId4"/>
    <p:sldId id="386" r:id="rId5"/>
    <p:sldId id="404" r:id="rId6"/>
    <p:sldId id="405" r:id="rId7"/>
    <p:sldId id="387" r:id="rId8"/>
    <p:sldId id="388" r:id="rId9"/>
    <p:sldId id="389" r:id="rId10"/>
    <p:sldId id="395" r:id="rId11"/>
    <p:sldId id="380" r:id="rId12"/>
    <p:sldId id="381" r:id="rId13"/>
    <p:sldId id="382" r:id="rId14"/>
    <p:sldId id="401" r:id="rId15"/>
    <p:sldId id="403" r:id="rId16"/>
    <p:sldId id="384" r:id="rId17"/>
    <p:sldId id="379" r:id="rId18"/>
    <p:sldId id="392" r:id="rId19"/>
    <p:sldId id="402" r:id="rId20"/>
    <p:sldId id="399" r:id="rId21"/>
    <p:sldId id="385"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064"/>
    <a:srgbClr val="FF6600"/>
    <a:srgbClr val="6C7728"/>
    <a:srgbClr val="9B3236"/>
    <a:srgbClr val="CCCC99"/>
    <a:srgbClr val="CC6600"/>
    <a:srgbClr val="000000"/>
    <a:srgbClr val="0033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327" autoAdjust="0"/>
    <p:restoredTop sz="94621" autoAdjust="0"/>
  </p:normalViewPr>
  <p:slideViewPr>
    <p:cSldViewPr snapToGrid="0">
      <p:cViewPr varScale="1">
        <p:scale>
          <a:sx n="99" d="100"/>
          <a:sy n="99" d="100"/>
        </p:scale>
        <p:origin x="168" y="90"/>
      </p:cViewPr>
      <p:guideLst>
        <p:guide orient="horz" pos="2160"/>
        <p:guide pos="2880"/>
      </p:guideLst>
    </p:cSldViewPr>
  </p:slideViewPr>
  <p:outlineViewPr>
    <p:cViewPr>
      <p:scale>
        <a:sx n="33" d="100"/>
        <a:sy n="33" d="100"/>
      </p:scale>
      <p:origin x="48" y="3192"/>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9" d="100"/>
          <a:sy n="79" d="100"/>
        </p:scale>
        <p:origin x="1980"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773"/>
          </a:xfrm>
          <a:prstGeom prst="rect">
            <a:avLst/>
          </a:prstGeom>
        </p:spPr>
        <p:txBody>
          <a:bodyPr vert="horz" lIns="92781" tIns="46391" rIns="92781" bIns="46391" rtlCol="0"/>
          <a:lstStyle>
            <a:lvl1pPr algn="l">
              <a:defRPr sz="1200">
                <a:latin typeface="Arial" pitchFamily="34" charset="0"/>
                <a:ea typeface="+mn-ea"/>
              </a:defRPr>
            </a:lvl1pPr>
          </a:lstStyle>
          <a:p>
            <a:pPr>
              <a:defRPr/>
            </a:pPr>
            <a:endParaRPr lang="en-US" dirty="0"/>
          </a:p>
        </p:txBody>
      </p:sp>
      <p:sp>
        <p:nvSpPr>
          <p:cNvPr id="3" name="Date Placeholder 2"/>
          <p:cNvSpPr>
            <a:spLocks noGrp="1"/>
          </p:cNvSpPr>
          <p:nvPr>
            <p:ph type="dt" sz="quarter" idx="1"/>
          </p:nvPr>
        </p:nvSpPr>
        <p:spPr>
          <a:xfrm>
            <a:off x="3978132" y="1"/>
            <a:ext cx="3043343" cy="465773"/>
          </a:xfrm>
          <a:prstGeom prst="rect">
            <a:avLst/>
          </a:prstGeom>
        </p:spPr>
        <p:txBody>
          <a:bodyPr vert="horz" wrap="square" lIns="92781" tIns="46391" rIns="92781" bIns="46391" numCol="1" anchor="t" anchorCtr="0" compatLnSpc="1">
            <a:prstTxWarp prst="textNoShape">
              <a:avLst/>
            </a:prstTxWarp>
          </a:bodyPr>
          <a:lstStyle>
            <a:lvl1pPr algn="r">
              <a:defRPr sz="1200" smtClean="0"/>
            </a:lvl1pPr>
          </a:lstStyle>
          <a:p>
            <a:pPr>
              <a:defRPr/>
            </a:pPr>
            <a:fld id="{49C245B6-ABE6-46E0-9852-BF3EE5717A5A}" type="datetime1">
              <a:rPr lang="en-US"/>
              <a:pPr>
                <a:defRPr/>
              </a:pPr>
              <a:t>7/23/2018</a:t>
            </a:fld>
            <a:endParaRPr lang="en-US" dirty="0"/>
          </a:p>
        </p:txBody>
      </p:sp>
      <p:sp>
        <p:nvSpPr>
          <p:cNvPr id="4" name="Footer Placeholder 3"/>
          <p:cNvSpPr>
            <a:spLocks noGrp="1"/>
          </p:cNvSpPr>
          <p:nvPr>
            <p:ph type="ftr" sz="quarter" idx="2"/>
          </p:nvPr>
        </p:nvSpPr>
        <p:spPr>
          <a:xfrm>
            <a:off x="0" y="8841738"/>
            <a:ext cx="3043343" cy="465773"/>
          </a:xfrm>
          <a:prstGeom prst="rect">
            <a:avLst/>
          </a:prstGeom>
        </p:spPr>
        <p:txBody>
          <a:bodyPr vert="horz" lIns="92781" tIns="46391" rIns="92781" bIns="46391" rtlCol="0" anchor="b"/>
          <a:lstStyle>
            <a:lvl1pPr algn="l">
              <a:defRPr sz="1200">
                <a:latin typeface="Arial" pitchFamily="34" charset="0"/>
                <a:ea typeface="+mn-ea"/>
              </a:defRPr>
            </a:lvl1pPr>
          </a:lstStyle>
          <a:p>
            <a:pPr>
              <a:defRPr/>
            </a:pPr>
            <a:endParaRPr lang="en-US" dirty="0"/>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wrap="square" lIns="92781" tIns="46391" rIns="92781" bIns="46391" numCol="1" anchor="b" anchorCtr="0" compatLnSpc="1">
            <a:prstTxWarp prst="textNoShape">
              <a:avLst/>
            </a:prstTxWarp>
          </a:bodyPr>
          <a:lstStyle>
            <a:lvl1pPr algn="r">
              <a:defRPr sz="1200" smtClean="0"/>
            </a:lvl1pPr>
          </a:lstStyle>
          <a:p>
            <a:pPr>
              <a:defRPr/>
            </a:pPr>
            <a:fld id="{E5ED8865-E5BF-45D7-8DD9-247B4AB6D818}" type="slidenum">
              <a:rPr lang="en-US"/>
              <a:pPr>
                <a:defRPr/>
              </a:pPr>
              <a:t>‹#›</a:t>
            </a:fld>
            <a:endParaRPr lang="en-US" dirty="0"/>
          </a:p>
        </p:txBody>
      </p:sp>
    </p:spTree>
    <p:extLst>
      <p:ext uri="{BB962C8B-B14F-4D97-AF65-F5344CB8AC3E}">
        <p14:creationId xmlns:p14="http://schemas.microsoft.com/office/powerpoint/2010/main" val="22029664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1"/>
            <a:ext cx="3043343" cy="465773"/>
          </a:xfrm>
          <a:prstGeom prst="rect">
            <a:avLst/>
          </a:prstGeom>
          <a:noFill/>
          <a:ln w="9525">
            <a:noFill/>
            <a:miter lim="800000"/>
            <a:headEnd/>
            <a:tailEnd/>
          </a:ln>
          <a:effectLst/>
        </p:spPr>
        <p:txBody>
          <a:bodyPr vert="horz" wrap="square" lIns="92781" tIns="46391" rIns="92781" bIns="46391"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105475" name="Rectangle 3"/>
          <p:cNvSpPr>
            <a:spLocks noGrp="1" noChangeArrowheads="1"/>
          </p:cNvSpPr>
          <p:nvPr>
            <p:ph type="dt" idx="1"/>
          </p:nvPr>
        </p:nvSpPr>
        <p:spPr bwMode="auto">
          <a:xfrm>
            <a:off x="3978132" y="1"/>
            <a:ext cx="3043343" cy="465773"/>
          </a:xfrm>
          <a:prstGeom prst="rect">
            <a:avLst/>
          </a:prstGeom>
          <a:noFill/>
          <a:ln w="9525">
            <a:noFill/>
            <a:miter lim="800000"/>
            <a:headEnd/>
            <a:tailEnd/>
          </a:ln>
          <a:effectLst/>
        </p:spPr>
        <p:txBody>
          <a:bodyPr vert="horz" wrap="square" lIns="92781" tIns="46391" rIns="92781" bIns="46391"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702310" y="4422460"/>
            <a:ext cx="5618480" cy="4188778"/>
          </a:xfrm>
          <a:prstGeom prst="rect">
            <a:avLst/>
          </a:prstGeom>
          <a:noFill/>
          <a:ln w="9525">
            <a:noFill/>
            <a:miter lim="800000"/>
            <a:headEnd/>
            <a:tailEnd/>
          </a:ln>
          <a:effectLst/>
        </p:spPr>
        <p:txBody>
          <a:bodyPr vert="horz" wrap="square" lIns="92781" tIns="46391" rIns="92781" bIns="4639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5478" name="Rectangle 6"/>
          <p:cNvSpPr>
            <a:spLocks noGrp="1" noChangeArrowheads="1"/>
          </p:cNvSpPr>
          <p:nvPr>
            <p:ph type="ftr" sz="quarter" idx="4"/>
          </p:nvPr>
        </p:nvSpPr>
        <p:spPr bwMode="auto">
          <a:xfrm>
            <a:off x="0" y="8841738"/>
            <a:ext cx="3043343" cy="465773"/>
          </a:xfrm>
          <a:prstGeom prst="rect">
            <a:avLst/>
          </a:prstGeom>
          <a:noFill/>
          <a:ln w="9525">
            <a:noFill/>
            <a:miter lim="800000"/>
            <a:headEnd/>
            <a:tailEnd/>
          </a:ln>
          <a:effectLst/>
        </p:spPr>
        <p:txBody>
          <a:bodyPr vert="horz" wrap="square" lIns="92781" tIns="46391" rIns="92781" bIns="46391"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105479" name="Rectangle 7"/>
          <p:cNvSpPr>
            <a:spLocks noGrp="1" noChangeArrowheads="1"/>
          </p:cNvSpPr>
          <p:nvPr>
            <p:ph type="sldNum" sz="quarter" idx="5"/>
          </p:nvPr>
        </p:nvSpPr>
        <p:spPr bwMode="auto">
          <a:xfrm>
            <a:off x="3978132" y="8841738"/>
            <a:ext cx="3043343" cy="465773"/>
          </a:xfrm>
          <a:prstGeom prst="rect">
            <a:avLst/>
          </a:prstGeom>
          <a:noFill/>
          <a:ln w="9525">
            <a:noFill/>
            <a:miter lim="800000"/>
            <a:headEnd/>
            <a:tailEnd/>
          </a:ln>
          <a:effectLst/>
        </p:spPr>
        <p:txBody>
          <a:bodyPr vert="horz" wrap="square" lIns="92781" tIns="46391" rIns="92781" bIns="46391" numCol="1" anchor="b" anchorCtr="0" compatLnSpc="1">
            <a:prstTxWarp prst="textNoShape">
              <a:avLst/>
            </a:prstTxWarp>
          </a:bodyPr>
          <a:lstStyle>
            <a:lvl1pPr algn="r">
              <a:defRPr sz="1200" smtClean="0"/>
            </a:lvl1pPr>
          </a:lstStyle>
          <a:p>
            <a:pPr>
              <a:defRPr/>
            </a:pPr>
            <a:fld id="{A74C8261-DCB7-42C6-9526-0D2888591F16}" type="slidenum">
              <a:rPr lang="en-US"/>
              <a:pPr>
                <a:defRPr/>
              </a:pPr>
              <a:t>‹#›</a:t>
            </a:fld>
            <a:endParaRPr lang="en-US" dirty="0"/>
          </a:p>
        </p:txBody>
      </p:sp>
    </p:spTree>
    <p:extLst>
      <p:ext uri="{BB962C8B-B14F-4D97-AF65-F5344CB8AC3E}">
        <p14:creationId xmlns:p14="http://schemas.microsoft.com/office/powerpoint/2010/main" val="35345534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r>
              <a:rPr lang="en-US" dirty="0" smtClean="0">
                <a:latin typeface="Arial" pitchFamily="34" charset="0"/>
                <a:cs typeface="Arial" pitchFamily="34" charset="0"/>
              </a:rPr>
              <a:t>My name is Don Meseck, Regional Labor Economist, assigned to the Workforce Information and Technology Services (WITS) Division of the Washington State Employment Security Department.  </a:t>
            </a:r>
          </a:p>
          <a:p>
            <a:r>
              <a:rPr lang="en-US" dirty="0" smtClean="0">
                <a:latin typeface="Arial" pitchFamily="34" charset="0"/>
                <a:cs typeface="Arial" pitchFamily="34" charset="0"/>
              </a:rPr>
              <a:t>I provide economic analysis services and Labor Market Information (LMI) for a seven-county area in Washington State.  Some of our major clients are: WorkSource offices, the North and South Central Washington Workforce Development Councils, economic development </a:t>
            </a:r>
            <a:r>
              <a:rPr lang="en-US" dirty="0">
                <a:latin typeface="Arial" pitchFamily="34" charset="0"/>
                <a:cs typeface="Arial" pitchFamily="34" charset="0"/>
              </a:rPr>
              <a:t>c</a:t>
            </a:r>
            <a:r>
              <a:rPr lang="en-US" dirty="0" smtClean="0">
                <a:latin typeface="Arial" pitchFamily="34" charset="0"/>
                <a:cs typeface="Arial" pitchFamily="34" charset="0"/>
              </a:rPr>
              <a:t>ouncils, chambers of commerce, ports, public and private sector schools, elected officials, the media, Rotary and Kiwanis clubs, banks, realtors, other businesses, etc. primarily in Adams, Chelan, Douglas, Grant, Kittitas, Okanogan, and Yakima counties.</a:t>
            </a:r>
          </a:p>
        </p:txBody>
      </p:sp>
      <p:sp>
        <p:nvSpPr>
          <p:cNvPr id="10244" name="Slide Number Placeholder 3"/>
          <p:cNvSpPr>
            <a:spLocks noGrp="1"/>
          </p:cNvSpPr>
          <p:nvPr>
            <p:ph type="sldNum" sz="quarter" idx="5"/>
          </p:nvPr>
        </p:nvSpPr>
        <p:spPr>
          <a:noFill/>
        </p:spPr>
        <p:txBody>
          <a:bodyPr/>
          <a:lstStyle/>
          <a:p>
            <a:fld id="{CF93A1F1-5400-4485-A2D8-B3805E7D79BB}" type="slidenum">
              <a:rPr lang="en-US"/>
              <a:pPr/>
              <a:t>1</a:t>
            </a:fld>
            <a:endParaRPr lang="en-US" dirty="0"/>
          </a:p>
        </p:txBody>
      </p:sp>
    </p:spTree>
    <p:extLst>
      <p:ext uri="{BB962C8B-B14F-4D97-AF65-F5344CB8AC3E}">
        <p14:creationId xmlns:p14="http://schemas.microsoft.com/office/powerpoint/2010/main" val="275610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10</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smtClean="0"/>
              <a:t>Note the difference in the magnitude of the rates, in both areas, from 2005-2008, from 2009-2015, and from 2016-2017.  </a:t>
            </a:r>
          </a:p>
          <a:p>
            <a:r>
              <a:rPr lang="en-US" dirty="0" smtClean="0"/>
              <a:t>In Yakima County for example, unemployment rates were in 7-percent range from 2005-2008.  For the past eight years however (from 2009-2016) not seasonally adjusted rates have lingered in the 8-10 percent range.  </a:t>
            </a:r>
          </a:p>
          <a:p>
            <a:r>
              <a:rPr lang="en-US" dirty="0" smtClean="0"/>
              <a:t>LAUS estimates indicate that the unemployment rate fell seven-tenths of a point in 2017.  Why?  </a:t>
            </a:r>
            <a:r>
              <a:rPr lang="en-US" dirty="0"/>
              <a:t>T</a:t>
            </a:r>
            <a:r>
              <a:rPr lang="en-US" dirty="0" smtClean="0"/>
              <a:t>he number of residents in the Civilian Labor Force (CLF) grew 0.8 percent between 2016 and 2017 (good news) while the number of unemployed residents fell at a 8.6-percent clip in 2017 (more good news).  The local unemployment rate has been moving in the right direction (i.e., downward) for six consecutive years (2012-2017, inclusive).  The 6.8-percent reading for Yakima County in 2017 was the lowest rate in recent recorded history (i.e., since our agency began compiling data electronically in 1990.) </a:t>
            </a:r>
          </a:p>
          <a:p>
            <a:r>
              <a:rPr lang="en-US" dirty="0"/>
              <a:t>A</a:t>
            </a:r>
            <a:r>
              <a:rPr lang="en-US" dirty="0" smtClean="0"/>
              <a:t>nnual </a:t>
            </a:r>
            <a:r>
              <a:rPr lang="en-US" dirty="0"/>
              <a:t>average unemployment </a:t>
            </a:r>
            <a:r>
              <a:rPr lang="en-US" dirty="0" smtClean="0"/>
              <a:t>rates </a:t>
            </a:r>
            <a:r>
              <a:rPr lang="en-US" dirty="0"/>
              <a:t>for </a:t>
            </a:r>
            <a:r>
              <a:rPr lang="en-US" dirty="0" smtClean="0"/>
              <a:t>Washington have steadily decreased in each of the past seven years (i.e., from 2011-2017, inclusive) and by 2015 and 2016 were back to the pre-recession levels of 4-5 percent (experienced from 2005-2008).  The 2017 </a:t>
            </a:r>
            <a:r>
              <a:rPr lang="en-US" dirty="0"/>
              <a:t>rate </a:t>
            </a:r>
            <a:r>
              <a:rPr lang="en-US" dirty="0" smtClean="0"/>
              <a:t>of 4.8 percent for Washington State was </a:t>
            </a:r>
            <a:r>
              <a:rPr lang="en-US" dirty="0"/>
              <a:t>the lowest rate in </a:t>
            </a:r>
            <a:r>
              <a:rPr lang="en-US" dirty="0" smtClean="0"/>
              <a:t>ten years </a:t>
            </a:r>
            <a:r>
              <a:rPr lang="en-US" dirty="0"/>
              <a:t>(i.e., </a:t>
            </a:r>
            <a:r>
              <a:rPr lang="en-US" dirty="0" smtClean="0"/>
              <a:t>since the 4.7 percent average annual rate in 2007.)   </a:t>
            </a:r>
            <a:endParaRPr lang="en-US" i="1" dirty="0" smtClean="0"/>
          </a:p>
          <a:p>
            <a:pPr marL="231952" indent="-231952" eaLnBrk="1" hangingPunct="1"/>
            <a:r>
              <a:rPr lang="en-US" dirty="0" smtClean="0">
                <a:latin typeface="Arial" pitchFamily="34" charset="0"/>
                <a:cs typeface="Arial" pitchFamily="34" charset="0"/>
              </a:rPr>
              <a:t> </a:t>
            </a:r>
            <a:endParaRPr lang="en-US" dirty="0" smtClean="0">
              <a:latin typeface="Arial" pitchFamily="34" charset="0"/>
              <a:ea typeface="ＭＳ Ｐゴシック" pitchFamily="34" charset="-128"/>
              <a:cs typeface="Arial" pitchFamily="34" charset="0"/>
            </a:endParaRPr>
          </a:p>
          <a:p>
            <a:pPr marL="231952" indent="-231952" eaLnBrk="1" hangingPunct="1"/>
            <a:r>
              <a:rPr lang="en-US" dirty="0" smtClean="0">
                <a:ea typeface="ＭＳ Ｐゴシック" pitchFamily="34" charset="-128"/>
              </a:rPr>
              <a:t>     </a:t>
            </a:r>
          </a:p>
        </p:txBody>
      </p:sp>
    </p:spTree>
    <p:extLst>
      <p:ext uri="{BB962C8B-B14F-4D97-AF65-F5344CB8AC3E}">
        <p14:creationId xmlns:p14="http://schemas.microsoft.com/office/powerpoint/2010/main" val="3860994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11</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In Yakima County, the not seasonally adjusted average annual unemployment rate </a:t>
            </a:r>
            <a:r>
              <a:rPr lang="en-US" dirty="0" smtClean="0"/>
              <a:t>edged downwards only seven-tenths </a:t>
            </a:r>
            <a:r>
              <a:rPr lang="en-US" dirty="0"/>
              <a:t>of a percentage point between </a:t>
            </a:r>
            <a:r>
              <a:rPr lang="en-US" dirty="0" smtClean="0"/>
              <a:t>2016 </a:t>
            </a:r>
            <a:r>
              <a:rPr lang="en-US" dirty="0"/>
              <a:t>and </a:t>
            </a:r>
            <a:r>
              <a:rPr lang="en-US" dirty="0" smtClean="0"/>
              <a:t>2017, </a:t>
            </a:r>
            <a:r>
              <a:rPr lang="en-US" dirty="0"/>
              <a:t>from </a:t>
            </a:r>
            <a:r>
              <a:rPr lang="en-US" dirty="0" smtClean="0"/>
              <a:t>7.5 </a:t>
            </a:r>
            <a:r>
              <a:rPr lang="en-US" dirty="0"/>
              <a:t>to </a:t>
            </a:r>
            <a:r>
              <a:rPr lang="en-US" dirty="0" smtClean="0"/>
              <a:t>6.8 </a:t>
            </a:r>
            <a:r>
              <a:rPr lang="en-US" dirty="0"/>
              <a:t>percent. </a:t>
            </a:r>
            <a:endParaRPr lang="en-US" dirty="0" smtClean="0"/>
          </a:p>
          <a:p>
            <a:r>
              <a:rPr lang="en-US" dirty="0" smtClean="0"/>
              <a:t>The </a:t>
            </a:r>
            <a:r>
              <a:rPr lang="en-US" dirty="0"/>
              <a:t>unemployment rate fell from 6.2 percent in May 2017 to 6.0 percent in May 2018, a two-tenths points </a:t>
            </a:r>
            <a:r>
              <a:rPr lang="en-US" dirty="0" smtClean="0"/>
              <a:t>drop </a:t>
            </a:r>
            <a:r>
              <a:rPr lang="en-US" dirty="0"/>
              <a:t>as the number of residents entering the labor force increased while the number of unemployed </a:t>
            </a:r>
            <a:r>
              <a:rPr lang="en-US" dirty="0" smtClean="0"/>
              <a:t>decreased.</a:t>
            </a:r>
            <a:r>
              <a:rPr lang="en-US" dirty="0" smtClean="0">
                <a:latin typeface="Arial" pitchFamily="34" charset="0"/>
                <a:cs typeface="Arial" pitchFamily="34" charset="0"/>
              </a:rPr>
              <a:t>  </a:t>
            </a:r>
            <a:r>
              <a:rPr lang="en-US" dirty="0" smtClean="0"/>
              <a:t>The </a:t>
            </a:r>
            <a:r>
              <a:rPr lang="en-US" dirty="0"/>
              <a:t>rate has either stabilized or posted year over year declines for the past 15 months (March 2017 through May 2018). </a:t>
            </a:r>
            <a:r>
              <a:rPr lang="en-US" dirty="0" smtClean="0"/>
              <a:t> This </a:t>
            </a:r>
            <a:r>
              <a:rPr lang="en-US" dirty="0"/>
              <a:t>May’s rate (6.0 percent) is the lowest reading for the month of May for Yakima County since electronic records were implemented in 1990 – 28 years ago</a:t>
            </a:r>
            <a:r>
              <a:rPr lang="en-US" dirty="0" smtClean="0"/>
              <a:t>.</a:t>
            </a:r>
            <a:endParaRPr lang="en-US" dirty="0">
              <a:ea typeface="ＭＳ Ｐゴシック" pitchFamily="34" charset="-128"/>
            </a:endParaRPr>
          </a:p>
        </p:txBody>
      </p:sp>
    </p:spTree>
    <p:extLst>
      <p:ext uri="{BB962C8B-B14F-4D97-AF65-F5344CB8AC3E}">
        <p14:creationId xmlns:p14="http://schemas.microsoft.com/office/powerpoint/2010/main" val="2710848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12</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In May 2018, the number of local residents who were unemployed was 7,669 countywide, a 1.5 percent decline from the 7,782 residents out of work in May 2017. </a:t>
            </a:r>
            <a:r>
              <a:rPr lang="en-US" dirty="0" smtClean="0"/>
              <a:t> Simultaneously </a:t>
            </a:r>
            <a:r>
              <a:rPr lang="en-US" dirty="0"/>
              <a:t>the number of residents in the CLF grew by 2.2 </a:t>
            </a:r>
            <a:r>
              <a:rPr lang="en-US" dirty="0" smtClean="0"/>
              <a:t>percent. </a:t>
            </a:r>
            <a:r>
              <a:rPr lang="en-US" dirty="0"/>
              <a:t>The result: Yakima County’s unemployment rate dropped from 6.2 percent in May 2017 to 6.0 percent in May 2018. </a:t>
            </a:r>
            <a:endParaRPr lang="en-US" dirty="0" smtClean="0"/>
          </a:p>
          <a:p>
            <a:r>
              <a:rPr lang="en-US" dirty="0" smtClean="0"/>
              <a:t>The </a:t>
            </a:r>
            <a:r>
              <a:rPr lang="en-US" dirty="0"/>
              <a:t>rate has either stabilized or posted year over year declines for the past 15 months (March 2017 through May 2018). </a:t>
            </a:r>
            <a:r>
              <a:rPr lang="en-US" dirty="0" smtClean="0"/>
              <a:t> This </a:t>
            </a:r>
            <a:r>
              <a:rPr lang="en-US" dirty="0"/>
              <a:t>May’s rate (6.0 percent) is the lowest reading for the month of May for Yakima County since electronic records were implemented in 1990 – 28 years </a:t>
            </a:r>
            <a:r>
              <a:rPr lang="en-US" dirty="0" smtClean="0"/>
              <a:t>ago.</a:t>
            </a:r>
            <a:endParaRPr lang="en-US" dirty="0" smtClean="0">
              <a:ea typeface="ＭＳ Ｐゴシック" pitchFamily="34" charset="-128"/>
            </a:endParaRPr>
          </a:p>
        </p:txBody>
      </p:sp>
    </p:spTree>
    <p:extLst>
      <p:ext uri="{BB962C8B-B14F-4D97-AF65-F5344CB8AC3E}">
        <p14:creationId xmlns:p14="http://schemas.microsoft.com/office/powerpoint/2010/main" val="2514064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13</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lvl="0" eaLnBrk="1" hangingPunct="1"/>
            <a:r>
              <a:rPr lang="en-US" dirty="0"/>
              <a:t>On an average annual basis, Yakima County’s CLF increased a modest 0.8 percent between 2016 (125,834 residents) and 2017 (126,814 residents). But, the County's labor force has been expanding for the past nine months (from September 2017 through May 2018</a:t>
            </a:r>
            <a:r>
              <a:rPr lang="en-US" dirty="0" smtClean="0"/>
              <a:t>).</a:t>
            </a:r>
          </a:p>
          <a:p>
            <a:pPr lvl="0" eaLnBrk="1" hangingPunct="1"/>
            <a:r>
              <a:rPr lang="en-US" dirty="0"/>
              <a:t>Washington's Civilian Labor Force (CLF) expanded by 89,522 residents (a 2.5 percent upturn) from 2016 to 2017. The state’s labor force has grown, year over year, for the past 52 months (February 2014 through May 2018). In May 2018, Washington’s CLF tallied 3,753,803 residents versus 3,702,170 in May 2017 equating to 51,633 more Washingtonians in the labor force (up 1.4 percent</a:t>
            </a:r>
            <a:r>
              <a:rPr lang="en-US" dirty="0" smtClean="0"/>
              <a:t>).   </a:t>
            </a:r>
            <a:endParaRPr lang="en-US" dirty="0"/>
          </a:p>
        </p:txBody>
      </p:sp>
    </p:spTree>
    <p:extLst>
      <p:ext uri="{BB962C8B-B14F-4D97-AF65-F5344CB8AC3E}">
        <p14:creationId xmlns:p14="http://schemas.microsoft.com/office/powerpoint/2010/main" val="103024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14</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smtClean="0">
                <a:latin typeface="Arial" pitchFamily="34" charset="0"/>
                <a:cs typeface="Arial" pitchFamily="34" charset="0"/>
              </a:rPr>
              <a:t>The National Bureau of Economic Research (NBER) announced that the national recession occurred from December 2007 through June 2009.  But, the effects of the recession hit Yakima County’s nonfarm labor market heavily in 2009, 2010, and again in 2012.  </a:t>
            </a:r>
            <a:r>
              <a:rPr lang="en-US" dirty="0" smtClean="0">
                <a:latin typeface="Arial" pitchFamily="34" charset="0"/>
                <a:ea typeface="ＭＳ Ｐゴシック" pitchFamily="34" charset="-128"/>
                <a:cs typeface="Arial" pitchFamily="34" charset="0"/>
              </a:rPr>
              <a:t>Please note: nonfarm employment data do not count agricultural jobs.  Nonfarm figures are derived from Current Employment Statistics (CES) data/estimates (i.e., from CES quarterly benchmarked data, not seasonally adjusted) at the county, state, and national levels. </a:t>
            </a:r>
          </a:p>
          <a:p>
            <a:pPr eaLnBrk="1" hangingPunct="1"/>
            <a:r>
              <a:rPr lang="en-US" dirty="0" smtClean="0">
                <a:latin typeface="Arial" pitchFamily="34" charset="0"/>
                <a:ea typeface="ＭＳ Ｐゴシック" pitchFamily="34" charset="-128"/>
                <a:cs typeface="Arial" pitchFamily="34" charset="0"/>
              </a:rPr>
              <a:t>The “pre-recession” </a:t>
            </a:r>
            <a:r>
              <a:rPr lang="en-US" dirty="0">
                <a:latin typeface="Arial" pitchFamily="34" charset="0"/>
                <a:ea typeface="ＭＳ Ｐゴシック" pitchFamily="34" charset="-128"/>
                <a:cs typeface="Arial" pitchFamily="34" charset="0"/>
              </a:rPr>
              <a:t>peak </a:t>
            </a:r>
            <a:r>
              <a:rPr lang="en-US" dirty="0" smtClean="0">
                <a:latin typeface="Arial" pitchFamily="34" charset="0"/>
                <a:ea typeface="ＭＳ Ｐゴシック" pitchFamily="34" charset="-128"/>
                <a:cs typeface="Arial" pitchFamily="34" charset="0"/>
              </a:rPr>
              <a:t>for nonfarm employment was in 2008 when the local economy provided 80,100 jobs. Then the recession hit and it took six years, until 2014, for the Yakima County economy to regain (and slightly exceed) this level of employment. The </a:t>
            </a:r>
            <a:r>
              <a:rPr lang="en-US" dirty="0">
                <a:latin typeface="Arial" pitchFamily="34" charset="0"/>
                <a:ea typeface="ＭＳ Ｐゴシック" pitchFamily="34" charset="-128"/>
                <a:cs typeface="Arial" pitchFamily="34" charset="0"/>
              </a:rPr>
              <a:t>“</a:t>
            </a:r>
            <a:r>
              <a:rPr lang="en-US" dirty="0" smtClean="0">
                <a:latin typeface="Arial" pitchFamily="34" charset="0"/>
                <a:ea typeface="ＭＳ Ｐゴシック" pitchFamily="34" charset="-128"/>
                <a:cs typeface="Arial" pitchFamily="34" charset="0"/>
              </a:rPr>
              <a:t>valleys” </a:t>
            </a:r>
            <a:r>
              <a:rPr lang="en-US" dirty="0">
                <a:latin typeface="Arial" pitchFamily="34" charset="0"/>
                <a:ea typeface="ＭＳ Ｐゴシック" pitchFamily="34" charset="-128"/>
                <a:cs typeface="Arial" pitchFamily="34" charset="0"/>
              </a:rPr>
              <a:t>of our local recession here in Yakima County occurred in </a:t>
            </a:r>
            <a:r>
              <a:rPr lang="en-US" dirty="0" smtClean="0">
                <a:latin typeface="Arial" pitchFamily="34" charset="0"/>
                <a:ea typeface="ＭＳ Ｐゴシック" pitchFamily="34" charset="-128"/>
                <a:cs typeface="Arial" pitchFamily="34" charset="0"/>
              </a:rPr>
              <a:t>2010 and 2012</a:t>
            </a:r>
            <a:r>
              <a:rPr lang="en-US" dirty="0">
                <a:latin typeface="Arial" pitchFamily="34" charset="0"/>
                <a:ea typeface="ＭＳ Ｐゴシック" pitchFamily="34" charset="-128"/>
                <a:cs typeface="Arial" pitchFamily="34" charset="0"/>
              </a:rPr>
              <a:t>, when nonfarm employment averaged just </a:t>
            </a:r>
            <a:r>
              <a:rPr lang="en-US" dirty="0" smtClean="0">
                <a:latin typeface="Arial" pitchFamily="34" charset="0"/>
                <a:ea typeface="ＭＳ Ｐゴシック" pitchFamily="34" charset="-128"/>
                <a:cs typeface="Arial" pitchFamily="34" charset="0"/>
              </a:rPr>
              <a:t>78,400</a:t>
            </a:r>
            <a:r>
              <a:rPr lang="en-US" dirty="0">
                <a:latin typeface="Arial" pitchFamily="34" charset="0"/>
                <a:ea typeface="ＭＳ Ｐゴシック" pitchFamily="34" charset="-128"/>
                <a:cs typeface="Arial" pitchFamily="34" charset="0"/>
              </a:rPr>
              <a:t>. </a:t>
            </a:r>
            <a:endParaRPr lang="en-US" dirty="0" smtClean="0">
              <a:latin typeface="Arial" pitchFamily="34" charset="0"/>
              <a:ea typeface="ＭＳ Ｐゴシック" pitchFamily="34" charset="-128"/>
              <a:cs typeface="Arial" pitchFamily="34" charset="0"/>
            </a:endParaRPr>
          </a:p>
          <a:p>
            <a:pPr eaLnBrk="1" hangingPunct="1"/>
            <a:r>
              <a:rPr lang="en-US" dirty="0" smtClean="0">
                <a:latin typeface="Arial" pitchFamily="34" charset="0"/>
                <a:ea typeface="ＭＳ Ｐゴシック" pitchFamily="34" charset="-128"/>
                <a:cs typeface="Arial" pitchFamily="34" charset="0"/>
              </a:rPr>
              <a:t>In </a:t>
            </a:r>
            <a:r>
              <a:rPr lang="en-US" dirty="0">
                <a:latin typeface="Arial" pitchFamily="34" charset="0"/>
                <a:ea typeface="ＭＳ Ｐゴシック" pitchFamily="34" charset="-128"/>
                <a:cs typeface="Arial" pitchFamily="34" charset="0"/>
              </a:rPr>
              <a:t>2017 nonfarm employment averaged 86,200. </a:t>
            </a:r>
            <a:endParaRPr lang="en-US" dirty="0" smtClean="0">
              <a:latin typeface="Arial" pitchFamily="34" charset="0"/>
              <a:ea typeface="ＭＳ Ｐゴシック" pitchFamily="34" charset="-128"/>
              <a:cs typeface="Arial" pitchFamily="34" charset="0"/>
            </a:endParaRPr>
          </a:p>
          <a:p>
            <a:pPr eaLnBrk="1" hangingPunct="1"/>
            <a:r>
              <a:rPr lang="en-US" dirty="0" smtClean="0">
                <a:latin typeface="Arial" pitchFamily="34" charset="0"/>
                <a:ea typeface="ＭＳ Ｐゴシック" pitchFamily="34" charset="-128"/>
                <a:cs typeface="Arial" pitchFamily="34" charset="0"/>
              </a:rPr>
              <a:t>An important takeaway: the recent recession hit the local nonfarm market harder than the total covered employment job market.  It took six years (from 2008-2014) for Yakima County’s nonfarm economy to regain the number of jobs lost; but it took only three years (from </a:t>
            </a:r>
            <a:r>
              <a:rPr lang="en-US" smtClean="0">
                <a:latin typeface="Arial" pitchFamily="34" charset="0"/>
                <a:ea typeface="ＭＳ Ｐゴシック" pitchFamily="34" charset="-128"/>
                <a:cs typeface="Arial" pitchFamily="34" charset="0"/>
              </a:rPr>
              <a:t>2009-2011</a:t>
            </a:r>
            <a:r>
              <a:rPr lang="en-US" smtClean="0">
                <a:latin typeface="Arial" pitchFamily="34" charset="0"/>
                <a:ea typeface="ＭＳ Ｐゴシック" pitchFamily="34" charset="-128"/>
                <a:cs typeface="Arial" pitchFamily="34" charset="0"/>
              </a:rPr>
              <a:t>, inclusive</a:t>
            </a:r>
            <a:r>
              <a:rPr lang="en-US" dirty="0" smtClean="0">
                <a:latin typeface="Arial" pitchFamily="34" charset="0"/>
                <a:ea typeface="ＭＳ Ｐゴシック" pitchFamily="34" charset="-128"/>
                <a:cs typeface="Arial" pitchFamily="34" charset="0"/>
              </a:rPr>
              <a:t>) for total covered employment (which includes agricultural jobs) to bounce back to the 2018, pre-recession peak. </a:t>
            </a:r>
          </a:p>
        </p:txBody>
      </p:sp>
    </p:spTree>
    <p:extLst>
      <p:ext uri="{BB962C8B-B14F-4D97-AF65-F5344CB8AC3E}">
        <p14:creationId xmlns:p14="http://schemas.microsoft.com/office/powerpoint/2010/main" val="231188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15</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latin typeface="Arial" pitchFamily="34" charset="0"/>
                <a:cs typeface="Arial" pitchFamily="34" charset="0"/>
              </a:rPr>
              <a:t>This </a:t>
            </a:r>
            <a:r>
              <a:rPr lang="en-US" dirty="0" smtClean="0">
                <a:latin typeface="Arial" pitchFamily="34" charset="0"/>
                <a:cs typeface="Arial" pitchFamily="34" charset="0"/>
              </a:rPr>
              <a:t>slide (plotting average annual nonfarm changes for the past 10 year-period in Yakima County and Washington) helps to substantiate the </a:t>
            </a:r>
            <a:r>
              <a:rPr lang="en-US" dirty="0">
                <a:latin typeface="Arial" pitchFamily="34" charset="0"/>
                <a:cs typeface="Arial" pitchFamily="34" charset="0"/>
              </a:rPr>
              <a:t>generalization about the Yakima County economy that: “In good economic years, we </a:t>
            </a:r>
            <a:r>
              <a:rPr lang="en-US" i="1" dirty="0">
                <a:latin typeface="Arial" pitchFamily="34" charset="0"/>
                <a:cs typeface="Arial" pitchFamily="34" charset="0"/>
              </a:rPr>
              <a:t>lag</a:t>
            </a:r>
            <a:r>
              <a:rPr lang="en-US" dirty="0">
                <a:latin typeface="Arial" pitchFamily="34" charset="0"/>
                <a:cs typeface="Arial" pitchFamily="34" charset="0"/>
              </a:rPr>
              <a:t> the state; but in bad years, we </a:t>
            </a:r>
            <a:r>
              <a:rPr lang="en-US" i="1" dirty="0">
                <a:latin typeface="Arial" pitchFamily="34" charset="0"/>
                <a:cs typeface="Arial" pitchFamily="34" charset="0"/>
              </a:rPr>
              <a:t>lead</a:t>
            </a:r>
            <a:r>
              <a:rPr lang="en-US" dirty="0">
                <a:latin typeface="Arial" pitchFamily="34" charset="0"/>
                <a:cs typeface="Arial" pitchFamily="34" charset="0"/>
              </a:rPr>
              <a:t> the State</a:t>
            </a:r>
            <a:r>
              <a:rPr lang="en-US" dirty="0" smtClean="0">
                <a:latin typeface="Arial" pitchFamily="34" charset="0"/>
                <a:cs typeface="Arial" pitchFamily="34" charset="0"/>
              </a:rPr>
              <a:t>.” </a:t>
            </a:r>
          </a:p>
          <a:p>
            <a:r>
              <a:rPr lang="en-US" dirty="0" smtClean="0">
                <a:latin typeface="Arial" pitchFamily="34" charset="0"/>
                <a:cs typeface="Arial" pitchFamily="34" charset="0"/>
              </a:rPr>
              <a:t>The blue bars depict over-the-year employment changes in Washington State, while the orange bars depict over-the-year employment changes in Yakima County.  Note that:</a:t>
            </a:r>
          </a:p>
          <a:p>
            <a:pPr marL="171450" indent="-171450">
              <a:buFont typeface="Arial" panose="020B0604020202020204" pitchFamily="34" charset="0"/>
              <a:buChar char="•"/>
            </a:pPr>
            <a:r>
              <a:rPr lang="en-US" dirty="0" smtClean="0">
                <a:latin typeface="Arial" pitchFamily="34" charset="0"/>
                <a:cs typeface="Arial" pitchFamily="34" charset="0"/>
              </a:rPr>
              <a:t>Washington’s nonfarm economy lost jobs more rapidly than Yakima during the recession in 2009 and 2010.  Why?  Agriculture, and agriculturally-dependent industries (i.e., food manufacturing, fresh fruit packinghouses, trucking, etc.) has a “stabilizing effect” on the local labor market.  </a:t>
            </a:r>
          </a:p>
          <a:p>
            <a:pPr marL="171450" indent="-171450">
              <a:buFont typeface="Arial" panose="020B0604020202020204" pitchFamily="34" charset="0"/>
              <a:buChar char="•"/>
            </a:pPr>
            <a:r>
              <a:rPr lang="en-US" dirty="0" smtClean="0">
                <a:latin typeface="Arial" pitchFamily="34" charset="0"/>
                <a:cs typeface="Arial" pitchFamily="34" charset="0"/>
              </a:rPr>
              <a:t>In each of the past eleven years (inclusive) shown in this slide, local nonfarm job growth has lagged the growth pace statewide; with the exception of calendar year 2015 when Yakima County added nonfarm jobs at the same pace (2.9 percent) as the State.  </a:t>
            </a:r>
          </a:p>
        </p:txBody>
      </p:sp>
    </p:spTree>
    <p:extLst>
      <p:ext uri="{BB962C8B-B14F-4D97-AF65-F5344CB8AC3E}">
        <p14:creationId xmlns:p14="http://schemas.microsoft.com/office/powerpoint/2010/main" val="2436013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16</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The Yakima County nonfarm labor market added 1,700 jobs between 2016 and 2017, an average annual increase of 2.0 percent. Year over year, Yakima County’s nonfarm labor market has been growing for the past 58 months (August 2013 through May 2018).</a:t>
            </a:r>
            <a:r>
              <a:rPr lang="en-US" b="1" dirty="0"/>
              <a:t> </a:t>
            </a:r>
            <a:r>
              <a:rPr lang="en-US" dirty="0"/>
              <a:t>The local nonfarm market provided 89,900 jobs in May 2018 versus 87,300 in the corresponding month in 2017, a 2,600 job and 3.0 percent upturn. </a:t>
            </a:r>
            <a:endParaRPr lang="en-US" dirty="0" smtClean="0"/>
          </a:p>
          <a:p>
            <a:r>
              <a:rPr lang="en-US" dirty="0"/>
              <a:t>Between 2016 and 2017, Washington's labor market provided 78,300 new nonfarm jobs, an annual average increase of 2.4 percent. In May 2018, businesses and government organizations across Washington supplied 3,421,700 nonfarm jobs (not seasonally adjusted), compared to 3,331,600 jobs in May 2017, a 2.7 percent year over year employment increase. The state’s economy has posted year over year nonfarm employment increases for the past 92 consecutive months (October 2010 through May 2018</a:t>
            </a:r>
            <a:r>
              <a:rPr lang="en-US" dirty="0" smtClean="0"/>
              <a:t>).</a:t>
            </a:r>
          </a:p>
          <a:p>
            <a:r>
              <a:rPr lang="en-US" dirty="0" smtClean="0"/>
              <a:t>It is encouraging to note that the nonfarm job growth rate in Yakima County has been faster than the nonfarm job growth rate in Washington State for the past seven months (November 2017 through May 2018).</a:t>
            </a:r>
            <a:endParaRPr lang="en-US" dirty="0"/>
          </a:p>
        </p:txBody>
      </p:sp>
    </p:spTree>
    <p:extLst>
      <p:ext uri="{BB962C8B-B14F-4D97-AF65-F5344CB8AC3E}">
        <p14:creationId xmlns:p14="http://schemas.microsoft.com/office/powerpoint/2010/main" val="3276461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17</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spcBef>
                <a:spcPts val="609"/>
              </a:spcBef>
              <a:spcAft>
                <a:spcPts val="609"/>
              </a:spcAft>
            </a:pPr>
            <a:r>
              <a:rPr lang="en-US" dirty="0">
                <a:latin typeface="Arial" pitchFamily="34" charset="0"/>
                <a:cs typeface="Arial" pitchFamily="34" charset="0"/>
              </a:rPr>
              <a:t>The </a:t>
            </a:r>
            <a:r>
              <a:rPr lang="en-US" dirty="0" smtClean="0">
                <a:latin typeface="Arial" pitchFamily="34" charset="0"/>
                <a:cs typeface="Arial" pitchFamily="34" charset="0"/>
              </a:rPr>
              <a:t>86,200 </a:t>
            </a:r>
            <a:r>
              <a:rPr lang="en-US" dirty="0">
                <a:latin typeface="Arial" pitchFamily="34" charset="0"/>
                <a:cs typeface="Arial" pitchFamily="34" charset="0"/>
              </a:rPr>
              <a:t>jobs provided </a:t>
            </a:r>
            <a:r>
              <a:rPr lang="en-US" dirty="0" smtClean="0">
                <a:latin typeface="Arial" pitchFamily="34" charset="0"/>
                <a:cs typeface="Arial" pitchFamily="34" charset="0"/>
              </a:rPr>
              <a:t>in Yakima </a:t>
            </a:r>
            <a:r>
              <a:rPr lang="en-US" dirty="0">
                <a:latin typeface="Arial" pitchFamily="34" charset="0"/>
                <a:cs typeface="Arial" pitchFamily="34" charset="0"/>
              </a:rPr>
              <a:t>County in </a:t>
            </a:r>
            <a:r>
              <a:rPr lang="en-US" dirty="0" smtClean="0">
                <a:latin typeface="Arial" pitchFamily="34" charset="0"/>
                <a:cs typeface="Arial" pitchFamily="34" charset="0"/>
              </a:rPr>
              <a:t>2017 </a:t>
            </a:r>
            <a:r>
              <a:rPr lang="en-US" dirty="0">
                <a:latin typeface="Arial" pitchFamily="34" charset="0"/>
                <a:cs typeface="Arial" pitchFamily="34" charset="0"/>
              </a:rPr>
              <a:t>was a </a:t>
            </a:r>
            <a:r>
              <a:rPr lang="en-US" dirty="0" smtClean="0">
                <a:latin typeface="Arial" pitchFamily="34" charset="0"/>
                <a:cs typeface="Arial" pitchFamily="34" charset="0"/>
              </a:rPr>
              <a:t>1,700-job </a:t>
            </a:r>
            <a:r>
              <a:rPr lang="en-US" dirty="0">
                <a:latin typeface="Arial" pitchFamily="34" charset="0"/>
                <a:cs typeface="Arial" pitchFamily="34" charset="0"/>
              </a:rPr>
              <a:t>and </a:t>
            </a:r>
            <a:r>
              <a:rPr lang="en-US" dirty="0" smtClean="0">
                <a:latin typeface="Arial" pitchFamily="34" charset="0"/>
                <a:cs typeface="Arial" pitchFamily="34" charset="0"/>
              </a:rPr>
              <a:t>2.0-percent </a:t>
            </a:r>
            <a:r>
              <a:rPr lang="en-US" dirty="0">
                <a:latin typeface="Arial" pitchFamily="34" charset="0"/>
                <a:cs typeface="Arial" pitchFamily="34" charset="0"/>
              </a:rPr>
              <a:t>upturn over the </a:t>
            </a:r>
            <a:r>
              <a:rPr lang="en-US" dirty="0" smtClean="0">
                <a:latin typeface="Arial" pitchFamily="34" charset="0"/>
                <a:cs typeface="Arial" pitchFamily="34" charset="0"/>
              </a:rPr>
              <a:t>84,500 </a:t>
            </a:r>
            <a:r>
              <a:rPr lang="en-US" dirty="0">
                <a:latin typeface="Arial" pitchFamily="34" charset="0"/>
                <a:cs typeface="Arial" pitchFamily="34" charset="0"/>
              </a:rPr>
              <a:t>jobs tallied in </a:t>
            </a:r>
            <a:r>
              <a:rPr lang="en-US" dirty="0" smtClean="0">
                <a:latin typeface="Arial" pitchFamily="34" charset="0"/>
                <a:cs typeface="Arial" pitchFamily="34" charset="0"/>
              </a:rPr>
              <a:t>2016.  </a:t>
            </a:r>
            <a:endParaRPr lang="en-US" dirty="0">
              <a:latin typeface="Arial" pitchFamily="34" charset="0"/>
              <a:cs typeface="Arial" pitchFamily="34" charset="0"/>
            </a:endParaRPr>
          </a:p>
          <a:p>
            <a:pPr>
              <a:spcBef>
                <a:spcPts val="609"/>
              </a:spcBef>
              <a:spcAft>
                <a:spcPts val="609"/>
              </a:spcAft>
            </a:pPr>
            <a:r>
              <a:rPr lang="en-US" dirty="0">
                <a:latin typeface="Arial" pitchFamily="34" charset="0"/>
                <a:cs typeface="Arial" pitchFamily="34" charset="0"/>
              </a:rPr>
              <a:t>Since this table is a little hard to read, I graphed annual average gains and losses during </a:t>
            </a:r>
            <a:r>
              <a:rPr lang="en-US" dirty="0" smtClean="0">
                <a:latin typeface="Arial" pitchFamily="34" charset="0"/>
                <a:cs typeface="Arial" pitchFamily="34" charset="0"/>
              </a:rPr>
              <a:t>2017 </a:t>
            </a:r>
            <a:r>
              <a:rPr lang="en-US" dirty="0">
                <a:latin typeface="Arial" pitchFamily="34" charset="0"/>
                <a:cs typeface="Arial" pitchFamily="34" charset="0"/>
              </a:rPr>
              <a:t>for eight of Yakima County’s major industries in the chart on the next two slides. . .  </a:t>
            </a:r>
            <a:endParaRPr lang="en-US" dirty="0" smtClean="0">
              <a:latin typeface="Arial" pitchFamily="34" charset="0"/>
              <a:ea typeface="ＭＳ Ｐゴシック" pitchFamily="34" charset="-128"/>
              <a:cs typeface="Arial" pitchFamily="34" charset="0"/>
            </a:endParaRPr>
          </a:p>
          <a:p>
            <a:pPr marL="231952" indent="-231952" eaLnBrk="1" hangingPunct="1"/>
            <a:r>
              <a:rPr lang="en-US" dirty="0" smtClean="0">
                <a:ea typeface="ＭＳ Ｐゴシック" pitchFamily="34" charset="-128"/>
              </a:rPr>
              <a:t>     </a:t>
            </a:r>
          </a:p>
        </p:txBody>
      </p:sp>
    </p:spTree>
    <p:extLst>
      <p:ext uri="{BB962C8B-B14F-4D97-AF65-F5344CB8AC3E}">
        <p14:creationId xmlns:p14="http://schemas.microsoft.com/office/powerpoint/2010/main" val="1252105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18</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spcBef>
                <a:spcPts val="609"/>
              </a:spcBef>
              <a:spcAft>
                <a:spcPts val="609"/>
              </a:spcAft>
            </a:pPr>
            <a:r>
              <a:rPr lang="en-US" dirty="0">
                <a:latin typeface="Arial" pitchFamily="34" charset="0"/>
                <a:cs typeface="Arial" pitchFamily="34" charset="0"/>
              </a:rPr>
              <a:t>This figure summarizes annual average nonfarm employment </a:t>
            </a:r>
            <a:r>
              <a:rPr lang="en-US" dirty="0" smtClean="0">
                <a:latin typeface="Arial" pitchFamily="34" charset="0"/>
                <a:cs typeface="Arial" pitchFamily="34" charset="0"/>
              </a:rPr>
              <a:t>changes in Yakima County between 2016 and 2017: </a:t>
            </a:r>
            <a:endParaRPr lang="en-US" dirty="0">
              <a:latin typeface="Arial" pitchFamily="34" charset="0"/>
              <a:cs typeface="Arial" pitchFamily="34" charset="0"/>
            </a:endParaRPr>
          </a:p>
          <a:p>
            <a:pPr>
              <a:spcBef>
                <a:spcPts val="609"/>
              </a:spcBef>
              <a:spcAft>
                <a:spcPts val="609"/>
              </a:spcAft>
              <a:buFont typeface="Arial" pitchFamily="34" charset="0"/>
              <a:buChar char="•"/>
            </a:pPr>
            <a:r>
              <a:rPr lang="en-US" dirty="0" smtClean="0">
                <a:latin typeface="Arial" pitchFamily="34" charset="0"/>
                <a:cs typeface="Arial" pitchFamily="34" charset="0"/>
              </a:rPr>
              <a:t> Only one major, local industry netted fewer jobs last year than in 2016 – wholesale trade.  Fresh fruit packinghouses account for the lion’s share of jobs in this sector.  It is possible that fresh fruit packinghouse automation is reducing the need for packers, sorters, and graders at these businesses.    </a:t>
            </a:r>
            <a:endParaRPr lang="en-US" dirty="0">
              <a:latin typeface="Arial" pitchFamily="34" charset="0"/>
              <a:cs typeface="Arial" pitchFamily="34" charset="0"/>
            </a:endParaRPr>
          </a:p>
          <a:p>
            <a:pPr>
              <a:spcBef>
                <a:spcPts val="609"/>
              </a:spcBef>
              <a:spcAft>
                <a:spcPts val="609"/>
              </a:spcAft>
              <a:buFont typeface="Arial" pitchFamily="34" charset="0"/>
              <a:buChar char="•"/>
            </a:pPr>
            <a:r>
              <a:rPr lang="en-US" dirty="0" smtClean="0"/>
              <a:t> Three </a:t>
            </a:r>
            <a:r>
              <a:rPr lang="en-US" dirty="0"/>
              <a:t>local </a:t>
            </a:r>
            <a:r>
              <a:rPr lang="en-US" dirty="0" smtClean="0"/>
              <a:t>industries</a:t>
            </a:r>
            <a:r>
              <a:rPr lang="en-US" dirty="0"/>
              <a:t> netted over 85 percent of </a:t>
            </a:r>
            <a:r>
              <a:rPr lang="en-US" dirty="0" smtClean="0"/>
              <a:t>the 1,700-job nonfarm gain in 2017; healthcare, leisure and hospitality (primarily hotels and restaurants), and local government (which includes tribal employment).</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32362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19</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spcBef>
                <a:spcPts val="609"/>
              </a:spcBef>
              <a:spcAft>
                <a:spcPts val="609"/>
              </a:spcAft>
            </a:pPr>
            <a:r>
              <a:rPr lang="en-US" dirty="0">
                <a:latin typeface="Arial" pitchFamily="34" charset="0"/>
                <a:cs typeface="Arial" pitchFamily="34" charset="0"/>
              </a:rPr>
              <a:t>This graph is similar to the preceding graph, except that it depicts annual average employment changes during </a:t>
            </a:r>
            <a:r>
              <a:rPr lang="en-US" dirty="0" smtClean="0">
                <a:latin typeface="Arial" pitchFamily="34" charset="0"/>
                <a:cs typeface="Arial" pitchFamily="34" charset="0"/>
              </a:rPr>
              <a:t>2017, </a:t>
            </a:r>
            <a:r>
              <a:rPr lang="en-US" dirty="0">
                <a:latin typeface="Arial" pitchFamily="34" charset="0"/>
                <a:cs typeface="Arial" pitchFamily="34" charset="0"/>
              </a:rPr>
              <a:t>for these eight key </a:t>
            </a:r>
            <a:r>
              <a:rPr lang="en-US" dirty="0" smtClean="0">
                <a:latin typeface="Arial" pitchFamily="34" charset="0"/>
                <a:cs typeface="Arial" pitchFamily="34" charset="0"/>
              </a:rPr>
              <a:t>sectors/industries, </a:t>
            </a:r>
            <a:r>
              <a:rPr lang="en-US" dirty="0">
                <a:latin typeface="Arial" pitchFamily="34" charset="0"/>
                <a:cs typeface="Arial" pitchFamily="34" charset="0"/>
              </a:rPr>
              <a:t>on a percentage </a:t>
            </a:r>
            <a:r>
              <a:rPr lang="en-US" dirty="0" smtClean="0">
                <a:latin typeface="Arial" pitchFamily="34" charset="0"/>
                <a:cs typeface="Arial" pitchFamily="34" charset="0"/>
              </a:rPr>
              <a:t>basis. </a:t>
            </a:r>
            <a:endParaRPr lang="en-US" dirty="0" smtClean="0">
              <a:ea typeface="ＭＳ Ｐゴシック" pitchFamily="34" charset="-128"/>
            </a:endParaRPr>
          </a:p>
        </p:txBody>
      </p:sp>
    </p:spTree>
    <p:extLst>
      <p:ext uri="{BB962C8B-B14F-4D97-AF65-F5344CB8AC3E}">
        <p14:creationId xmlns:p14="http://schemas.microsoft.com/office/powerpoint/2010/main" val="53270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ea typeface="ＭＳ Ｐゴシック" pitchFamily="34" charset="-128"/>
              </a:rPr>
              <a:t>In Slides </a:t>
            </a:r>
            <a:r>
              <a:rPr lang="en-US" dirty="0" smtClean="0">
                <a:ea typeface="ＭＳ Ｐゴシック" pitchFamily="34" charset="-128"/>
              </a:rPr>
              <a:t>3-9, </a:t>
            </a:r>
            <a:r>
              <a:rPr lang="en-US" dirty="0">
                <a:ea typeface="ＭＳ Ｐゴシック" pitchFamily="34" charset="-128"/>
              </a:rPr>
              <a:t>will discuss employment and wage trends, as of </a:t>
            </a:r>
            <a:r>
              <a:rPr lang="en-US" dirty="0" smtClean="0">
                <a:ea typeface="ＭＳ Ｐゴシック" pitchFamily="34" charset="-128"/>
              </a:rPr>
              <a:t>2017, </a:t>
            </a:r>
            <a:r>
              <a:rPr lang="en-US" dirty="0">
                <a:ea typeface="ＭＳ Ｐゴシック" pitchFamily="34" charset="-128"/>
              </a:rPr>
              <a:t>for Yakima County’s 22 industries/sectors.  Out of these 22 industries, five provided the most jobs and largest payrolls in Yakima County in </a:t>
            </a:r>
            <a:r>
              <a:rPr lang="en-US" dirty="0" smtClean="0">
                <a:ea typeface="ＭＳ Ｐゴシック" pitchFamily="34" charset="-128"/>
              </a:rPr>
              <a:t>2016 </a:t>
            </a:r>
            <a:r>
              <a:rPr lang="en-US" dirty="0">
                <a:ea typeface="ＭＳ Ｐゴシック" pitchFamily="34" charset="-128"/>
              </a:rPr>
              <a:t>- the most recent year for which we have detailed annual average employment and wage data.  Please note that </a:t>
            </a:r>
            <a:r>
              <a:rPr lang="en-US" i="1" dirty="0" smtClean="0">
                <a:ea typeface="ＭＳ Ｐゴシック" pitchFamily="34" charset="-128"/>
              </a:rPr>
              <a:t>preliminary</a:t>
            </a:r>
            <a:r>
              <a:rPr lang="en-US" dirty="0" smtClean="0">
                <a:ea typeface="ＭＳ Ｐゴシック" pitchFamily="34" charset="-128"/>
              </a:rPr>
              <a:t> annual </a:t>
            </a:r>
            <a:r>
              <a:rPr lang="en-US" dirty="0">
                <a:ea typeface="ＭＳ Ｐゴシック" pitchFamily="34" charset="-128"/>
              </a:rPr>
              <a:t>average total covered employment and wage data for </a:t>
            </a:r>
            <a:r>
              <a:rPr lang="en-US" dirty="0" smtClean="0">
                <a:ea typeface="ＭＳ Ｐゴシック" pitchFamily="34" charset="-128"/>
              </a:rPr>
              <a:t>2017 only became available as of May 2018, and </a:t>
            </a:r>
            <a:r>
              <a:rPr lang="en-US" i="1" dirty="0" smtClean="0">
                <a:ea typeface="ＭＳ Ｐゴシック" pitchFamily="34" charset="-128"/>
              </a:rPr>
              <a:t>revised</a:t>
            </a:r>
            <a:r>
              <a:rPr lang="en-US" dirty="0" smtClean="0">
                <a:ea typeface="ＭＳ Ｐゴシック" pitchFamily="34" charset="-128"/>
              </a:rPr>
              <a:t> data should become available as of August 2018. </a:t>
            </a:r>
          </a:p>
          <a:p>
            <a:pPr eaLnBrk="1" hangingPunct="1"/>
            <a:r>
              <a:rPr lang="en-US" dirty="0" smtClean="0">
                <a:ea typeface="ＭＳ Ｐゴシック" pitchFamily="34" charset="-128"/>
              </a:rPr>
              <a:t>In Slides 10-13, I will summarize average annual unemployment and labor force trends from 2005-2017 in Yakima County plus year-over-year changes in monthly data up through and including May 2018.  Civilian Labor Force (CLF) data from the BLS’ Labor Area and Unemployment (LAUS) program were used to provide much of this analysis.    </a:t>
            </a:r>
          </a:p>
          <a:p>
            <a:pPr eaLnBrk="1" hangingPunct="1"/>
            <a:r>
              <a:rPr lang="en-US" dirty="0" smtClean="0">
                <a:ea typeface="ＭＳ Ｐゴシック" pitchFamily="34" charset="-128"/>
              </a:rPr>
              <a:t>In Slides 14-19, will provide an overview of 2007-2017 nonfarm employment trends in Yakima County, highlighting trends between 2016 and 2017 for several major industries/sectors. Will also briefly discuss year-over-year </a:t>
            </a:r>
            <a:r>
              <a:rPr lang="en-US" dirty="0">
                <a:ea typeface="ＭＳ Ｐゴシック" pitchFamily="34" charset="-128"/>
              </a:rPr>
              <a:t>changes in monthly data up through and including </a:t>
            </a:r>
            <a:r>
              <a:rPr lang="en-US" dirty="0" smtClean="0">
                <a:ea typeface="ＭＳ Ｐゴシック" pitchFamily="34" charset="-128"/>
              </a:rPr>
              <a:t>May 2018.  Estimates for Yakima County and Washington State were obtained from the Bureau of Labor Statistics (BLS) Current Employment Statistics (CES) program.  </a:t>
            </a:r>
          </a:p>
          <a:p>
            <a:pPr eaLnBrk="1" hangingPunct="1"/>
            <a:r>
              <a:rPr lang="en-US" dirty="0" smtClean="0">
                <a:ea typeface="ＭＳ Ｐゴシック" pitchFamily="34" charset="-128"/>
              </a:rPr>
              <a:t>The </a:t>
            </a:r>
            <a:r>
              <a:rPr lang="en-US" dirty="0">
                <a:ea typeface="ＭＳ Ｐゴシック" pitchFamily="34" charset="-128"/>
              </a:rPr>
              <a:t>p</a:t>
            </a:r>
            <a:r>
              <a:rPr lang="en-US" dirty="0" smtClean="0">
                <a:ea typeface="ＭＳ Ｐゴシック" pitchFamily="34" charset="-128"/>
              </a:rPr>
              <a:t>resentation summary and Point of Contact (POC) information are shown in Slides 20 and 21.    </a:t>
            </a:r>
          </a:p>
        </p:txBody>
      </p:sp>
    </p:spTree>
    <p:extLst>
      <p:ext uri="{BB962C8B-B14F-4D97-AF65-F5344CB8AC3E}">
        <p14:creationId xmlns:p14="http://schemas.microsoft.com/office/powerpoint/2010/main" val="3199185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20</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smtClean="0">
                <a:ea typeface="ＭＳ Ｐゴシック" pitchFamily="34" charset="-128"/>
              </a:rPr>
              <a:t>(Self explanatory)</a:t>
            </a:r>
          </a:p>
        </p:txBody>
      </p:sp>
    </p:spTree>
    <p:extLst>
      <p:ext uri="{BB962C8B-B14F-4D97-AF65-F5344CB8AC3E}">
        <p14:creationId xmlns:p14="http://schemas.microsoft.com/office/powerpoint/2010/main" val="653012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21</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indent="-231952" eaLnBrk="1" hangingPunct="1">
              <a:spcBef>
                <a:spcPts val="609"/>
              </a:spcBef>
            </a:pPr>
            <a:r>
              <a:rPr lang="en-US" dirty="0" smtClean="0">
                <a:latin typeface="Arial" pitchFamily="34" charset="0"/>
                <a:cs typeface="Arial" pitchFamily="34" charset="0"/>
              </a:rPr>
              <a:t>Would like to express my appreciation to:</a:t>
            </a:r>
          </a:p>
          <a:p>
            <a:pPr indent="-231952" eaLnBrk="1" hangingPunct="1">
              <a:spcBef>
                <a:spcPts val="609"/>
              </a:spcBef>
              <a:buFont typeface="Arial" panose="020B0604020202020204" pitchFamily="34" charset="0"/>
              <a:buChar char="•"/>
            </a:pPr>
            <a:r>
              <a:rPr lang="en-US" dirty="0" smtClean="0">
                <a:latin typeface="Arial" pitchFamily="34" charset="0"/>
                <a:cs typeface="Arial" pitchFamily="34" charset="0"/>
              </a:rPr>
              <a:t>The President of YVC, Dr. Linda Kaminski, for the use of this facility and YVC Community relations, IT and custodial staff for their support.  </a:t>
            </a:r>
          </a:p>
          <a:p>
            <a:pPr indent="-231952" eaLnBrk="1" hangingPunct="1">
              <a:spcBef>
                <a:spcPts val="609"/>
              </a:spcBef>
              <a:buFont typeface="Arial" panose="020B0604020202020204" pitchFamily="34" charset="0"/>
              <a:buChar char="•"/>
            </a:pPr>
            <a:r>
              <a:rPr lang="en-US" dirty="0" smtClean="0">
                <a:latin typeface="Arial" pitchFamily="34" charset="0"/>
                <a:cs typeface="Arial" pitchFamily="34" charset="0"/>
              </a:rPr>
              <a:t>Fellow presenters for bringing a wealth of economic knowledge to this year’s symposium.</a:t>
            </a:r>
          </a:p>
          <a:p>
            <a:pPr indent="-231952" eaLnBrk="1" hangingPunct="1">
              <a:spcBef>
                <a:spcPts val="609"/>
              </a:spcBef>
              <a:buFont typeface="Arial" panose="020B0604020202020204" pitchFamily="34" charset="0"/>
              <a:buChar char="•"/>
            </a:pPr>
            <a:r>
              <a:rPr lang="en-US" dirty="0" smtClean="0">
                <a:latin typeface="Arial" pitchFamily="34" charset="0"/>
                <a:cs typeface="Arial" pitchFamily="34" charset="0"/>
              </a:rPr>
              <a:t>WITS coworkers Robert Haglund and Carmen Serrano </a:t>
            </a:r>
            <a:r>
              <a:rPr lang="en-US" dirty="0">
                <a:latin typeface="Arial" pitchFamily="34" charset="0"/>
                <a:cs typeface="Arial" pitchFamily="34" charset="0"/>
              </a:rPr>
              <a:t>for </a:t>
            </a:r>
            <a:r>
              <a:rPr lang="en-US" dirty="0" smtClean="0">
                <a:latin typeface="Arial" pitchFamily="34" charset="0"/>
                <a:cs typeface="Arial" pitchFamily="34" charset="0"/>
              </a:rPr>
              <a:t>graphics support, posting this event </a:t>
            </a:r>
            <a:r>
              <a:rPr lang="en-US" dirty="0">
                <a:latin typeface="Arial" pitchFamily="34" charset="0"/>
                <a:cs typeface="Arial" pitchFamily="34" charset="0"/>
              </a:rPr>
              <a:t>on </a:t>
            </a:r>
            <a:r>
              <a:rPr lang="en-US" dirty="0" smtClean="0">
                <a:latin typeface="Arial" pitchFamily="34" charset="0"/>
                <a:cs typeface="Arial" pitchFamily="34" charset="0"/>
              </a:rPr>
              <a:t>our agency’s </a:t>
            </a:r>
            <a:r>
              <a:rPr lang="en-US" dirty="0">
                <a:latin typeface="Arial" pitchFamily="34" charset="0"/>
                <a:cs typeface="Arial" pitchFamily="34" charset="0"/>
              </a:rPr>
              <a:t>homepage, </a:t>
            </a:r>
            <a:r>
              <a:rPr lang="en-US" dirty="0" smtClean="0">
                <a:latin typeface="Arial" pitchFamily="34" charset="0"/>
                <a:cs typeface="Arial" pitchFamily="34" charset="0"/>
              </a:rPr>
              <a:t>preparing brochures, directions, organizing registration </a:t>
            </a:r>
            <a:r>
              <a:rPr lang="en-US" dirty="0">
                <a:latin typeface="Arial" pitchFamily="34" charset="0"/>
                <a:cs typeface="Arial" pitchFamily="34" charset="0"/>
              </a:rPr>
              <a:t>(Eventbrite</a:t>
            </a:r>
            <a:r>
              <a:rPr lang="en-US" dirty="0" smtClean="0">
                <a:latin typeface="Arial" pitchFamily="34" charset="0"/>
                <a:cs typeface="Arial" pitchFamily="34" charset="0"/>
              </a:rPr>
              <a:t>), staffing the registration desk, taking photos, receiving and analyzing symposium evaluation forms, and performing all other duties “as assigned.”</a:t>
            </a:r>
          </a:p>
          <a:p>
            <a:pPr marL="171450" indent="-171450" eaLnBrk="1" hangingPunct="1">
              <a:spcBef>
                <a:spcPts val="609"/>
              </a:spcBef>
              <a:buFont typeface="Arial" panose="020B0604020202020204" pitchFamily="34" charset="0"/>
              <a:buChar char="•"/>
            </a:pPr>
            <a:r>
              <a:rPr lang="en-US" dirty="0" smtClean="0">
                <a:latin typeface="Arial" pitchFamily="34" charset="0"/>
                <a:cs typeface="Arial" pitchFamily="34" charset="0"/>
              </a:rPr>
              <a:t>ESD Communications Manager Bretta Beveridge for publicity (email “blasts”), media support, and especially for “emceeing” this event.</a:t>
            </a:r>
          </a:p>
          <a:p>
            <a:pPr marL="171450" indent="-171450" eaLnBrk="1" hangingPunct="1">
              <a:spcBef>
                <a:spcPts val="609"/>
              </a:spcBef>
              <a:buFont typeface="Arial" panose="020B0604020202020204" pitchFamily="34" charset="0"/>
              <a:buChar char="•"/>
            </a:pPr>
            <a:r>
              <a:rPr lang="en-US" dirty="0" smtClean="0">
                <a:latin typeface="Arial" pitchFamily="34" charset="0"/>
                <a:cs typeface="Arial" pitchFamily="34" charset="0"/>
              </a:rPr>
              <a:t>And, last but not least, to each guest/client for attending this symposium.  </a:t>
            </a:r>
          </a:p>
          <a:p>
            <a:pPr indent="-231952" eaLnBrk="1" hangingPunct="1">
              <a:spcBef>
                <a:spcPts val="609"/>
              </a:spcBef>
            </a:pPr>
            <a:endParaRPr lang="en-US" dirty="0" smtClean="0">
              <a:latin typeface="Arial" pitchFamily="34" charset="0"/>
              <a:cs typeface="Arial" pitchFamily="34" charset="0"/>
            </a:endParaRPr>
          </a:p>
          <a:p>
            <a:pPr indent="-231952" eaLnBrk="1" hangingPunct="1">
              <a:spcBef>
                <a:spcPts val="609"/>
              </a:spcBef>
            </a:pPr>
            <a:r>
              <a:rPr lang="en-US" dirty="0" smtClean="0">
                <a:latin typeface="Arial" pitchFamily="34" charset="0"/>
                <a:cs typeface="Arial" pitchFamily="34" charset="0"/>
              </a:rPr>
              <a:t>Are there any questions?</a:t>
            </a:r>
          </a:p>
          <a:p>
            <a:pPr marL="231952" indent="-231952" eaLnBrk="1" hangingPunct="1"/>
            <a:r>
              <a:rPr lang="en-US" dirty="0" smtClean="0">
                <a:latin typeface="Arial" pitchFamily="34" charset="0"/>
                <a:cs typeface="Arial" pitchFamily="34" charset="0"/>
              </a:rPr>
              <a:t> </a:t>
            </a:r>
            <a:endParaRPr lang="en-US" dirty="0" smtClean="0">
              <a:latin typeface="Arial" pitchFamily="34" charset="0"/>
              <a:ea typeface="ＭＳ Ｐゴシック" pitchFamily="34" charset="-128"/>
              <a:cs typeface="Arial" pitchFamily="34" charset="0"/>
            </a:endParaRPr>
          </a:p>
          <a:p>
            <a:pPr marL="231952" indent="-231952" eaLnBrk="1" hangingPunct="1"/>
            <a:r>
              <a:rPr lang="en-US" dirty="0" smtClean="0">
                <a:ea typeface="ＭＳ Ｐゴシック" pitchFamily="34" charset="-128"/>
              </a:rPr>
              <a:t> </a:t>
            </a:r>
          </a:p>
        </p:txBody>
      </p:sp>
    </p:spTree>
    <p:extLst>
      <p:ext uri="{BB962C8B-B14F-4D97-AF65-F5344CB8AC3E}">
        <p14:creationId xmlns:p14="http://schemas.microsoft.com/office/powerpoint/2010/main" val="200519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3</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The North American Industry Classification System (NAICS) is an industry classification system that groups businesses/organizations into categories or sectors based on the activities in which they are primarily engaged. </a:t>
            </a:r>
          </a:p>
          <a:p>
            <a:r>
              <a:rPr lang="en-US" dirty="0" smtClean="0">
                <a:latin typeface="Arial" pitchFamily="34" charset="0"/>
                <a:cs typeface="Arial" pitchFamily="34" charset="0"/>
              </a:rPr>
              <a:t>For this briefing, the most recent average annual covered employment and wage figures (for 2017) were analyzed using Washington State Employment Security Department’s Quarterly Census of Employment and Wage (QCEW) data for Yakima County, primarily at the 2-digit NAICS code level.</a:t>
            </a: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val="61363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4</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smtClean="0">
                <a:latin typeface="Arial" pitchFamily="34" charset="0"/>
                <a:cs typeface="Arial" pitchFamily="34" charset="0"/>
              </a:rPr>
              <a:t>The National Bureau of Economic Research (NBER) announced that the national recession occurred from December 2007-June 2009.  But, the effects of this recession hit Yakima County’s labor market primarily in 2009 and 2010. </a:t>
            </a:r>
            <a:r>
              <a:rPr lang="en-US" dirty="0">
                <a:latin typeface="Arial" pitchFamily="34" charset="0"/>
                <a:ea typeface="ＭＳ Ｐゴシック" pitchFamily="34" charset="-128"/>
                <a:cs typeface="Arial" pitchFamily="34" charset="0"/>
              </a:rPr>
              <a:t>You can see that the “valley” of our local recession here in Yakima County occurred in 2010.  </a:t>
            </a:r>
            <a:r>
              <a:rPr lang="en-US" dirty="0" smtClean="0">
                <a:latin typeface="Arial" pitchFamily="34" charset="0"/>
                <a:ea typeface="ＭＳ Ｐゴシック" pitchFamily="34" charset="-128"/>
                <a:cs typeface="Arial" pitchFamily="34" charset="0"/>
              </a:rPr>
              <a:t>Please keep in mind that these total covered employment and wage data, include nonagricultural and agricultural employers. </a:t>
            </a:r>
          </a:p>
          <a:p>
            <a:pPr eaLnBrk="1" hangingPunct="1"/>
            <a:r>
              <a:rPr lang="en-US" dirty="0" smtClean="0">
                <a:latin typeface="Arial" pitchFamily="34" charset="0"/>
                <a:ea typeface="ＭＳ Ｐゴシック" pitchFamily="34" charset="-128"/>
                <a:cs typeface="Arial" pitchFamily="34" charset="0"/>
              </a:rPr>
              <a:t>Total covered employment rose from 111,531 jobs in 2016 to 113,572 in 2017, as shown in this graph.  This was a 2,041-job and a 1.8-percent upturn during 2017. </a:t>
            </a:r>
          </a:p>
        </p:txBody>
      </p:sp>
    </p:spTree>
    <p:extLst>
      <p:ext uri="{BB962C8B-B14F-4D97-AF65-F5344CB8AC3E}">
        <p14:creationId xmlns:p14="http://schemas.microsoft.com/office/powerpoint/2010/main" val="116244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smtClean="0"/>
              <a:pPr/>
              <a:t>5</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pitchFamily="34" charset="-128"/>
                <a:cs typeface="Arial" pitchFamily="34" charset="0"/>
              </a:rPr>
              <a:t>Between </a:t>
            </a:r>
            <a:r>
              <a:rPr lang="en-US" dirty="0" smtClean="0">
                <a:latin typeface="Arial" pitchFamily="34" charset="0"/>
                <a:ea typeface="ＭＳ Ｐゴシック" pitchFamily="34" charset="-128"/>
                <a:cs typeface="Arial" pitchFamily="34" charset="0"/>
              </a:rPr>
              <a:t>2016 </a:t>
            </a:r>
            <a:r>
              <a:rPr lang="en-US" dirty="0">
                <a:latin typeface="Arial" pitchFamily="34" charset="0"/>
                <a:ea typeface="ＭＳ Ｐゴシック" pitchFamily="34" charset="-128"/>
                <a:cs typeface="Arial" pitchFamily="34" charset="0"/>
              </a:rPr>
              <a:t>and </a:t>
            </a:r>
            <a:r>
              <a:rPr lang="en-US" dirty="0" smtClean="0">
                <a:latin typeface="Arial" pitchFamily="34" charset="0"/>
                <a:ea typeface="ＭＳ Ｐゴシック" pitchFamily="34" charset="-128"/>
                <a:cs typeface="Arial" pitchFamily="34" charset="0"/>
              </a:rPr>
              <a:t>2017 </a:t>
            </a:r>
            <a:r>
              <a:rPr lang="en-US" dirty="0">
                <a:latin typeface="Arial" pitchFamily="34" charset="0"/>
                <a:ea typeface="ＭＳ Ｐゴシック" pitchFamily="34" charset="-128"/>
                <a:cs typeface="Arial" pitchFamily="34" charset="0"/>
              </a:rPr>
              <a:t>agricultural employers </a:t>
            </a:r>
            <a:r>
              <a:rPr lang="en-US" dirty="0" smtClean="0">
                <a:latin typeface="Arial" pitchFamily="34" charset="0"/>
                <a:ea typeface="ＭＳ Ｐゴシック" pitchFamily="34" charset="-128"/>
                <a:cs typeface="Arial" pitchFamily="34" charset="0"/>
              </a:rPr>
              <a:t>shed 1,124 </a:t>
            </a:r>
            <a:r>
              <a:rPr lang="en-US" dirty="0">
                <a:latin typeface="Arial" pitchFamily="34" charset="0"/>
                <a:ea typeface="ＭＳ Ｐゴシック" pitchFamily="34" charset="-128"/>
                <a:cs typeface="Arial" pitchFamily="34" charset="0"/>
              </a:rPr>
              <a:t>jobs (i.e., in NAICS 11) </a:t>
            </a:r>
            <a:r>
              <a:rPr lang="en-US" dirty="0" smtClean="0">
                <a:latin typeface="Arial" pitchFamily="34" charset="0"/>
                <a:ea typeface="ＭＳ Ｐゴシック" pitchFamily="34" charset="-128"/>
                <a:cs typeface="Arial" pitchFamily="34" charset="0"/>
              </a:rPr>
              <a:t>down 3.6 </a:t>
            </a:r>
            <a:r>
              <a:rPr lang="en-US" dirty="0">
                <a:latin typeface="Arial" pitchFamily="34" charset="0"/>
                <a:ea typeface="ＭＳ Ｐゴシック" pitchFamily="34" charset="-128"/>
                <a:cs typeface="Arial" pitchFamily="34" charset="0"/>
              </a:rPr>
              <a:t>percent.  </a:t>
            </a:r>
            <a:endParaRPr lang="en-US" dirty="0" smtClean="0">
              <a:latin typeface="Arial" pitchFamily="34" charset="0"/>
              <a:ea typeface="ＭＳ Ｐゴシック" pitchFamily="34" charset="-128"/>
              <a:cs typeface="Arial" pitchFamily="34" charset="0"/>
            </a:endParaRPr>
          </a:p>
          <a:p>
            <a:pPr eaLnBrk="1" hangingPunct="1"/>
            <a:r>
              <a:rPr lang="en-US" dirty="0" smtClean="0">
                <a:latin typeface="Arial" pitchFamily="34" charset="0"/>
                <a:ea typeface="ＭＳ Ｐゴシック" pitchFamily="34" charset="-128"/>
                <a:cs typeface="Arial" pitchFamily="34" charset="0"/>
              </a:rPr>
              <a:t>Hence, following six consecutive years of agricultural employment expansions (from 2011-2016, inclusive – we saw a contraction last year).  The question is: “Is this just a seasonal downturn or a structural change in the local agricultural market?”  I tend to think it is the latter – primarily due to automation  </a:t>
            </a:r>
            <a:endParaRPr lang="en-US" dirty="0">
              <a:latin typeface="Arial" pitchFamily="34" charset="0"/>
              <a:ea typeface="ＭＳ Ｐゴシック" pitchFamily="34" charset="-128"/>
              <a:cs typeface="Arial" pitchFamily="34" charset="0"/>
            </a:endParaRPr>
          </a:p>
          <a:p>
            <a:pPr eaLnBrk="1" hangingPunct="1"/>
            <a:r>
              <a:rPr lang="en-US" dirty="0" smtClean="0"/>
              <a:t>.</a:t>
            </a:r>
            <a:endParaRPr lang="en-US" dirty="0" smtClean="0">
              <a:latin typeface="Arial" pitchFamily="34" charset="0"/>
              <a:ea typeface="ＭＳ Ｐゴシック" pitchFamily="34" charset="-128"/>
              <a:cs typeface="Arial" pitchFamily="34" charset="0"/>
            </a:endParaRP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val="2562047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6</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smtClean="0">
                <a:latin typeface="Arial" pitchFamily="34" charset="0"/>
                <a:ea typeface="ＭＳ Ｐゴシック" pitchFamily="34" charset="-128"/>
                <a:cs typeface="Arial" pitchFamily="34" charset="0"/>
              </a:rPr>
              <a:t>While the number of agricultural jobs fell countywide last year, the total agricultural payroll rose 4.2 percent - as shown in this slide.  Please note that these data were not adjusted for inflation</a:t>
            </a:r>
            <a:r>
              <a:rPr lang="en-US" dirty="0" smtClean="0"/>
              <a:t>.  </a:t>
            </a:r>
          </a:p>
          <a:p>
            <a:pPr eaLnBrk="1" hangingPunct="1"/>
            <a:r>
              <a:rPr lang="en-US" dirty="0" smtClean="0"/>
              <a:t>There are probably many reasons for this.  But, my observations are that there are at least three reasons: </a:t>
            </a:r>
          </a:p>
          <a:p>
            <a:pPr marL="171450" indent="-171450" eaLnBrk="1" hangingPunct="1">
              <a:buFont typeface="Arial" panose="020B0604020202020204" pitchFamily="34" charset="0"/>
              <a:buChar char="•"/>
            </a:pPr>
            <a:r>
              <a:rPr lang="en-US" dirty="0" smtClean="0"/>
              <a:t>Automation is making many agricultural jobs more “technical,” and hence increasing wages.</a:t>
            </a:r>
          </a:p>
          <a:p>
            <a:pPr marL="171450" indent="-171450" eaLnBrk="1" hangingPunct="1">
              <a:buFont typeface="Arial" panose="020B0604020202020204" pitchFamily="34" charset="0"/>
              <a:buChar char="•"/>
            </a:pPr>
            <a:r>
              <a:rPr lang="en-US" dirty="0" smtClean="0"/>
              <a:t>More sharing of labor amongst employers.</a:t>
            </a:r>
          </a:p>
          <a:p>
            <a:pPr marL="171450" indent="-171450" eaLnBrk="1" hangingPunct="1">
              <a:buFont typeface="Arial" panose="020B0604020202020204" pitchFamily="34" charset="0"/>
              <a:buChar char="•"/>
            </a:pPr>
            <a:r>
              <a:rPr lang="en-US" dirty="0" smtClean="0"/>
              <a:t>Gradual move from seasonal to year-round employment in this industry.    </a:t>
            </a:r>
            <a:endParaRPr lang="en-US" dirty="0" smtClean="0">
              <a:latin typeface="Arial" pitchFamily="34" charset="0"/>
              <a:ea typeface="ＭＳ Ｐゴシック" pitchFamily="34" charset="-128"/>
              <a:cs typeface="Arial" pitchFamily="34" charset="0"/>
            </a:endParaRP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val="3361226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tabLst>
                <a:tab pos="695856" algn="l"/>
              </a:tabLst>
            </a:pPr>
            <a:r>
              <a:rPr lang="en-US" dirty="0" smtClean="0">
                <a:solidFill>
                  <a:srgbClr val="000000"/>
                </a:solidFill>
                <a:latin typeface="Arial" pitchFamily="34" charset="0"/>
                <a:ea typeface="Times New Roman" pitchFamily="18" charset="0"/>
                <a:cs typeface="Times New Roman" pitchFamily="18" charset="0"/>
              </a:rPr>
              <a:t>This slide and the next slide (“Top 5 Industries by Percent of Total Wages”) rank Yakima County’s top industries in terms of jobs and wages provided in the 22 major industries/sectors, mentioned earlier.  </a:t>
            </a:r>
          </a:p>
          <a:p>
            <a:pPr>
              <a:tabLst>
                <a:tab pos="695856" algn="l"/>
              </a:tabLst>
            </a:pPr>
            <a:r>
              <a:rPr lang="en-US" dirty="0" smtClean="0">
                <a:solidFill>
                  <a:srgbClr val="000000"/>
                </a:solidFill>
                <a:latin typeface="Arial" pitchFamily="34" charset="0"/>
                <a:ea typeface="Times New Roman" pitchFamily="18" charset="0"/>
                <a:cs typeface="Times New Roman" pitchFamily="18" charset="0"/>
              </a:rPr>
              <a:t>In 2017, QCEW data showed that Yakima County’s labor market provided 113,572 jobs.  Approximately 70 percent of all local jobs were in five (i.e., agriculture, health services, local government, retail trade, and manufacturing) two-digit NAICS industries or sectors.  Hence, for a Metropolitan Statistical Area (MSA), Yakima County is not a very diverse economy.  In fact, this situation holds true for many counties here in Central Washington. </a:t>
            </a:r>
          </a:p>
        </p:txBody>
      </p:sp>
      <p:sp>
        <p:nvSpPr>
          <p:cNvPr id="4" name="Slide Number Placeholder 3"/>
          <p:cNvSpPr>
            <a:spLocks noGrp="1"/>
          </p:cNvSpPr>
          <p:nvPr>
            <p:ph type="sldNum" sz="quarter" idx="10"/>
          </p:nvPr>
        </p:nvSpPr>
        <p:spPr/>
        <p:txBody>
          <a:bodyPr/>
          <a:lstStyle/>
          <a:p>
            <a:pPr>
              <a:defRPr/>
            </a:pPr>
            <a:fld id="{A74C8261-DCB7-42C6-9526-0D2888591F16}" type="slidenum">
              <a:rPr lang="en-US" smtClean="0"/>
              <a:pPr>
                <a:defRPr/>
              </a:pPr>
              <a:t>7</a:t>
            </a:fld>
            <a:endParaRPr lang="en-US" dirty="0"/>
          </a:p>
        </p:txBody>
      </p:sp>
    </p:spTree>
    <p:extLst>
      <p:ext uri="{BB962C8B-B14F-4D97-AF65-F5344CB8AC3E}">
        <p14:creationId xmlns:p14="http://schemas.microsoft.com/office/powerpoint/2010/main" val="131503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0000"/>
                </a:solidFill>
                <a:latin typeface="Arial" pitchFamily="34" charset="0"/>
                <a:ea typeface="Times New Roman" pitchFamily="18" charset="0"/>
                <a:cs typeface="Times New Roman" pitchFamily="18" charset="0"/>
              </a:rPr>
              <a:t>In 2017, QCEW data showed that Yakima County’s labor market provided nearly $4.36 billion in wages.  </a:t>
            </a:r>
          </a:p>
          <a:p>
            <a:r>
              <a:rPr lang="en-US" dirty="0" smtClean="0">
                <a:solidFill>
                  <a:srgbClr val="000000"/>
                </a:solidFill>
                <a:latin typeface="Arial" pitchFamily="34" charset="0"/>
                <a:ea typeface="Times New Roman" pitchFamily="18" charset="0"/>
                <a:cs typeface="Times New Roman" pitchFamily="18" charset="0"/>
              </a:rPr>
              <a:t>Over two-thirds of all wage income countywide was earned in just five industries: agriculture, health services, local government, manufacturing, and retail trade.    </a:t>
            </a:r>
          </a:p>
          <a:p>
            <a:endParaRPr lang="en-US" dirty="0"/>
          </a:p>
        </p:txBody>
      </p:sp>
      <p:sp>
        <p:nvSpPr>
          <p:cNvPr id="4" name="Slide Number Placeholder 3"/>
          <p:cNvSpPr>
            <a:spLocks noGrp="1"/>
          </p:cNvSpPr>
          <p:nvPr>
            <p:ph type="sldNum" sz="quarter" idx="10"/>
          </p:nvPr>
        </p:nvSpPr>
        <p:spPr/>
        <p:txBody>
          <a:bodyPr/>
          <a:lstStyle/>
          <a:p>
            <a:pPr>
              <a:defRPr/>
            </a:pPr>
            <a:fld id="{A74C8261-DCB7-42C6-9526-0D2888591F16}" type="slidenum">
              <a:rPr lang="en-US" smtClean="0"/>
              <a:pPr>
                <a:defRPr/>
              </a:pPr>
              <a:t>8</a:t>
            </a:fld>
            <a:endParaRPr lang="en-US" dirty="0"/>
          </a:p>
        </p:txBody>
      </p:sp>
    </p:spTree>
    <p:extLst>
      <p:ext uri="{BB962C8B-B14F-4D97-AF65-F5344CB8AC3E}">
        <p14:creationId xmlns:p14="http://schemas.microsoft.com/office/powerpoint/2010/main" val="4166817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9</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tabLst>
                <a:tab pos="695856" algn="l"/>
              </a:tabLst>
            </a:pPr>
            <a:r>
              <a:rPr lang="en-US" dirty="0" smtClean="0">
                <a:solidFill>
                  <a:srgbClr val="000000"/>
                </a:solidFill>
                <a:latin typeface="Arial" pitchFamily="34" charset="0"/>
                <a:ea typeface="Times New Roman" pitchFamily="18" charset="0"/>
                <a:cs typeface="Times New Roman" pitchFamily="18" charset="0"/>
              </a:rPr>
              <a:t>This slide summarizes the differences between the industries that provided the most jobs in the Yakima County economy in 2017, and the industries that pumped the most money (via wages/payrolls) into that economy.   Specifically: </a:t>
            </a:r>
          </a:p>
          <a:p>
            <a:pPr>
              <a:buFont typeface="Arial" pitchFamily="34" charset="0"/>
              <a:buChar char="•"/>
              <a:tabLst>
                <a:tab pos="695856" algn="l"/>
              </a:tabLst>
            </a:pPr>
            <a:r>
              <a:rPr lang="en-US" dirty="0" smtClean="0">
                <a:solidFill>
                  <a:srgbClr val="000000"/>
                </a:solidFill>
                <a:latin typeface="Arial" pitchFamily="34" charset="0"/>
                <a:ea typeface="Times New Roman" pitchFamily="18" charset="0"/>
                <a:cs typeface="Times New Roman" pitchFamily="18" charset="0"/>
              </a:rPr>
              <a:t> Agriculture provided 26.1 percent of all jobs countywide, but supplied only 21.3 percent of total wage income.  Why?  Many jobs in agriculture are seasonal.   </a:t>
            </a:r>
          </a:p>
          <a:p>
            <a:pPr>
              <a:buFont typeface="Arial" pitchFamily="34" charset="0"/>
              <a:buChar char="•"/>
              <a:tabLst>
                <a:tab pos="695856" algn="l"/>
              </a:tabLst>
            </a:pPr>
            <a:r>
              <a:rPr lang="en-US" dirty="0" smtClean="0">
                <a:solidFill>
                  <a:srgbClr val="000000"/>
                </a:solidFill>
                <a:latin typeface="Arial" pitchFamily="34" charset="0"/>
                <a:ea typeface="Times New Roman" pitchFamily="18" charset="0"/>
                <a:cs typeface="Times New Roman" pitchFamily="18" charset="0"/>
              </a:rPr>
              <a:t>  Conversely, private health services tallied 14.0 percent of total covered employment , but accounted for 16.3 percent of total wage income – indicating it is a relatively “good paying” industry.</a:t>
            </a:r>
          </a:p>
          <a:p>
            <a:pPr>
              <a:buFont typeface="Arial" pitchFamily="34" charset="0"/>
              <a:buChar char="•"/>
              <a:tabLst>
                <a:tab pos="695856" algn="l"/>
              </a:tabLst>
            </a:pPr>
            <a:r>
              <a:rPr lang="en-US" dirty="0" smtClean="0">
                <a:solidFill>
                  <a:srgbClr val="000000"/>
                </a:solidFill>
                <a:latin typeface="Arial" pitchFamily="34" charset="0"/>
                <a:ea typeface="Times New Roman" pitchFamily="18" charset="0"/>
                <a:cs typeface="Times New Roman" pitchFamily="18" charset="0"/>
              </a:rPr>
              <a:t> The local retail trade sector accounted for nearly one in ten jobs countywide, but provided only 7.6 percent of total wage income.</a:t>
            </a:r>
          </a:p>
          <a:p>
            <a:pPr>
              <a:buFont typeface="Arial" pitchFamily="34" charset="0"/>
              <a:buChar char="•"/>
              <a:tabLst>
                <a:tab pos="695856" algn="l"/>
              </a:tabLst>
            </a:pPr>
            <a:r>
              <a:rPr lang="en-US" dirty="0" smtClean="0">
                <a:solidFill>
                  <a:srgbClr val="000000"/>
                </a:solidFill>
                <a:latin typeface="Arial" pitchFamily="34" charset="0"/>
                <a:ea typeface="Times New Roman" pitchFamily="18" charset="0"/>
                <a:cs typeface="Times New Roman" pitchFamily="18" charset="0"/>
              </a:rPr>
              <a:t> Conversely, manufacturing supplied only 7.5 percent of all jobs in Yakima County but 9.4 percent of total wages/payroll. Almost one in every ten dollars of wage income countywide is earned at a local manufacturing firm. (Note: the manufacturing sector includes the “food processing” subsector.)    </a:t>
            </a:r>
            <a:endParaRPr lang="en-US" dirty="0" smtClean="0">
              <a:latin typeface="Arial" pitchFamily="34" charset="0"/>
            </a:endParaRPr>
          </a:p>
          <a:p>
            <a:pPr eaLnBrk="1" hangingPunct="1"/>
            <a:endParaRPr lang="en-US" dirty="0" smtClean="0">
              <a:ea typeface="ＭＳ Ｐゴシック" pitchFamily="34" charset="-128"/>
            </a:endParaRPr>
          </a:p>
        </p:txBody>
      </p:sp>
    </p:spTree>
    <p:extLst>
      <p:ext uri="{BB962C8B-B14F-4D97-AF65-F5344CB8AC3E}">
        <p14:creationId xmlns:p14="http://schemas.microsoft.com/office/powerpoint/2010/main" val="5767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97280" y="1755649"/>
            <a:ext cx="6903720" cy="4340352"/>
          </a:xfrm>
          <a:prstGeom prst="rect">
            <a:avLst/>
          </a:prstGeom>
        </p:spPr>
        <p:txBody>
          <a:bodyPr vert="horz"/>
          <a:lstStyle>
            <a:lvl1pPr>
              <a:buClr>
                <a:schemeClr val="tx2"/>
              </a:buClr>
              <a:buFont typeface="Wingdings" charset="2"/>
              <a:buChar char="§"/>
              <a:defRPr/>
            </a:lvl1pPr>
            <a:lvl2pPr>
              <a:buClr>
                <a:schemeClr val="accent2"/>
              </a:buClr>
              <a:buFont typeface="Wingdings" charset="2"/>
              <a:buChar char="§"/>
              <a:defRPr/>
            </a:lvl2pPr>
            <a:lvl3pPr>
              <a:buFont typeface="Wingdings" charset="2"/>
              <a:buChar char="§"/>
              <a:defRPr/>
            </a:lvl3pPr>
            <a:lvl4pPr>
              <a:buFont typeface="Wingdings" charset="2"/>
              <a:buChar char="§"/>
              <a:defRPr/>
            </a:lvl4pPr>
            <a:lvl5pPr>
              <a:buFont typeface="Wingdings" charset="2"/>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gray">
          <a:xfrm>
            <a:off x="0" y="457200"/>
            <a:ext cx="438150" cy="4038600"/>
          </a:xfrm>
          <a:prstGeom prst="rect">
            <a:avLst/>
          </a:prstGeom>
          <a:solidFill>
            <a:schemeClr val="tx2"/>
          </a:solidFill>
          <a:ln w="9525">
            <a:noFill/>
            <a:miter lim="800000"/>
            <a:headEnd/>
            <a:tailEnd/>
          </a:ln>
          <a:effectLst/>
        </p:spPr>
        <p:txBody>
          <a:bodyPr wrap="none" anchor="ctr"/>
          <a:lstStyle/>
          <a:p>
            <a:pPr>
              <a:defRPr/>
            </a:pPr>
            <a:endParaRPr lang="en-US" dirty="0">
              <a:ea typeface="+mn-ea"/>
            </a:endParaRPr>
          </a:p>
        </p:txBody>
      </p:sp>
      <p:sp>
        <p:nvSpPr>
          <p:cNvPr id="1032" name="Rectangle 8"/>
          <p:cNvSpPr>
            <a:spLocks noChangeArrowheads="1"/>
          </p:cNvSpPr>
          <p:nvPr/>
        </p:nvSpPr>
        <p:spPr bwMode="gray">
          <a:xfrm>
            <a:off x="0" y="0"/>
            <a:ext cx="9144000" cy="1447800"/>
          </a:xfrm>
          <a:prstGeom prst="rect">
            <a:avLst/>
          </a:prstGeom>
          <a:solidFill>
            <a:srgbClr val="003366"/>
          </a:solidFill>
          <a:ln w="9525">
            <a:noFill/>
            <a:miter lim="800000"/>
            <a:headEnd/>
            <a:tailEnd/>
          </a:ln>
          <a:effectLst/>
        </p:spPr>
        <p:txBody>
          <a:bodyPr anchor="ctr"/>
          <a:lstStyle/>
          <a:p>
            <a:pPr algn="ctr">
              <a:defRPr/>
            </a:pPr>
            <a:endParaRPr lang="en-US" sz="4400" dirty="0">
              <a:solidFill>
                <a:schemeClr val="tx2"/>
              </a:solidFill>
              <a:ea typeface="+mn-ea"/>
            </a:endParaRPr>
          </a:p>
        </p:txBody>
      </p:sp>
      <p:sp>
        <p:nvSpPr>
          <p:cNvPr id="5" name="Rectangle 7"/>
          <p:cNvSpPr>
            <a:spLocks noChangeArrowheads="1"/>
          </p:cNvSpPr>
          <p:nvPr userDrawn="1"/>
        </p:nvSpPr>
        <p:spPr bwMode="gray">
          <a:xfrm>
            <a:off x="0" y="4572000"/>
            <a:ext cx="438150" cy="228600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6" name="Rectangle 7"/>
          <p:cNvSpPr>
            <a:spLocks noChangeArrowheads="1"/>
          </p:cNvSpPr>
          <p:nvPr userDrawn="1"/>
        </p:nvSpPr>
        <p:spPr bwMode="gray">
          <a:xfrm rot="5400000">
            <a:off x="4533900" y="-3086100"/>
            <a:ext cx="76200" cy="9144000"/>
          </a:xfrm>
          <a:prstGeom prst="rect">
            <a:avLst/>
          </a:prstGeom>
          <a:solidFill>
            <a:schemeClr val="tx2"/>
          </a:solidFill>
          <a:ln w="9525">
            <a:noFill/>
            <a:miter lim="800000"/>
            <a:headEnd/>
            <a:tailEnd/>
          </a:ln>
          <a:effectLst/>
        </p:spPr>
        <p:txBody>
          <a:bodyPr wrap="none" anchor="ctr"/>
          <a:lstStyle/>
          <a:p>
            <a:pPr>
              <a:defRPr/>
            </a:pPr>
            <a:endParaRPr lang="en-US" dirty="0">
              <a:ea typeface="+mn-ea"/>
            </a:endParaRPr>
          </a:p>
        </p:txBody>
      </p:sp>
      <p:sp>
        <p:nvSpPr>
          <p:cNvPr id="7" name="TextBox 6"/>
          <p:cNvSpPr txBox="1"/>
          <p:nvPr userDrawn="1"/>
        </p:nvSpPr>
        <p:spPr>
          <a:xfrm>
            <a:off x="609600" y="6400800"/>
            <a:ext cx="609600" cy="336550"/>
          </a:xfrm>
          <a:prstGeom prst="rect">
            <a:avLst/>
          </a:prstGeom>
          <a:noFill/>
        </p:spPr>
        <p:txBody>
          <a:bodyPr>
            <a:spAutoFit/>
          </a:bodyPr>
          <a:lstStyle/>
          <a:p>
            <a:pPr>
              <a:defRPr/>
            </a:pPr>
            <a:fld id="{0944EC41-3CAD-4659-8FAC-88504960BD3A}" type="slidenum">
              <a:rPr lang="en-US" sz="1600" b="1"/>
              <a:pPr>
                <a:defRPr/>
              </a:pPr>
              <a:t>‹#›</a:t>
            </a:fld>
            <a:endParaRPr lang="en-US" sz="1600" b="1" dirty="0"/>
          </a:p>
        </p:txBody>
      </p:sp>
      <p:pic>
        <p:nvPicPr>
          <p:cNvPr id="2" name="Picture 8" descr="2color_hori"/>
          <p:cNvPicPr>
            <a:picLocks noChangeAspect="1" noChangeArrowheads="1"/>
          </p:cNvPicPr>
          <p:nvPr userDrawn="1"/>
        </p:nvPicPr>
        <p:blipFill>
          <a:blip r:embed="rId8"/>
          <a:srcRect/>
          <a:stretch>
            <a:fillRect/>
          </a:stretch>
        </p:blipFill>
        <p:spPr bwMode="auto">
          <a:xfrm>
            <a:off x="7696200" y="6169025"/>
            <a:ext cx="1143000"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dmeseck@esd.w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esd.wa.gov/labormarketinf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5257800"/>
          </a:xfrm>
          <a:prstGeom prst="rect">
            <a:avLst/>
          </a:prstGeom>
          <a:solidFill>
            <a:schemeClr val="tx1"/>
          </a:solidFill>
          <a:ln>
            <a:headEnd/>
            <a:tailEnd/>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solidFill>
                <a:schemeClr val="lt1"/>
              </a:solidFill>
              <a:latin typeface="+mn-lt"/>
              <a:ea typeface="+mn-ea"/>
            </a:endParaRPr>
          </a:p>
        </p:txBody>
      </p:sp>
      <p:cxnSp>
        <p:nvCxnSpPr>
          <p:cNvPr id="7" name="Straight Connector 6"/>
          <p:cNvCxnSpPr>
            <a:cxnSpLocks noChangeShapeType="1"/>
          </p:cNvCxnSpPr>
          <p:nvPr/>
        </p:nvCxnSpPr>
        <p:spPr bwMode="auto">
          <a:xfrm>
            <a:off x="0" y="5257800"/>
            <a:ext cx="9144000" cy="1588"/>
          </a:xfrm>
          <a:prstGeom prst="line">
            <a:avLst/>
          </a:prstGeom>
          <a:noFill/>
          <a:ln w="76200">
            <a:solidFill>
              <a:schemeClr val="tx2"/>
            </a:solidFill>
            <a:round/>
            <a:headEnd/>
            <a:tailEnd/>
          </a:ln>
          <a:effectLst>
            <a:outerShdw dist="20000" dir="5400000" rotWithShape="0">
              <a:srgbClr val="808080">
                <a:alpha val="37999"/>
              </a:srgbClr>
            </a:outerShdw>
          </a:effectLst>
        </p:spPr>
      </p:cxnSp>
      <p:sp>
        <p:nvSpPr>
          <p:cNvPr id="11" name="Rectangle 10"/>
          <p:cNvSpPr>
            <a:spLocks noChangeArrowheads="1"/>
          </p:cNvSpPr>
          <p:nvPr/>
        </p:nvSpPr>
        <p:spPr bwMode="auto">
          <a:xfrm>
            <a:off x="0" y="5270500"/>
            <a:ext cx="9144000" cy="1587500"/>
          </a:xfrm>
          <a:prstGeom prst="rect">
            <a:avLst/>
          </a:prstGeom>
          <a:solidFill>
            <a:schemeClr val="bg1"/>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pic>
        <p:nvPicPr>
          <p:cNvPr id="2056" name="Picture 16" descr="2color_hori"/>
          <p:cNvPicPr>
            <a:picLocks noChangeAspect="1" noChangeArrowheads="1"/>
          </p:cNvPicPr>
          <p:nvPr/>
        </p:nvPicPr>
        <p:blipFill>
          <a:blip r:embed="rId3"/>
          <a:srcRect/>
          <a:stretch>
            <a:fillRect/>
          </a:stretch>
        </p:blipFill>
        <p:spPr bwMode="auto">
          <a:xfrm>
            <a:off x="3582988" y="5562600"/>
            <a:ext cx="2001837" cy="728663"/>
          </a:xfrm>
          <a:prstGeom prst="rect">
            <a:avLst/>
          </a:prstGeom>
          <a:noFill/>
          <a:ln w="9525">
            <a:noFill/>
            <a:miter lim="800000"/>
            <a:headEnd/>
            <a:tailEnd/>
          </a:ln>
        </p:spPr>
      </p:pic>
      <p:sp>
        <p:nvSpPr>
          <p:cNvPr id="2055" name="Text Box 8"/>
          <p:cNvSpPr txBox="1">
            <a:spLocks noChangeArrowheads="1"/>
          </p:cNvSpPr>
          <p:nvPr/>
        </p:nvSpPr>
        <p:spPr bwMode="auto">
          <a:xfrm>
            <a:off x="533400" y="2633031"/>
            <a:ext cx="8226425" cy="2440619"/>
          </a:xfrm>
          <a:prstGeom prst="rect">
            <a:avLst/>
          </a:prstGeom>
          <a:noFill/>
          <a:ln w="9525">
            <a:noFill/>
            <a:miter lim="800000"/>
            <a:headEnd/>
            <a:tailEnd/>
          </a:ln>
        </p:spPr>
        <p:txBody>
          <a:bodyPr/>
          <a:lstStyle/>
          <a:p>
            <a:pPr>
              <a:spcBef>
                <a:spcPct val="50000"/>
              </a:spcBef>
            </a:pPr>
            <a:r>
              <a:rPr lang="en-US" sz="2400" dirty="0" smtClean="0">
                <a:solidFill>
                  <a:schemeClr val="bg1"/>
                </a:solidFill>
              </a:rPr>
              <a:t>For: 2018 Yakima and Central Washington Economic Symposium</a:t>
            </a:r>
          </a:p>
          <a:p>
            <a:pPr>
              <a:spcBef>
                <a:spcPct val="50000"/>
              </a:spcBef>
            </a:pPr>
            <a:r>
              <a:rPr lang="en-US" sz="2400" dirty="0" smtClean="0">
                <a:solidFill>
                  <a:schemeClr val="bg1"/>
                </a:solidFill>
              </a:rPr>
              <a:t>By: Donald W. Meseck, Regional Labor Economist,  Washington State Employment Security Department</a:t>
            </a:r>
          </a:p>
          <a:p>
            <a:pPr>
              <a:spcBef>
                <a:spcPct val="50000"/>
              </a:spcBef>
            </a:pPr>
            <a:r>
              <a:rPr lang="en-US" sz="2400" dirty="0" smtClean="0">
                <a:solidFill>
                  <a:schemeClr val="bg1"/>
                </a:solidFill>
              </a:rPr>
              <a:t>Date: July 20, 2018</a:t>
            </a:r>
            <a:endParaRPr lang="en-US" sz="2400" dirty="0">
              <a:solidFill>
                <a:schemeClr val="bg1"/>
              </a:solidFill>
            </a:endParaRPr>
          </a:p>
        </p:txBody>
      </p:sp>
      <p:sp>
        <p:nvSpPr>
          <p:cNvPr id="2052" name="Title 1"/>
          <p:cNvSpPr>
            <a:spLocks noGrp="1"/>
          </p:cNvSpPr>
          <p:nvPr>
            <p:ph type="title"/>
          </p:nvPr>
        </p:nvSpPr>
        <p:spPr bwMode="auto">
          <a:xfrm>
            <a:off x="533400" y="1039181"/>
            <a:ext cx="8229600" cy="1447800"/>
          </a:xfrm>
          <a:noFill/>
          <a:ln>
            <a:miter lim="800000"/>
            <a:headEnd/>
            <a:tailEnd/>
          </a:ln>
        </p:spPr>
        <p:txBody>
          <a:bodyPr wrap="square" lIns="91440" tIns="45720" rIns="91440" bIns="45720" numCol="1" anchor="t" anchorCtr="0" compatLnSpc="1">
            <a:prstTxWarp prst="textNoShape">
              <a:avLst/>
            </a:prstTxWarp>
          </a:bodyPr>
          <a:lstStyle/>
          <a:p>
            <a:pPr lvl="0" algn="l"/>
            <a:r>
              <a:rPr lang="en-US" sz="4000" b="1" dirty="0" smtClean="0">
                <a:ea typeface="ＭＳ Ｐゴシック" pitchFamily="34" charset="-128"/>
              </a:rPr>
              <a:t>Yakima County Economic Update</a:t>
            </a:r>
            <a:r>
              <a:rPr lang="en-US" sz="4000" b="1" dirty="0" smtClean="0">
                <a:solidFill>
                  <a:schemeClr val="tx2"/>
                </a:solidFill>
                <a:ea typeface="ＭＳ Ｐゴシック" pitchFamily="34" charset="-128"/>
              </a:rPr>
              <a:t/>
            </a:r>
            <a:br>
              <a:rPr lang="en-US" sz="4000" b="1" dirty="0" smtClean="0">
                <a:solidFill>
                  <a:schemeClr val="tx2"/>
                </a:solidFill>
                <a:ea typeface="ＭＳ Ｐゴシック" pitchFamily="34" charset="-128"/>
              </a:rPr>
            </a:br>
            <a:r>
              <a:rPr lang="en-US" sz="4000" b="1" dirty="0" smtClean="0">
                <a:ea typeface="ＭＳ Ｐゴシック" pitchFamily="34" charset="-128"/>
              </a:rPr>
              <a:t/>
            </a:r>
            <a:br>
              <a:rPr lang="en-US" sz="4000" b="1" dirty="0" smtClean="0">
                <a:ea typeface="ＭＳ Ｐゴシック" pitchFamily="34" charset="-128"/>
              </a:rPr>
            </a:br>
            <a:endParaRPr lang="en-US" sz="2800"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Annual Average Unemployment Rates </a:t>
            </a:r>
            <a:br>
              <a:rPr lang="en-US" sz="2800" b="1" dirty="0" smtClean="0">
                <a:ea typeface="ＭＳ Ｐゴシック" pitchFamily="34" charset="-128"/>
              </a:rPr>
            </a:br>
            <a:r>
              <a:rPr lang="en-US" sz="2800" b="1" dirty="0" smtClean="0">
                <a:ea typeface="ＭＳ Ｐゴシック" pitchFamily="34" charset="-128"/>
              </a:rPr>
              <a:t>in Yakima County and in Washington </a:t>
            </a:r>
            <a:br>
              <a:rPr lang="en-US" sz="2800" b="1" dirty="0" smtClean="0">
                <a:ea typeface="ＭＳ Ｐゴシック" pitchFamily="34" charset="-128"/>
              </a:rPr>
            </a:br>
            <a:r>
              <a:rPr lang="en-US" sz="2800" b="1" dirty="0" smtClean="0">
                <a:ea typeface="ＭＳ Ｐゴシック" pitchFamily="34" charset="-128"/>
              </a:rPr>
              <a:t>from 2005-2017</a:t>
            </a:r>
            <a:r>
              <a:rPr lang="en-US" sz="3200" b="1" dirty="0" smtClean="0">
                <a:ea typeface="ＭＳ Ｐゴシック" pitchFamily="34" charset="-128"/>
              </a:rPr>
              <a:t/>
            </a:r>
            <a:br>
              <a:rPr lang="en-US" sz="3200" b="1" dirty="0" smtClean="0">
                <a:ea typeface="ＭＳ Ｐゴシック" pitchFamily="34" charset="-128"/>
              </a:rPr>
            </a:br>
            <a:endParaRPr lang="en-US" sz="2800" b="1" dirty="0" smtClean="0">
              <a:ea typeface="ＭＳ Ｐゴシック" pitchFamily="34" charset="-128"/>
            </a:endParaRPr>
          </a:p>
        </p:txBody>
      </p:sp>
      <p:pic>
        <p:nvPicPr>
          <p:cNvPr id="3" name="Picture 2"/>
          <p:cNvPicPr>
            <a:picLocks noChangeAspect="1"/>
          </p:cNvPicPr>
          <p:nvPr/>
        </p:nvPicPr>
        <p:blipFill>
          <a:blip r:embed="rId3"/>
          <a:stretch>
            <a:fillRect/>
          </a:stretch>
        </p:blipFill>
        <p:spPr>
          <a:xfrm>
            <a:off x="516049" y="1692998"/>
            <a:ext cx="8528364" cy="419175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Unemployment Rates in Yakima County:</a:t>
            </a:r>
            <a:br>
              <a:rPr lang="en-US" sz="3200" b="1" dirty="0" smtClean="0">
                <a:ea typeface="ＭＳ Ｐゴシック" pitchFamily="34" charset="-128"/>
              </a:rPr>
            </a:br>
            <a:r>
              <a:rPr lang="en-US" sz="2800" b="1" dirty="0" smtClean="0">
                <a:ea typeface="ＭＳ Ｐゴシック" pitchFamily="34" charset="-128"/>
              </a:rPr>
              <a:t>From January 2016-May 2018</a:t>
            </a:r>
          </a:p>
        </p:txBody>
      </p:sp>
      <p:pic>
        <p:nvPicPr>
          <p:cNvPr id="3" name="Picture 2"/>
          <p:cNvPicPr>
            <a:picLocks noChangeAspect="1"/>
          </p:cNvPicPr>
          <p:nvPr/>
        </p:nvPicPr>
        <p:blipFill>
          <a:blip r:embed="rId3"/>
          <a:stretch>
            <a:fillRect/>
          </a:stretch>
        </p:blipFill>
        <p:spPr>
          <a:xfrm>
            <a:off x="561315" y="1683945"/>
            <a:ext cx="8347296" cy="439093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Yakima County’s Civilian Labor Force:</a:t>
            </a:r>
            <a:r>
              <a:rPr lang="en-US" sz="3600" b="1" dirty="0" smtClean="0">
                <a:ea typeface="ＭＳ Ｐゴシック" pitchFamily="34" charset="-128"/>
              </a:rPr>
              <a:t/>
            </a:r>
            <a:br>
              <a:rPr lang="en-US" sz="3600" b="1" dirty="0" smtClean="0">
                <a:ea typeface="ＭＳ Ｐゴシック" pitchFamily="34" charset="-128"/>
              </a:rPr>
            </a:br>
            <a:r>
              <a:rPr lang="en-US" sz="2800" b="1" dirty="0" smtClean="0">
                <a:ea typeface="ＭＳ Ｐゴシック" pitchFamily="34" charset="-128"/>
              </a:rPr>
              <a:t>From May 2017-May 2018</a:t>
            </a:r>
          </a:p>
        </p:txBody>
      </p:sp>
      <p:sp>
        <p:nvSpPr>
          <p:cNvPr id="3075" name="Rectangle 3"/>
          <p:cNvSpPr txBox="1">
            <a:spLocks noChangeArrowheads="1"/>
          </p:cNvSpPr>
          <p:nvPr/>
        </p:nvSpPr>
        <p:spPr bwMode="auto">
          <a:xfrm>
            <a:off x="914400" y="1752600"/>
            <a:ext cx="7285038" cy="4281488"/>
          </a:xfrm>
          <a:prstGeom prst="rect">
            <a:avLst/>
          </a:prstGeom>
          <a:noFill/>
          <a:ln w="9525">
            <a:noFill/>
            <a:miter lim="800000"/>
            <a:headEnd/>
            <a:tailEnd/>
          </a:ln>
        </p:spPr>
        <p:txBody>
          <a:bodyPr/>
          <a:lstStyle/>
          <a:p>
            <a:pPr eaLnBrk="0" hangingPunct="0">
              <a:spcAft>
                <a:spcPct val="50000"/>
              </a:spcAft>
              <a:buClr>
                <a:schemeClr val="tx2"/>
              </a:buClr>
              <a:buFont typeface="Wingdings" pitchFamily="34" charset="2"/>
              <a:buNone/>
            </a:pPr>
            <a:endParaRPr lang="en-US" sz="2800" dirty="0"/>
          </a:p>
        </p:txBody>
      </p:sp>
      <p:pic>
        <p:nvPicPr>
          <p:cNvPr id="3" name="Picture 2"/>
          <p:cNvPicPr>
            <a:picLocks noChangeAspect="1"/>
          </p:cNvPicPr>
          <p:nvPr/>
        </p:nvPicPr>
        <p:blipFill>
          <a:blip r:embed="rId3"/>
          <a:stretch>
            <a:fillRect/>
          </a:stretch>
        </p:blipFill>
        <p:spPr>
          <a:xfrm>
            <a:off x="606582" y="1674891"/>
            <a:ext cx="8365402" cy="420080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Labor Force Changes in Yakima County and Washington in the last twelve months</a:t>
            </a:r>
            <a:endParaRPr lang="en-US" sz="3600" b="1" dirty="0" smtClean="0">
              <a:ea typeface="ＭＳ Ｐゴシック" pitchFamily="34" charset="-128"/>
            </a:endParaRPr>
          </a:p>
        </p:txBody>
      </p:sp>
      <p:pic>
        <p:nvPicPr>
          <p:cNvPr id="3" name="Picture 2"/>
          <p:cNvPicPr>
            <a:picLocks noChangeAspect="1"/>
          </p:cNvPicPr>
          <p:nvPr/>
        </p:nvPicPr>
        <p:blipFill>
          <a:blip r:embed="rId3"/>
          <a:stretch>
            <a:fillRect/>
          </a:stretch>
        </p:blipFill>
        <p:spPr>
          <a:xfrm>
            <a:off x="561315" y="1648047"/>
            <a:ext cx="8437830" cy="439966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Yakima County: Total nonfarm  </a:t>
            </a:r>
            <a:br>
              <a:rPr lang="en-US" sz="3200" b="1" dirty="0">
                <a:ea typeface="ＭＳ Ｐゴシック" pitchFamily="34" charset="-128"/>
              </a:rPr>
            </a:br>
            <a:r>
              <a:rPr lang="en-US" sz="3200" b="1" dirty="0">
                <a:ea typeface="ＭＳ Ｐゴシック" pitchFamily="34" charset="-128"/>
              </a:rPr>
              <a:t>employment from </a:t>
            </a:r>
            <a:r>
              <a:rPr lang="en-US" sz="3200" b="1" dirty="0" smtClean="0">
                <a:ea typeface="ＭＳ Ｐゴシック" pitchFamily="34" charset="-128"/>
              </a:rPr>
              <a:t>2007-2017</a:t>
            </a:r>
          </a:p>
        </p:txBody>
      </p:sp>
      <p:sp>
        <p:nvSpPr>
          <p:cNvPr id="6" name="TextBox 5"/>
          <p:cNvSpPr txBox="1"/>
          <p:nvPr/>
        </p:nvSpPr>
        <p:spPr>
          <a:xfrm>
            <a:off x="1382232" y="6129562"/>
            <a:ext cx="5475767"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CES Data, LMPA, ESD</a:t>
            </a:r>
            <a:endParaRPr lang="en-US" sz="1200" dirty="0">
              <a:solidFill>
                <a:srgbClr val="000000"/>
              </a:solidFill>
            </a:endParaRPr>
          </a:p>
        </p:txBody>
      </p:sp>
      <p:pic>
        <p:nvPicPr>
          <p:cNvPr id="2" name="Picture 1"/>
          <p:cNvPicPr>
            <a:picLocks noChangeAspect="1"/>
          </p:cNvPicPr>
          <p:nvPr/>
        </p:nvPicPr>
        <p:blipFill>
          <a:blip r:embed="rId3"/>
          <a:stretch>
            <a:fillRect/>
          </a:stretch>
        </p:blipFill>
        <p:spPr>
          <a:xfrm>
            <a:off x="570367" y="1629624"/>
            <a:ext cx="8446883" cy="4345663"/>
          </a:xfrm>
          <a:prstGeom prst="rect">
            <a:avLst/>
          </a:prstGeom>
        </p:spPr>
      </p:pic>
    </p:spTree>
    <p:extLst>
      <p:ext uri="{BB962C8B-B14F-4D97-AF65-F5344CB8AC3E}">
        <p14:creationId xmlns:p14="http://schemas.microsoft.com/office/powerpoint/2010/main" val="15140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pPr>
              <a:defRPr/>
            </a:pPr>
            <a:r>
              <a:rPr lang="en-US" sz="3200" b="1" dirty="0" smtClean="0"/>
              <a:t>Yakima County and Washington: </a:t>
            </a:r>
            <a:br>
              <a:rPr lang="en-US" sz="3200" b="1" dirty="0" smtClean="0"/>
            </a:br>
            <a:r>
              <a:rPr lang="en-US" sz="3200" b="1" dirty="0" smtClean="0"/>
              <a:t>Nonfarm employment changes </a:t>
            </a:r>
            <a:br>
              <a:rPr lang="en-US" sz="3200" b="1" dirty="0" smtClean="0"/>
            </a:br>
            <a:r>
              <a:rPr lang="en-US" sz="3200" b="1" dirty="0" smtClean="0"/>
              <a:t>during the last 10 years (2007-2017)</a:t>
            </a:r>
          </a:p>
        </p:txBody>
      </p:sp>
      <p:pic>
        <p:nvPicPr>
          <p:cNvPr id="5" name="Picture 4"/>
          <p:cNvPicPr>
            <a:picLocks noChangeAspect="1"/>
          </p:cNvPicPr>
          <p:nvPr/>
        </p:nvPicPr>
        <p:blipFill>
          <a:blip r:embed="rId3"/>
          <a:stretch>
            <a:fillRect/>
          </a:stretch>
        </p:blipFill>
        <p:spPr>
          <a:xfrm>
            <a:off x="579422" y="1647730"/>
            <a:ext cx="8446883" cy="4264183"/>
          </a:xfrm>
          <a:prstGeom prst="rect">
            <a:avLst/>
          </a:prstGeom>
        </p:spPr>
      </p:pic>
    </p:spTree>
    <p:extLst>
      <p:ext uri="{BB962C8B-B14F-4D97-AF65-F5344CB8AC3E}">
        <p14:creationId xmlns:p14="http://schemas.microsoft.com/office/powerpoint/2010/main" val="2622506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smtClean="0">
                <a:ea typeface="ＭＳ Ｐゴシック" pitchFamily="34" charset="-128"/>
              </a:rPr>
              <a:t>Nonfarm employment changes in Yakima County and Washington in the last twelve months</a:t>
            </a:r>
          </a:p>
        </p:txBody>
      </p:sp>
      <p:pic>
        <p:nvPicPr>
          <p:cNvPr id="2" name="Picture 1"/>
          <p:cNvPicPr>
            <a:picLocks noChangeAspect="1"/>
          </p:cNvPicPr>
          <p:nvPr/>
        </p:nvPicPr>
        <p:blipFill>
          <a:blip r:embed="rId3"/>
          <a:stretch>
            <a:fillRect/>
          </a:stretch>
        </p:blipFill>
        <p:spPr>
          <a:xfrm>
            <a:off x="577516" y="1652809"/>
            <a:ext cx="8422105" cy="439185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Yakima County - Nonfarm job growth </a:t>
            </a:r>
            <a:br>
              <a:rPr lang="en-US" sz="3200" b="1" dirty="0" smtClean="0">
                <a:ea typeface="ＭＳ Ｐゴシック" pitchFamily="34" charset="-128"/>
              </a:rPr>
            </a:br>
            <a:r>
              <a:rPr lang="en-US" sz="3200" b="1" dirty="0" smtClean="0">
                <a:ea typeface="ＭＳ Ｐゴシック" pitchFamily="34" charset="-128"/>
              </a:rPr>
              <a:t>in major industries from 2016 to 2017</a:t>
            </a:r>
          </a:p>
        </p:txBody>
      </p:sp>
      <p:pic>
        <p:nvPicPr>
          <p:cNvPr id="2" name="Picture 1"/>
          <p:cNvPicPr>
            <a:picLocks noChangeAspect="1"/>
          </p:cNvPicPr>
          <p:nvPr/>
        </p:nvPicPr>
        <p:blipFill>
          <a:blip r:embed="rId3"/>
          <a:stretch>
            <a:fillRect/>
          </a:stretch>
        </p:blipFill>
        <p:spPr>
          <a:xfrm>
            <a:off x="577515" y="1674796"/>
            <a:ext cx="8364353" cy="424474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smtClean="0"/>
              <a:t>Summary of </a:t>
            </a:r>
            <a:r>
              <a:rPr lang="en-US" sz="2800" b="1" dirty="0"/>
              <a:t>job gains/losses (in #) </a:t>
            </a:r>
            <a:r>
              <a:rPr lang="en-US" sz="2800" b="1" dirty="0" smtClean="0"/>
              <a:t>in Yakima </a:t>
            </a:r>
            <a:br>
              <a:rPr lang="en-US" sz="2800" b="1" dirty="0" smtClean="0"/>
            </a:br>
            <a:r>
              <a:rPr lang="en-US" sz="2800" b="1" dirty="0" smtClean="0"/>
              <a:t>County nonfarm industries from 2016 to 2017</a:t>
            </a:r>
            <a:endParaRPr lang="en-US" sz="2800" b="1" dirty="0" smtClean="0">
              <a:ea typeface="ＭＳ Ｐゴシック" pitchFamily="34" charset="-128"/>
            </a:endParaRPr>
          </a:p>
        </p:txBody>
      </p:sp>
      <p:pic>
        <p:nvPicPr>
          <p:cNvPr id="3" name="Picture 2"/>
          <p:cNvPicPr>
            <a:picLocks noChangeAspect="1"/>
          </p:cNvPicPr>
          <p:nvPr/>
        </p:nvPicPr>
        <p:blipFill>
          <a:blip r:embed="rId3"/>
          <a:stretch>
            <a:fillRect/>
          </a:stretch>
        </p:blipFill>
        <p:spPr>
          <a:xfrm>
            <a:off x="587141" y="1655546"/>
            <a:ext cx="8422105" cy="429286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t>Summary of job gains/losses (in </a:t>
            </a:r>
            <a:r>
              <a:rPr lang="en-US" sz="2800" b="1" dirty="0" smtClean="0"/>
              <a:t>%) </a:t>
            </a:r>
            <a:r>
              <a:rPr lang="en-US" sz="2800" b="1" dirty="0"/>
              <a:t>in Yakima County nonfarm industries from </a:t>
            </a:r>
            <a:r>
              <a:rPr lang="en-US" sz="2800" b="1" dirty="0" smtClean="0"/>
              <a:t>2016 to 2017</a:t>
            </a:r>
            <a:endParaRPr lang="en-US" sz="2800" b="1" dirty="0" smtClean="0">
              <a:ea typeface="ＭＳ Ｐゴシック" pitchFamily="34" charset="-128"/>
            </a:endParaRPr>
          </a:p>
        </p:txBody>
      </p:sp>
      <p:pic>
        <p:nvPicPr>
          <p:cNvPr id="3" name="Picture 2"/>
          <p:cNvPicPr>
            <a:picLocks noChangeAspect="1"/>
          </p:cNvPicPr>
          <p:nvPr/>
        </p:nvPicPr>
        <p:blipFill>
          <a:blip r:embed="rId3"/>
          <a:stretch>
            <a:fillRect/>
          </a:stretch>
        </p:blipFill>
        <p:spPr>
          <a:xfrm>
            <a:off x="577516" y="1665171"/>
            <a:ext cx="8441356" cy="4340993"/>
          </a:xfrm>
          <a:prstGeom prst="rect">
            <a:avLst/>
          </a:prstGeom>
        </p:spPr>
      </p:pic>
    </p:spTree>
    <p:extLst>
      <p:ext uri="{BB962C8B-B14F-4D97-AF65-F5344CB8AC3E}">
        <p14:creationId xmlns:p14="http://schemas.microsoft.com/office/powerpoint/2010/main" val="4146995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71223"/>
            <a:ext cx="7976314" cy="6478697"/>
          </a:xfrm>
          <a:prstGeom prst="rect">
            <a:avLst/>
          </a:prstGeom>
        </p:spPr>
        <p:txBody>
          <a:bodyPr wrap="square" anchor="t">
            <a:spAutoFit/>
          </a:bodyPr>
          <a:lstStyle/>
          <a:p>
            <a:pPr>
              <a:spcBef>
                <a:spcPts val="600"/>
              </a:spcBef>
              <a:spcAft>
                <a:spcPts val="0"/>
              </a:spcAft>
            </a:pPr>
            <a:r>
              <a:rPr lang="en-US" sz="2400" b="1" dirty="0"/>
              <a:t>Quarterly Census of Employment and Wage (QCEW) summaries for Yakima County in </a:t>
            </a:r>
            <a:r>
              <a:rPr lang="en-US" sz="2400" b="1" dirty="0" smtClean="0"/>
              <a:t>2017</a:t>
            </a:r>
            <a:endParaRPr lang="en-US" sz="2400" b="1" dirty="0"/>
          </a:p>
          <a:p>
            <a:pPr marL="914400" lvl="1" indent="-457200">
              <a:spcBef>
                <a:spcPts val="600"/>
              </a:spcBef>
              <a:spcAft>
                <a:spcPts val="0"/>
              </a:spcAft>
              <a:buClr>
                <a:srgbClr val="CC6600"/>
              </a:buClr>
              <a:buFont typeface="Wingdings" pitchFamily="2" charset="2"/>
              <a:buChar char="§"/>
            </a:pPr>
            <a:r>
              <a:rPr lang="en-US" sz="2400" dirty="0"/>
              <a:t>Slides </a:t>
            </a:r>
            <a:r>
              <a:rPr lang="en-US" sz="2400" dirty="0" smtClean="0"/>
              <a:t>3-9</a:t>
            </a:r>
            <a:r>
              <a:rPr lang="en-US" sz="2400" b="1" dirty="0" smtClean="0"/>
              <a:t>  </a:t>
            </a:r>
            <a:endParaRPr lang="en-US" sz="2400" b="1" dirty="0"/>
          </a:p>
          <a:p>
            <a:pPr>
              <a:spcBef>
                <a:spcPts val="600"/>
              </a:spcBef>
              <a:spcAft>
                <a:spcPts val="0"/>
              </a:spcAft>
            </a:pPr>
            <a:r>
              <a:rPr lang="en-US" sz="2400" b="1" dirty="0" smtClean="0"/>
              <a:t>Civilian Labor Force (CLF) and unemployment rate trends in Yakima County: long-term and short-term </a:t>
            </a:r>
            <a:endParaRPr lang="en-US" sz="2400" b="1" dirty="0"/>
          </a:p>
          <a:p>
            <a:pPr marL="914400" lvl="1" indent="-457200">
              <a:spcBef>
                <a:spcPts val="600"/>
              </a:spcBef>
              <a:spcAft>
                <a:spcPts val="0"/>
              </a:spcAft>
              <a:buClr>
                <a:srgbClr val="CC6600"/>
              </a:buClr>
              <a:buFont typeface="Wingdings" pitchFamily="2" charset="2"/>
              <a:buChar char="§"/>
            </a:pPr>
            <a:r>
              <a:rPr lang="en-US" sz="2400" dirty="0"/>
              <a:t>Slides </a:t>
            </a:r>
            <a:r>
              <a:rPr lang="en-US" sz="2400" dirty="0" smtClean="0"/>
              <a:t>10-13</a:t>
            </a:r>
            <a:endParaRPr lang="en-US" sz="2400" b="1" dirty="0"/>
          </a:p>
          <a:p>
            <a:pPr>
              <a:spcBef>
                <a:spcPts val="600"/>
              </a:spcBef>
              <a:spcAft>
                <a:spcPts val="0"/>
              </a:spcAft>
            </a:pPr>
            <a:r>
              <a:rPr lang="en-US" sz="2400" b="1" dirty="0"/>
              <a:t>Nonfarm </a:t>
            </a:r>
            <a:r>
              <a:rPr lang="en-US" sz="2400" b="1" dirty="0" smtClean="0"/>
              <a:t>employment trends in Yakima County, long-term and short-term </a:t>
            </a:r>
            <a:endParaRPr lang="en-US" sz="2400" b="1" dirty="0"/>
          </a:p>
          <a:p>
            <a:pPr marL="914400" lvl="1" indent="-457200">
              <a:spcBef>
                <a:spcPts val="600"/>
              </a:spcBef>
              <a:spcAft>
                <a:spcPts val="0"/>
              </a:spcAft>
              <a:buClr>
                <a:srgbClr val="CC6600"/>
              </a:buClr>
              <a:buFont typeface="Wingdings" pitchFamily="2" charset="2"/>
              <a:buChar char="§"/>
            </a:pPr>
            <a:r>
              <a:rPr lang="en-US" sz="2400" dirty="0"/>
              <a:t>Slides </a:t>
            </a:r>
            <a:r>
              <a:rPr lang="en-US" sz="2400" dirty="0" smtClean="0"/>
              <a:t>14-19</a:t>
            </a:r>
            <a:endParaRPr lang="en-US" sz="2400" b="1" dirty="0"/>
          </a:p>
          <a:p>
            <a:pPr>
              <a:spcBef>
                <a:spcPts val="600"/>
              </a:spcBef>
              <a:spcAft>
                <a:spcPts val="0"/>
              </a:spcAft>
            </a:pPr>
            <a:r>
              <a:rPr lang="en-US" sz="2400" b="1" dirty="0" smtClean="0"/>
              <a:t>Summary </a:t>
            </a:r>
            <a:r>
              <a:rPr lang="en-US" sz="2400" b="1" dirty="0"/>
              <a:t>and </a:t>
            </a:r>
            <a:r>
              <a:rPr lang="en-US" sz="2400" b="1" dirty="0" smtClean="0"/>
              <a:t>questions </a:t>
            </a:r>
            <a:endParaRPr lang="en-US" sz="2400" b="1" dirty="0"/>
          </a:p>
          <a:p>
            <a:pPr marL="914400" lvl="1" indent="-457200">
              <a:spcBef>
                <a:spcPts val="600"/>
              </a:spcBef>
              <a:spcAft>
                <a:spcPts val="0"/>
              </a:spcAft>
              <a:buClr>
                <a:srgbClr val="CC6600"/>
              </a:buClr>
              <a:buFont typeface="Wingdings" pitchFamily="2" charset="2"/>
              <a:buChar char="§"/>
            </a:pPr>
            <a:r>
              <a:rPr lang="en-US" sz="2400" dirty="0"/>
              <a:t>Slides </a:t>
            </a:r>
            <a:r>
              <a:rPr lang="en-US" sz="2400" dirty="0" smtClean="0"/>
              <a:t>20-21</a:t>
            </a:r>
            <a:endParaRPr lang="en-US" sz="2400" b="1" dirty="0" smtClean="0"/>
          </a:p>
          <a:p>
            <a:pPr marL="457200" indent="-457200">
              <a:spcBef>
                <a:spcPts val="0"/>
              </a:spcBef>
              <a:spcAft>
                <a:spcPts val="600"/>
              </a:spcAft>
              <a:buClr>
                <a:srgbClr val="CC6600"/>
              </a:buClr>
            </a:pPr>
            <a:endParaRPr lang="en-US" sz="2400" b="1" dirty="0" smtClean="0"/>
          </a:p>
          <a:p>
            <a:pPr marL="457200" indent="-457200">
              <a:spcBef>
                <a:spcPts val="0"/>
              </a:spcBef>
              <a:spcAft>
                <a:spcPts val="600"/>
              </a:spcAft>
              <a:buClr>
                <a:srgbClr val="CC6600"/>
              </a:buClr>
            </a:pPr>
            <a:endParaRPr lang="en-US" sz="2400" b="1" dirty="0" smtClean="0"/>
          </a:p>
          <a:p>
            <a:pPr>
              <a:spcBef>
                <a:spcPts val="600"/>
              </a:spcBef>
              <a:spcAft>
                <a:spcPts val="600"/>
              </a:spcAft>
            </a:pPr>
            <a:r>
              <a:rPr lang="en-US" sz="2400" b="1" i="1" dirty="0" smtClean="0"/>
              <a:t> </a:t>
            </a:r>
          </a:p>
          <a:p>
            <a:pPr marL="457200" indent="-457200">
              <a:buClr>
                <a:srgbClr val="CC6600"/>
              </a:buClr>
            </a:pPr>
            <a:endParaRPr lang="en-US" sz="2400" dirty="0" smtClean="0"/>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Today’s presentation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71223"/>
            <a:ext cx="7976314" cy="4524315"/>
          </a:xfrm>
          <a:prstGeom prst="rect">
            <a:avLst/>
          </a:prstGeom>
        </p:spPr>
        <p:txBody>
          <a:bodyPr wrap="square" anchor="t">
            <a:spAutoFit/>
          </a:bodyPr>
          <a:lstStyle/>
          <a:p>
            <a:pPr eaLnBrk="0" hangingPunct="0">
              <a:spcAft>
                <a:spcPct val="50000"/>
              </a:spcAft>
              <a:buClr>
                <a:schemeClr val="tx2"/>
              </a:buClr>
              <a:buFont typeface="Arial" pitchFamily="34" charset="0"/>
              <a:buChar char="•"/>
            </a:pPr>
            <a:r>
              <a:rPr lang="en-US" sz="2400" b="1" dirty="0" smtClean="0"/>
              <a:t> Yakima County’s unemployment rate dipped from 7.5 in 2016 to 6.8 percent in 2017. </a:t>
            </a:r>
            <a:r>
              <a:rPr lang="en-US" sz="2400" b="1" dirty="0"/>
              <a:t>M</a:t>
            </a:r>
            <a:r>
              <a:rPr lang="en-US" sz="2400" b="1" dirty="0" smtClean="0"/>
              <a:t>onthly rates have stabilized or fallen for the past 15 months. </a:t>
            </a:r>
          </a:p>
          <a:p>
            <a:pPr eaLnBrk="0" hangingPunct="0">
              <a:spcAft>
                <a:spcPct val="50000"/>
              </a:spcAft>
              <a:buClr>
                <a:schemeClr val="tx2"/>
              </a:buClr>
              <a:buFont typeface="Arial" pitchFamily="34" charset="0"/>
              <a:buChar char="•"/>
            </a:pPr>
            <a:r>
              <a:rPr lang="en-US" sz="2400" b="1" dirty="0" smtClean="0"/>
              <a:t> Yakima County’s Civilian </a:t>
            </a:r>
            <a:r>
              <a:rPr lang="en-US" sz="2400" b="1" dirty="0"/>
              <a:t>L</a:t>
            </a:r>
            <a:r>
              <a:rPr lang="en-US" sz="2400" b="1" dirty="0" smtClean="0"/>
              <a:t>abor </a:t>
            </a:r>
            <a:r>
              <a:rPr lang="en-US" sz="2400" b="1" dirty="0"/>
              <a:t>F</a:t>
            </a:r>
            <a:r>
              <a:rPr lang="en-US" sz="2400" b="1" dirty="0" smtClean="0"/>
              <a:t>orce (CLF) grew from 125,834 residents in 2016 to 126,814 in 2017, up 0.8 percent.  WA’s CLF grew at a 2.5 percent clip.   </a:t>
            </a:r>
          </a:p>
          <a:p>
            <a:pPr eaLnBrk="0" hangingPunct="0">
              <a:spcAft>
                <a:spcPct val="50000"/>
              </a:spcAft>
              <a:buClr>
                <a:schemeClr val="tx2"/>
              </a:buClr>
              <a:buFont typeface="Arial" pitchFamily="34" charset="0"/>
              <a:buChar char="•"/>
            </a:pPr>
            <a:r>
              <a:rPr lang="en-US" sz="2400" b="1" dirty="0" smtClean="0"/>
              <a:t> Nonfarm employment averaged 86,200 in 2017, up 1,700 jobs and 2.0 percent since 2016. (WA’s nonfarm growth was 2.4 percent.) Three local industries netted over 85 percent of these jobs: health care, local government, and leisure and hospitality. </a:t>
            </a:r>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t> In 2017: Agricultural employment declined by 3.6 percent while nonfarm rose by 2.0 percent  </a:t>
            </a:r>
            <a:endParaRPr lang="en-US" sz="3200"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600" b="1" dirty="0" smtClean="0"/>
              <a:t>“Yakima </a:t>
            </a:r>
            <a:r>
              <a:rPr lang="en-US" sz="3600" b="1" dirty="0"/>
              <a:t>County </a:t>
            </a:r>
            <a:r>
              <a:rPr lang="en-US" sz="3600" b="1" dirty="0" smtClean="0"/>
              <a:t>Economic Update” </a:t>
            </a:r>
            <a:r>
              <a:rPr lang="en-US" sz="3600" b="1" dirty="0" smtClean="0">
                <a:ea typeface="ＭＳ Ｐゴシック" pitchFamily="34" charset="-128"/>
              </a:rPr>
              <a:t>Questions?</a:t>
            </a:r>
          </a:p>
        </p:txBody>
      </p:sp>
      <p:sp>
        <p:nvSpPr>
          <p:cNvPr id="3075" name="Rectangle 3"/>
          <p:cNvSpPr txBox="1">
            <a:spLocks noChangeArrowheads="1"/>
          </p:cNvSpPr>
          <p:nvPr/>
        </p:nvSpPr>
        <p:spPr bwMode="auto">
          <a:xfrm>
            <a:off x="914400" y="1752600"/>
            <a:ext cx="7285038" cy="4281488"/>
          </a:xfrm>
          <a:prstGeom prst="rect">
            <a:avLst/>
          </a:prstGeom>
          <a:noFill/>
          <a:ln w="9525">
            <a:noFill/>
            <a:miter lim="800000"/>
            <a:headEnd/>
            <a:tailEnd/>
          </a:ln>
        </p:spPr>
        <p:txBody>
          <a:bodyPr/>
          <a:lstStyle/>
          <a:p>
            <a:pPr eaLnBrk="0" hangingPunct="0">
              <a:spcAft>
                <a:spcPct val="50000"/>
              </a:spcAft>
              <a:buClr>
                <a:schemeClr val="tx2"/>
              </a:buClr>
              <a:buFont typeface="Wingdings" pitchFamily="34" charset="2"/>
              <a:buNone/>
            </a:pPr>
            <a:endParaRPr lang="en-US" sz="2800" dirty="0"/>
          </a:p>
        </p:txBody>
      </p:sp>
      <p:sp>
        <p:nvSpPr>
          <p:cNvPr id="2" name="Rectangle 1"/>
          <p:cNvSpPr/>
          <p:nvPr/>
        </p:nvSpPr>
        <p:spPr>
          <a:xfrm>
            <a:off x="546847" y="1443841"/>
            <a:ext cx="8435788" cy="4462760"/>
          </a:xfrm>
          <a:prstGeom prst="rect">
            <a:avLst/>
          </a:prstGeom>
        </p:spPr>
        <p:txBody>
          <a:bodyPr wrap="square">
            <a:spAutoFit/>
          </a:bodyPr>
          <a:lstStyle/>
          <a:p>
            <a:endParaRPr lang="en-US" sz="2400" b="1" dirty="0" smtClean="0"/>
          </a:p>
          <a:p>
            <a:r>
              <a:rPr lang="en-US" sz="2000" b="1" dirty="0"/>
              <a:t>Donald W. Meseck</a:t>
            </a:r>
          </a:p>
          <a:p>
            <a:r>
              <a:rPr lang="en-US" sz="2000" dirty="0"/>
              <a:t>Regional Labor Economist for Adams, Chelan, Douglas, Grant, Kittitas, Okanogan, and Yakima Counties</a:t>
            </a:r>
          </a:p>
          <a:p>
            <a:r>
              <a:rPr lang="en-US" sz="2000" dirty="0" smtClean="0"/>
              <a:t>Workforce Information and Technology Services (WITS)</a:t>
            </a:r>
            <a:endParaRPr lang="en-US" sz="2000" dirty="0"/>
          </a:p>
          <a:p>
            <a:r>
              <a:rPr lang="en-US" sz="2000" dirty="0"/>
              <a:t>Employment Security Department</a:t>
            </a:r>
          </a:p>
          <a:p>
            <a:endParaRPr lang="en-US" sz="2000" dirty="0"/>
          </a:p>
          <a:p>
            <a:r>
              <a:rPr lang="en-US" sz="2000" dirty="0"/>
              <a:t>Address: 1205 Ahtanum Ridge Drive, Union Gap, WA 98903</a:t>
            </a:r>
            <a:br>
              <a:rPr lang="en-US" sz="2000" dirty="0"/>
            </a:br>
            <a:endParaRPr lang="en-US" sz="2000" dirty="0"/>
          </a:p>
          <a:p>
            <a:r>
              <a:rPr lang="en-US" sz="2000" dirty="0"/>
              <a:t>Phone: (509) </a:t>
            </a:r>
            <a:r>
              <a:rPr lang="en-US" sz="2000" dirty="0" smtClean="0"/>
              <a:t>574-0176</a:t>
            </a:r>
            <a:r>
              <a:rPr lang="en-US" sz="2000" dirty="0"/>
              <a:t/>
            </a:r>
            <a:br>
              <a:rPr lang="en-US" sz="2000" dirty="0"/>
            </a:br>
            <a:endParaRPr lang="en-US" sz="2000" dirty="0"/>
          </a:p>
          <a:p>
            <a:r>
              <a:rPr lang="en-US" sz="2000" dirty="0"/>
              <a:t>Email: </a:t>
            </a:r>
            <a:r>
              <a:rPr lang="en-US" sz="2000" u="sng" dirty="0">
                <a:hlinkClick r:id="rId3"/>
              </a:rPr>
              <a:t>dmeseck@esd.wa.gov</a:t>
            </a:r>
            <a:endParaRPr lang="en-US" sz="2000" dirty="0"/>
          </a:p>
          <a:p>
            <a:endParaRPr lang="en-US" sz="2000" dirty="0"/>
          </a:p>
          <a:p>
            <a:r>
              <a:rPr lang="en-US" sz="2000" dirty="0"/>
              <a:t>Website: </a:t>
            </a:r>
            <a:r>
              <a:rPr lang="en-US" sz="2000" dirty="0">
                <a:hlinkClick r:id="rId4"/>
              </a:rPr>
              <a:t>https://esd.wa.gov/labormarketinfo</a:t>
            </a:r>
            <a:r>
              <a:rPr lang="en-US" sz="2000" dirty="0"/>
              <a:t>	</a:t>
            </a:r>
            <a:endParaRPr lang="en-US" sz="2000" dirty="0">
              <a:solidFill>
                <a:schemeClr val="accent5">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Analyzed county</a:t>
            </a:r>
            <a:r>
              <a:rPr lang="en-US" sz="3200" b="1" dirty="0" smtClean="0"/>
              <a:t>-</a:t>
            </a:r>
            <a:r>
              <a:rPr lang="en-US" sz="3200" b="1" dirty="0" smtClean="0">
                <a:ea typeface="ＭＳ Ｐゴシック" pitchFamily="34" charset="-128"/>
              </a:rPr>
              <a:t>level QCEW data </a:t>
            </a:r>
            <a:br>
              <a:rPr lang="en-US" sz="3200" b="1" dirty="0" smtClean="0">
                <a:ea typeface="ＭＳ Ｐゴシック" pitchFamily="34" charset="-128"/>
              </a:rPr>
            </a:br>
            <a:r>
              <a:rPr lang="en-US" sz="3200" b="1" dirty="0" smtClean="0">
                <a:ea typeface="ＭＳ Ｐゴシック" pitchFamily="34" charset="-128"/>
              </a:rPr>
              <a:t>for 22 industries/sectors</a:t>
            </a:r>
          </a:p>
        </p:txBody>
      </p:sp>
      <p:graphicFrame>
        <p:nvGraphicFramePr>
          <p:cNvPr id="13" name="Table 12"/>
          <p:cNvGraphicFramePr>
            <a:graphicFrameLocks noGrp="1"/>
          </p:cNvGraphicFramePr>
          <p:nvPr/>
        </p:nvGraphicFramePr>
        <p:xfrm>
          <a:off x="1295400" y="1752600"/>
          <a:ext cx="7070888" cy="4571998"/>
        </p:xfrm>
        <a:graphic>
          <a:graphicData uri="http://schemas.openxmlformats.org/drawingml/2006/table">
            <a:tbl>
              <a:tblPr/>
              <a:tblGrid>
                <a:gridCol w="3321465"/>
                <a:gridCol w="204398"/>
                <a:gridCol w="3545025"/>
              </a:tblGrid>
              <a:tr h="217238">
                <a:tc>
                  <a:txBody>
                    <a:bodyPr/>
                    <a:lstStyle/>
                    <a:p>
                      <a:pPr algn="l" fontAlgn="ctr"/>
                      <a:r>
                        <a:rPr lang="en-US" sz="1000" b="1" i="0" u="none" strike="noStrike" dirty="0" smtClean="0">
                          <a:solidFill>
                            <a:srgbClr val="FFFFFF"/>
                          </a:solidFill>
                          <a:latin typeface="Arial"/>
                        </a:rPr>
                        <a:t>19 private-industry</a:t>
                      </a:r>
                      <a:r>
                        <a:rPr lang="en-US" sz="1000" b="1" i="0" u="none" strike="noStrike" baseline="0" dirty="0" smtClean="0">
                          <a:solidFill>
                            <a:srgbClr val="FFFFFF"/>
                          </a:solidFill>
                          <a:latin typeface="Arial"/>
                        </a:rPr>
                        <a:t> </a:t>
                      </a:r>
                      <a:r>
                        <a:rPr lang="en-US" sz="1000" b="1" i="0" u="none" strike="noStrike" dirty="0" smtClean="0">
                          <a:solidFill>
                            <a:srgbClr val="FFFFFF"/>
                          </a:solidFill>
                          <a:latin typeface="Arial"/>
                        </a:rPr>
                        <a:t>sectors</a:t>
                      </a:r>
                      <a:endParaRPr lang="en-US" sz="1000" b="1" i="0" u="none" strike="noStrike" dirty="0">
                        <a:solidFill>
                          <a:srgbClr val="FFFFFF"/>
                        </a:solidFill>
                        <a:latin typeface="Arial"/>
                      </a:endParaRP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3366"/>
                    </a:solidFill>
                  </a:tcPr>
                </a:tc>
                <a:tc>
                  <a:txBody>
                    <a:bodyPr/>
                    <a:lstStyle/>
                    <a:p>
                      <a:pPr algn="r" fontAlgn="b"/>
                      <a:endParaRPr lang="en-US" sz="800" b="1" i="0" u="none" strike="noStrike" dirty="0">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dirty="0">
                          <a:solidFill>
                            <a:srgbClr val="FFFFFF"/>
                          </a:solidFill>
                          <a:latin typeface="Arial"/>
                        </a:rPr>
                        <a:t>Three government </a:t>
                      </a:r>
                      <a:r>
                        <a:rPr lang="en-US" sz="1000" b="1" i="0" u="none" strike="noStrike" dirty="0" smtClean="0">
                          <a:solidFill>
                            <a:srgbClr val="FFFFFF"/>
                          </a:solidFill>
                          <a:latin typeface="Arial"/>
                        </a:rPr>
                        <a:t>sectors</a:t>
                      </a:r>
                      <a:endParaRPr lang="en-US" sz="1000" b="1" i="0" u="none" strike="noStrike" dirty="0">
                        <a:solidFill>
                          <a:srgbClr val="FFFFFF"/>
                        </a:solidFill>
                        <a:latin typeface="Arial"/>
                      </a:endParaRP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3366"/>
                    </a:solidFill>
                  </a:tcPr>
                </a:tc>
              </a:tr>
              <a:tr h="222349">
                <a:tc>
                  <a:txBody>
                    <a:bodyPr/>
                    <a:lstStyle/>
                    <a:p>
                      <a:pPr algn="l" fontAlgn="ctr"/>
                      <a:r>
                        <a:rPr lang="en-US" sz="1000" b="1" i="0" u="none" strike="noStrike" dirty="0">
                          <a:solidFill>
                            <a:srgbClr val="000000"/>
                          </a:solidFill>
                          <a:latin typeface="Arial"/>
                        </a:rPr>
                        <a:t>NAICS 11</a:t>
                      </a:r>
                      <a:r>
                        <a:rPr lang="en-US" sz="1000" b="0" i="0" u="none" strike="noStrike" dirty="0">
                          <a:solidFill>
                            <a:srgbClr val="000000"/>
                          </a:solidFill>
                          <a:latin typeface="Arial"/>
                        </a:rPr>
                        <a:t> (</a:t>
                      </a:r>
                      <a:r>
                        <a:rPr lang="en-US" sz="1000" b="0" i="0" u="none" strike="noStrike" dirty="0" smtClean="0">
                          <a:solidFill>
                            <a:srgbClr val="000000"/>
                          </a:solidFill>
                          <a:latin typeface="Arial"/>
                        </a:rPr>
                        <a:t>Agriculture, forestry </a:t>
                      </a:r>
                      <a:r>
                        <a:rPr lang="en-US" sz="1000" b="0" i="0" u="none" strike="noStrike" dirty="0">
                          <a:solidFill>
                            <a:srgbClr val="000000"/>
                          </a:solidFill>
                          <a:latin typeface="Arial"/>
                        </a:rPr>
                        <a:t>and fishing)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Federal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r>
              <a:tr h="222349">
                <a:tc>
                  <a:txBody>
                    <a:bodyPr/>
                    <a:lstStyle/>
                    <a:p>
                      <a:pPr algn="l" fontAlgn="ctr"/>
                      <a:r>
                        <a:rPr lang="en-US" sz="1000" b="1" i="0" u="none" strike="noStrike" dirty="0">
                          <a:solidFill>
                            <a:srgbClr val="000000"/>
                          </a:solidFill>
                          <a:latin typeface="Arial"/>
                        </a:rPr>
                        <a:t>NAICS 21</a:t>
                      </a:r>
                      <a:r>
                        <a:rPr lang="en-US" sz="1000" b="0" i="0" u="none" strike="noStrike" dirty="0">
                          <a:solidFill>
                            <a:srgbClr val="000000"/>
                          </a:solidFill>
                          <a:latin typeface="Arial"/>
                        </a:rPr>
                        <a:t> (Mining)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State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222349">
                <a:tc>
                  <a:txBody>
                    <a:bodyPr/>
                    <a:lstStyle/>
                    <a:p>
                      <a:pPr algn="l" fontAlgn="ctr"/>
                      <a:r>
                        <a:rPr lang="en-US" sz="1000" b="1" i="0" u="none" strike="noStrike" dirty="0">
                          <a:solidFill>
                            <a:srgbClr val="000000"/>
                          </a:solidFill>
                          <a:latin typeface="Arial"/>
                        </a:rPr>
                        <a:t>NAICS 22</a:t>
                      </a:r>
                      <a:r>
                        <a:rPr lang="en-US" sz="1000" b="0" i="0" u="none" strike="noStrike" dirty="0">
                          <a:solidFill>
                            <a:srgbClr val="000000"/>
                          </a:solidFill>
                          <a:latin typeface="Arial"/>
                        </a:rPr>
                        <a:t> (Utilities)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Local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r>
              <a:tr h="222349">
                <a:tc>
                  <a:txBody>
                    <a:bodyPr/>
                    <a:lstStyle/>
                    <a:p>
                      <a:pPr algn="l" fontAlgn="ctr"/>
                      <a:r>
                        <a:rPr lang="en-US" sz="1000" b="1" i="0" u="none" strike="noStrike" dirty="0">
                          <a:solidFill>
                            <a:srgbClr val="000000"/>
                          </a:solidFill>
                          <a:latin typeface="Arial"/>
                        </a:rPr>
                        <a:t>NAICS 23</a:t>
                      </a:r>
                      <a:r>
                        <a:rPr lang="en-US" sz="1000" b="0" i="0" u="none" strike="noStrike" dirty="0">
                          <a:solidFill>
                            <a:srgbClr val="000000"/>
                          </a:solidFill>
                          <a:latin typeface="Arial"/>
                        </a:rPr>
                        <a:t> (Construction)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222349">
                <a:tc>
                  <a:txBody>
                    <a:bodyPr/>
                    <a:lstStyle/>
                    <a:p>
                      <a:pPr algn="l" fontAlgn="ctr"/>
                      <a:r>
                        <a:rPr lang="en-US" sz="1000" b="1" i="0" u="none" strike="noStrike" dirty="0">
                          <a:solidFill>
                            <a:srgbClr val="000000"/>
                          </a:solidFill>
                          <a:latin typeface="Arial"/>
                        </a:rPr>
                        <a:t>NAICS 31-33</a:t>
                      </a:r>
                      <a:r>
                        <a:rPr lang="en-US" sz="1000" b="0" i="0" u="none" strike="noStrike" dirty="0">
                          <a:solidFill>
                            <a:srgbClr val="000000"/>
                          </a:solidFill>
                          <a:latin typeface="Arial"/>
                        </a:rPr>
                        <a:t> (Manufacturing)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North American Industry Classification System (NAICS)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222349">
                <a:tc>
                  <a:txBody>
                    <a:bodyPr/>
                    <a:lstStyle/>
                    <a:p>
                      <a:pPr algn="l" fontAlgn="ctr"/>
                      <a:r>
                        <a:rPr lang="en-US" sz="1000" b="1" i="0" u="none" strike="noStrike" dirty="0">
                          <a:solidFill>
                            <a:srgbClr val="000000"/>
                          </a:solidFill>
                          <a:latin typeface="Arial"/>
                        </a:rPr>
                        <a:t>NAICS 42</a:t>
                      </a:r>
                      <a:r>
                        <a:rPr lang="en-US" sz="1000" b="0" i="0" u="none" strike="noStrike" dirty="0">
                          <a:solidFill>
                            <a:srgbClr val="000000"/>
                          </a:solidFill>
                          <a:latin typeface="Arial"/>
                        </a:rPr>
                        <a:t> (Wholesale trade)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22349">
                <a:tc>
                  <a:txBody>
                    <a:bodyPr/>
                    <a:lstStyle/>
                    <a:p>
                      <a:pPr algn="l" fontAlgn="ctr"/>
                      <a:r>
                        <a:rPr lang="en-US" sz="1000" b="1" i="0" u="none" strike="noStrike" dirty="0">
                          <a:solidFill>
                            <a:srgbClr val="000000"/>
                          </a:solidFill>
                          <a:latin typeface="Arial"/>
                        </a:rPr>
                        <a:t>NAICS 44-45</a:t>
                      </a:r>
                      <a:r>
                        <a:rPr lang="en-US" sz="1000" b="0" i="0" u="none" strike="noStrike" dirty="0">
                          <a:solidFill>
                            <a:srgbClr val="000000"/>
                          </a:solidFill>
                          <a:latin typeface="Arial"/>
                        </a:rPr>
                        <a:t> (Retail trade)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w="6350" cap="flat" cmpd="sng" algn="ctr">
                      <a:solidFill>
                        <a:srgbClr val="000000"/>
                      </a:solidFill>
                      <a:prstDash val="solid"/>
                      <a:round/>
                      <a:headEnd type="none" w="med" len="med"/>
                      <a:tailEnd type="none" w="med" len="med"/>
                    </a:lnT>
                    <a:lnB>
                      <a:noFill/>
                    </a:lnB>
                  </a:tcPr>
                </a:tc>
              </a:tr>
              <a:tr h="222349">
                <a:tc>
                  <a:txBody>
                    <a:bodyPr/>
                    <a:lstStyle/>
                    <a:p>
                      <a:pPr algn="l" fontAlgn="ctr"/>
                      <a:r>
                        <a:rPr lang="en-US" sz="1000" b="1" i="0" u="none" strike="noStrike" dirty="0">
                          <a:solidFill>
                            <a:srgbClr val="000000"/>
                          </a:solidFill>
                          <a:latin typeface="Arial"/>
                        </a:rPr>
                        <a:t>NAICS 48-49</a:t>
                      </a:r>
                      <a:r>
                        <a:rPr lang="en-US" sz="1000" b="0" i="0" u="none" strike="noStrike" dirty="0">
                          <a:solidFill>
                            <a:srgbClr val="000000"/>
                          </a:solidFill>
                          <a:latin typeface="Arial"/>
                        </a:rPr>
                        <a:t> (Transportation and warehousing)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51</a:t>
                      </a:r>
                      <a:r>
                        <a:rPr lang="en-US" sz="1000" b="0" i="0" u="none" strike="noStrike" dirty="0">
                          <a:solidFill>
                            <a:srgbClr val="000000"/>
                          </a:solidFill>
                          <a:latin typeface="Arial"/>
                        </a:rPr>
                        <a:t> (Information)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52</a:t>
                      </a:r>
                      <a:r>
                        <a:rPr lang="en-US" sz="1000" b="0" i="0" u="none" strike="noStrike" dirty="0">
                          <a:solidFill>
                            <a:srgbClr val="000000"/>
                          </a:solidFill>
                          <a:latin typeface="Arial"/>
                        </a:rPr>
                        <a:t> (Finance and insurance)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53</a:t>
                      </a:r>
                      <a:r>
                        <a:rPr lang="en-US" sz="1000" b="0" i="0" u="none" strike="noStrike" dirty="0">
                          <a:solidFill>
                            <a:srgbClr val="000000"/>
                          </a:solidFill>
                          <a:latin typeface="Arial"/>
                        </a:rPr>
                        <a:t> (Real estate and rentals)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54</a:t>
                      </a:r>
                      <a:r>
                        <a:rPr lang="en-US" sz="1000" b="0" i="0" u="none" strike="noStrike" dirty="0">
                          <a:solidFill>
                            <a:srgbClr val="000000"/>
                          </a:solidFill>
                          <a:latin typeface="Arial"/>
                        </a:rPr>
                        <a:t> (Professional and business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55</a:t>
                      </a:r>
                      <a:r>
                        <a:rPr lang="en-US" sz="1000" b="0" i="0" u="none" strike="noStrike" dirty="0">
                          <a:solidFill>
                            <a:srgbClr val="000000"/>
                          </a:solidFill>
                          <a:latin typeface="Arial"/>
                        </a:rPr>
                        <a:t> (Management of companies)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56</a:t>
                      </a:r>
                      <a:r>
                        <a:rPr lang="en-US" sz="1000" b="0" i="0" u="none" strike="noStrike" dirty="0">
                          <a:solidFill>
                            <a:srgbClr val="000000"/>
                          </a:solidFill>
                          <a:latin typeface="Arial"/>
                        </a:rPr>
                        <a:t> (Administrative and waste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61</a:t>
                      </a:r>
                      <a:r>
                        <a:rPr lang="en-US" sz="1000" b="0" i="0" u="none" strike="noStrike" dirty="0">
                          <a:solidFill>
                            <a:srgbClr val="000000"/>
                          </a:solidFill>
                          <a:latin typeface="Arial"/>
                        </a:rPr>
                        <a:t> (Private </a:t>
                      </a:r>
                      <a:r>
                        <a:rPr lang="en-US" sz="1000" b="0" i="0" u="none" strike="noStrike" dirty="0" smtClean="0">
                          <a:solidFill>
                            <a:srgbClr val="000000"/>
                          </a:solidFill>
                          <a:latin typeface="Arial"/>
                        </a:rPr>
                        <a:t>education services</a:t>
                      </a:r>
                      <a:r>
                        <a:rPr lang="en-US" sz="1000" b="0" i="0" u="none" strike="noStrike" dirty="0">
                          <a:solidFill>
                            <a:srgbClr val="000000"/>
                          </a:solidFill>
                          <a:latin typeface="Arial"/>
                        </a:rPr>
                        <a: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62</a:t>
                      </a:r>
                      <a:r>
                        <a:rPr lang="en-US" sz="1000" b="0" i="0" u="none" strike="noStrike" dirty="0">
                          <a:solidFill>
                            <a:srgbClr val="000000"/>
                          </a:solidFill>
                          <a:latin typeface="Arial"/>
                        </a:rPr>
                        <a:t> (Health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71</a:t>
                      </a:r>
                      <a:r>
                        <a:rPr lang="en-US" sz="1000" b="0" i="0" u="none" strike="noStrike" dirty="0">
                          <a:solidFill>
                            <a:srgbClr val="000000"/>
                          </a:solidFill>
                          <a:latin typeface="Arial"/>
                        </a:rPr>
                        <a:t> (Arts, entertainment and recreation)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72</a:t>
                      </a:r>
                      <a:r>
                        <a:rPr lang="en-US" sz="1000" b="0" i="0" u="none" strike="noStrike" dirty="0">
                          <a:solidFill>
                            <a:srgbClr val="000000"/>
                          </a:solidFill>
                          <a:latin typeface="Arial"/>
                        </a:rPr>
                        <a:t> (Accommodation and food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QCEW</a:t>
                      </a:r>
                      <a:r>
                        <a:rPr lang="en-US" sz="1000" b="0" i="0" u="none" strike="noStrike" baseline="0" dirty="0" smtClean="0">
                          <a:solidFill>
                            <a:srgbClr val="000000"/>
                          </a:solidFill>
                          <a:latin typeface="+mn-lt"/>
                        </a:rPr>
                        <a:t> is the Quarterly Census of Employment and Wages, a</a:t>
                      </a:r>
                      <a:endParaRPr lang="en-US" sz="1000" b="0" i="0" u="none" strike="noStrike" dirty="0" smtClean="0">
                        <a:solidFill>
                          <a:srgbClr val="000000"/>
                        </a:solidFill>
                        <a:latin typeface="+mn-lt"/>
                      </a:endParaRPr>
                    </a:p>
                  </a:txBody>
                  <a:tcPr marL="76672" marR="6389" marT="6389" marB="0" anchor="ctr">
                    <a:lnL>
                      <a:noFill/>
                    </a:lnL>
                    <a:lnR>
                      <a:noFill/>
                    </a:lnR>
                    <a:lnT>
                      <a:noFill/>
                    </a:lnT>
                    <a:lnB>
                      <a:noFill/>
                    </a:lnB>
                  </a:tcPr>
                </a:tc>
              </a:tr>
              <a:tr h="222349">
                <a:tc>
                  <a:txBody>
                    <a:bodyPr/>
                    <a:lstStyle/>
                    <a:p>
                      <a:pPr algn="l" fontAlgn="ctr"/>
                      <a:r>
                        <a:rPr lang="en-US" sz="1000" b="1" i="0" u="none" strike="noStrike" dirty="0">
                          <a:solidFill>
                            <a:srgbClr val="000000"/>
                          </a:solidFill>
                          <a:latin typeface="Arial"/>
                        </a:rPr>
                        <a:t>NAICS 81</a:t>
                      </a:r>
                      <a:r>
                        <a:rPr lang="en-US" sz="1000" b="0" i="0" u="none" strike="noStrike" dirty="0">
                          <a:solidFill>
                            <a:srgbClr val="000000"/>
                          </a:solidFill>
                          <a:latin typeface="Arial"/>
                        </a:rPr>
                        <a:t> (Other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sz="1000" b="0" i="0" u="none" strike="noStrike" dirty="0" smtClean="0">
                          <a:solidFill>
                            <a:srgbClr val="000000"/>
                          </a:solidFill>
                          <a:latin typeface="Arial"/>
                        </a:rPr>
                        <a:t>U.S. Bureau of Labor Statistics</a:t>
                      </a:r>
                      <a:r>
                        <a:rPr lang="en-US" sz="1000" b="0" i="0" u="none" strike="noStrike" baseline="0" dirty="0" smtClean="0">
                          <a:solidFill>
                            <a:srgbClr val="000000"/>
                          </a:solidFill>
                          <a:latin typeface="Arial"/>
                        </a:rPr>
                        <a:t> data set.</a:t>
                      </a: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tr>
              <a:tr h="130129">
                <a:tc>
                  <a:txBody>
                    <a:bodyPr/>
                    <a:lstStyle/>
                    <a:p>
                      <a:pPr algn="l" fontAlgn="b"/>
                      <a:endParaRPr lang="en-US" sz="800" b="0" i="0" u="none" strike="noStrike" dirty="0">
                        <a:solidFill>
                          <a:srgbClr val="000000"/>
                        </a:solidFill>
                        <a:latin typeface="Arial"/>
                      </a:endParaRPr>
                    </a:p>
                  </a:txBody>
                  <a:tcPr marL="6389" marR="6389" marT="63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800" b="0" i="0" u="none" strike="noStrike" dirty="0">
                        <a:solidFill>
                          <a:srgbClr val="000000"/>
                        </a:solidFill>
                        <a:latin typeface="Arial"/>
                      </a:endParaRPr>
                    </a:p>
                  </a:txBody>
                  <a:tcPr marL="6389" marR="6389" marT="6389" marB="0" anchor="b">
                    <a:lnL>
                      <a:noFill/>
                    </a:lnL>
                    <a:lnR>
                      <a:noFill/>
                    </a:lnR>
                    <a:lnT>
                      <a:noFill/>
                    </a:lnT>
                    <a:lnB>
                      <a:noFill/>
                    </a:lnB>
                  </a:tcPr>
                </a:tc>
                <a:tc>
                  <a:txBody>
                    <a:bodyPr/>
                    <a:lstStyle/>
                    <a:p>
                      <a:pPr algn="r" fontAlgn="b"/>
                      <a:endParaRPr lang="en-US" sz="800" b="0" i="0" u="none" strike="noStrike" dirty="0">
                        <a:solidFill>
                          <a:srgbClr val="000000"/>
                        </a:solidFill>
                        <a:latin typeface="Arial"/>
                      </a:endParaRPr>
                    </a:p>
                  </a:txBody>
                  <a:tcPr marL="6389" marR="6389" marT="6389"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Yakima County: Total covered </a:t>
            </a:r>
            <a:br>
              <a:rPr lang="en-US" sz="3200" b="1" dirty="0" smtClean="0">
                <a:ea typeface="ＭＳ Ｐゴシック" pitchFamily="34" charset="-128"/>
              </a:rPr>
            </a:br>
            <a:r>
              <a:rPr lang="en-US" sz="3200" b="1" dirty="0" smtClean="0">
                <a:ea typeface="ＭＳ Ｐゴシック" pitchFamily="34" charset="-128"/>
              </a:rPr>
              <a:t>employment from 2007-2017</a:t>
            </a: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QCEW Data</a:t>
            </a:r>
            <a:endParaRPr lang="en-US" sz="1200" dirty="0">
              <a:solidFill>
                <a:srgbClr val="000000"/>
              </a:solidFill>
            </a:endParaRPr>
          </a:p>
        </p:txBody>
      </p:sp>
      <p:pic>
        <p:nvPicPr>
          <p:cNvPr id="2" name="Picture 1"/>
          <p:cNvPicPr>
            <a:picLocks noChangeAspect="1"/>
          </p:cNvPicPr>
          <p:nvPr/>
        </p:nvPicPr>
        <p:blipFill>
          <a:blip r:embed="rId3"/>
          <a:stretch>
            <a:fillRect/>
          </a:stretch>
        </p:blipFill>
        <p:spPr>
          <a:xfrm>
            <a:off x="587141" y="1626669"/>
            <a:ext cx="8450981" cy="429286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Yakima County: Agricultural employment declined by 3.6 percent from 2016-2017</a:t>
            </a: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QCEW Data</a:t>
            </a:r>
            <a:endParaRPr lang="en-US" sz="1200" dirty="0">
              <a:solidFill>
                <a:srgbClr val="000000"/>
              </a:solidFill>
            </a:endParaRPr>
          </a:p>
        </p:txBody>
      </p:sp>
      <p:pic>
        <p:nvPicPr>
          <p:cNvPr id="3" name="Picture 2"/>
          <p:cNvPicPr>
            <a:picLocks noChangeAspect="1"/>
          </p:cNvPicPr>
          <p:nvPr/>
        </p:nvPicPr>
        <p:blipFill>
          <a:blip r:embed="rId3"/>
          <a:stretch>
            <a:fillRect/>
          </a:stretch>
        </p:blipFill>
        <p:spPr>
          <a:xfrm>
            <a:off x="616017" y="1636295"/>
            <a:ext cx="8527983" cy="4235116"/>
          </a:xfrm>
          <a:prstGeom prst="rect">
            <a:avLst/>
          </a:prstGeom>
        </p:spPr>
      </p:pic>
    </p:spTree>
    <p:extLst>
      <p:ext uri="{BB962C8B-B14F-4D97-AF65-F5344CB8AC3E}">
        <p14:creationId xmlns:p14="http://schemas.microsoft.com/office/powerpoint/2010/main" val="58152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ea typeface="ＭＳ Ｐゴシック" pitchFamily="34" charset="-128"/>
              </a:rPr>
              <a:t>Yakima County: </a:t>
            </a:r>
            <a:r>
              <a:rPr lang="en-US" sz="3200" b="1" dirty="0">
                <a:ea typeface="ＭＳ Ｐゴシック" pitchFamily="34" charset="-128"/>
              </a:rPr>
              <a:t>Agricultural </a:t>
            </a:r>
            <a:r>
              <a:rPr lang="en-US" sz="3200" b="1" dirty="0" smtClean="0">
                <a:ea typeface="ＭＳ Ｐゴシック" pitchFamily="34" charset="-128"/>
              </a:rPr>
              <a:t>payroll increased </a:t>
            </a:r>
            <a:r>
              <a:rPr lang="en-US" sz="3200" b="1" dirty="0">
                <a:ea typeface="ＭＳ Ｐゴシック" pitchFamily="34" charset="-128"/>
              </a:rPr>
              <a:t>by </a:t>
            </a:r>
            <a:r>
              <a:rPr lang="en-US" sz="3200" b="1" dirty="0" smtClean="0">
                <a:ea typeface="ＭＳ Ｐゴシック" pitchFamily="34" charset="-128"/>
              </a:rPr>
              <a:t>4.2 </a:t>
            </a:r>
            <a:r>
              <a:rPr lang="en-US" sz="3200" b="1" dirty="0">
                <a:ea typeface="ＭＳ Ｐゴシック" pitchFamily="34" charset="-128"/>
              </a:rPr>
              <a:t>percent from 2016-2017</a:t>
            </a:r>
            <a:endParaRPr lang="en-US" sz="3200" b="1" dirty="0" smtClean="0">
              <a:ea typeface="ＭＳ Ｐゴシック" pitchFamily="34" charset="-128"/>
            </a:endParaRP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QCEW Data</a:t>
            </a:r>
            <a:endParaRPr lang="en-US" sz="1200" dirty="0">
              <a:solidFill>
                <a:srgbClr val="000000"/>
              </a:solidFill>
            </a:endParaRPr>
          </a:p>
        </p:txBody>
      </p:sp>
      <p:pic>
        <p:nvPicPr>
          <p:cNvPr id="3" name="Picture 2"/>
          <p:cNvPicPr>
            <a:picLocks noChangeAspect="1"/>
          </p:cNvPicPr>
          <p:nvPr/>
        </p:nvPicPr>
        <p:blipFill>
          <a:blip r:embed="rId3"/>
          <a:stretch>
            <a:fillRect/>
          </a:stretch>
        </p:blipFill>
        <p:spPr>
          <a:xfrm>
            <a:off x="567890" y="1645920"/>
            <a:ext cx="8470231" cy="4312118"/>
          </a:xfrm>
          <a:prstGeom prst="rect">
            <a:avLst/>
          </a:prstGeom>
        </p:spPr>
      </p:pic>
    </p:spTree>
    <p:extLst>
      <p:ext uri="{BB962C8B-B14F-4D97-AF65-F5344CB8AC3E}">
        <p14:creationId xmlns:p14="http://schemas.microsoft.com/office/powerpoint/2010/main" val="3413716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solidFill>
                  <a:schemeClr val="bg1"/>
                </a:solidFill>
              </a:rPr>
              <a:t>Yakima County: </a:t>
            </a:r>
            <a:br>
              <a:rPr lang="en-US" sz="3200" b="1" dirty="0" smtClean="0">
                <a:solidFill>
                  <a:schemeClr val="bg1"/>
                </a:solidFill>
              </a:rPr>
            </a:br>
            <a:r>
              <a:rPr lang="en-US" sz="3200" b="1" dirty="0" smtClean="0">
                <a:solidFill>
                  <a:schemeClr val="bg1"/>
                </a:solidFill>
              </a:rPr>
              <a:t>Top 5 industries by employment in 2017</a:t>
            </a:r>
            <a:endParaRPr lang="en-US" sz="3200" b="1" dirty="0" smtClean="0">
              <a:solidFill>
                <a:schemeClr val="bg1"/>
              </a:solidFill>
              <a:ea typeface="ＭＳ Ｐゴシック" pitchFamily="34" charset="-128"/>
            </a:endParaRPr>
          </a:p>
        </p:txBody>
      </p:sp>
      <p:sp>
        <p:nvSpPr>
          <p:cNvPr id="10" name="TextBox 9"/>
          <p:cNvSpPr txBox="1"/>
          <p:nvPr/>
        </p:nvSpPr>
        <p:spPr>
          <a:xfrm>
            <a:off x="1334107" y="6189709"/>
            <a:ext cx="5475766"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QCEW Data</a:t>
            </a:r>
            <a:endParaRPr lang="en-US" sz="1200" dirty="0">
              <a:solidFill>
                <a:srgbClr val="000000"/>
              </a:solidFill>
            </a:endParaRPr>
          </a:p>
        </p:txBody>
      </p:sp>
      <p:pic>
        <p:nvPicPr>
          <p:cNvPr id="4" name="Picture 3"/>
          <p:cNvPicPr>
            <a:picLocks noChangeAspect="1"/>
          </p:cNvPicPr>
          <p:nvPr/>
        </p:nvPicPr>
        <p:blipFill>
          <a:blip r:embed="rId3"/>
          <a:stretch>
            <a:fillRect/>
          </a:stretch>
        </p:blipFill>
        <p:spPr>
          <a:xfrm>
            <a:off x="484654" y="1532767"/>
            <a:ext cx="5027429" cy="4489905"/>
          </a:xfrm>
          <a:prstGeom prst="rect">
            <a:avLst/>
          </a:prstGeom>
        </p:spPr>
      </p:pic>
      <p:pic>
        <p:nvPicPr>
          <p:cNvPr id="5" name="Picture 4"/>
          <p:cNvPicPr>
            <a:picLocks noChangeAspect="1"/>
          </p:cNvPicPr>
          <p:nvPr/>
        </p:nvPicPr>
        <p:blipFill>
          <a:blip r:embed="rId4"/>
          <a:stretch>
            <a:fillRect/>
          </a:stretch>
        </p:blipFill>
        <p:spPr>
          <a:xfrm>
            <a:off x="5636876" y="2280268"/>
            <a:ext cx="2910000" cy="2950000"/>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solidFill>
                  <a:schemeClr val="bg1"/>
                </a:solidFill>
              </a:rPr>
              <a:t>Yakima County: </a:t>
            </a:r>
            <a:br>
              <a:rPr lang="en-US" sz="3200" b="1" dirty="0">
                <a:solidFill>
                  <a:schemeClr val="bg1"/>
                </a:solidFill>
              </a:rPr>
            </a:br>
            <a:r>
              <a:rPr lang="en-US" sz="3200" b="1" dirty="0">
                <a:solidFill>
                  <a:schemeClr val="bg1"/>
                </a:solidFill>
              </a:rPr>
              <a:t>Top 5 industries by </a:t>
            </a:r>
            <a:r>
              <a:rPr lang="en-US" sz="3200" b="1" dirty="0" smtClean="0">
                <a:solidFill>
                  <a:schemeClr val="bg1"/>
                </a:solidFill>
              </a:rPr>
              <a:t>wages </a:t>
            </a:r>
            <a:r>
              <a:rPr lang="en-US" sz="3200" b="1" dirty="0">
                <a:solidFill>
                  <a:schemeClr val="bg1"/>
                </a:solidFill>
              </a:rPr>
              <a:t>in </a:t>
            </a:r>
            <a:r>
              <a:rPr lang="en-US" sz="3200" b="1" dirty="0" smtClean="0">
                <a:solidFill>
                  <a:schemeClr val="bg1"/>
                </a:solidFill>
              </a:rPr>
              <a:t>2017</a:t>
            </a:r>
            <a:endParaRPr lang="en-US" sz="3200" b="1" dirty="0" smtClean="0">
              <a:solidFill>
                <a:schemeClr val="bg1"/>
              </a:solidFill>
              <a:ea typeface="ＭＳ Ｐゴシック" pitchFamily="34" charset="-128"/>
            </a:endParaRPr>
          </a:p>
        </p:txBody>
      </p:sp>
      <p:sp>
        <p:nvSpPr>
          <p:cNvPr id="10" name="TextBox 9"/>
          <p:cNvSpPr txBox="1"/>
          <p:nvPr/>
        </p:nvSpPr>
        <p:spPr>
          <a:xfrm>
            <a:off x="1382232" y="6083552"/>
            <a:ext cx="5475767" cy="282315"/>
          </a:xfrm>
          <a:prstGeom prst="rect">
            <a:avLst/>
          </a:prstGeom>
          <a:noFill/>
        </p:spPr>
        <p:txBody>
          <a:bodyPr wrap="square" rtlCol="0">
            <a:spAutoFit/>
          </a:bodyPr>
          <a:lstStyle/>
          <a:p>
            <a:r>
              <a:rPr lang="en-US" sz="1200" b="1" i="1" dirty="0" smtClean="0">
                <a:solidFill>
                  <a:srgbClr val="000000"/>
                </a:solidFill>
              </a:rPr>
              <a:t>Source: </a:t>
            </a:r>
            <a:r>
              <a:rPr lang="en-US" sz="1200" dirty="0" smtClean="0">
                <a:solidFill>
                  <a:srgbClr val="000000"/>
                </a:solidFill>
              </a:rPr>
              <a:t>QCEW Data</a:t>
            </a:r>
            <a:endParaRPr lang="en-US" sz="1200" dirty="0">
              <a:solidFill>
                <a:srgbClr val="000000"/>
              </a:solidFill>
            </a:endParaRPr>
          </a:p>
        </p:txBody>
      </p:sp>
      <p:pic>
        <p:nvPicPr>
          <p:cNvPr id="4" name="Picture 3"/>
          <p:cNvPicPr>
            <a:picLocks noChangeAspect="1"/>
          </p:cNvPicPr>
          <p:nvPr/>
        </p:nvPicPr>
        <p:blipFill>
          <a:blip r:embed="rId3"/>
          <a:stretch>
            <a:fillRect/>
          </a:stretch>
        </p:blipFill>
        <p:spPr>
          <a:xfrm>
            <a:off x="493230" y="1610382"/>
            <a:ext cx="5027429" cy="4355524"/>
          </a:xfrm>
          <a:prstGeom prst="rect">
            <a:avLst/>
          </a:prstGeom>
        </p:spPr>
      </p:pic>
      <p:pic>
        <p:nvPicPr>
          <p:cNvPr id="5" name="Picture 4"/>
          <p:cNvPicPr>
            <a:picLocks noChangeAspect="1"/>
          </p:cNvPicPr>
          <p:nvPr/>
        </p:nvPicPr>
        <p:blipFill>
          <a:blip r:embed="rId4"/>
          <a:stretch>
            <a:fillRect/>
          </a:stretch>
        </p:blipFill>
        <p:spPr>
          <a:xfrm>
            <a:off x="5612613" y="2290676"/>
            <a:ext cx="2910000" cy="2950000"/>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smtClean="0"/>
              <a:t>Yakima County in 2017: </a:t>
            </a:r>
            <a:br>
              <a:rPr lang="en-US" sz="3200" b="1" dirty="0" smtClean="0"/>
            </a:br>
            <a:r>
              <a:rPr lang="en-US" sz="2800" b="1" dirty="0" smtClean="0"/>
              <a:t>Summary of “Top 5” industries (ranked by % of jobs)</a:t>
            </a:r>
            <a:endParaRPr lang="en-US" sz="2800" b="1" dirty="0" smtClean="0">
              <a:ea typeface="ＭＳ Ｐゴシック" pitchFamily="34" charset="-128"/>
            </a:endParaRPr>
          </a:p>
        </p:txBody>
      </p:sp>
      <p:sp>
        <p:nvSpPr>
          <p:cNvPr id="6" name="Content Placeholder 5"/>
          <p:cNvSpPr>
            <a:spLocks noGrp="1"/>
          </p:cNvSpPr>
          <p:nvPr>
            <p:ph idx="1"/>
          </p:nvPr>
        </p:nvSpPr>
        <p:spPr>
          <a:xfrm>
            <a:off x="838200" y="1604681"/>
            <a:ext cx="7696200" cy="1524885"/>
          </a:xfrm>
        </p:spPr>
        <p:txBody>
          <a:bodyPr/>
          <a:lstStyle/>
          <a:p>
            <a:pPr>
              <a:spcBef>
                <a:spcPts val="675"/>
              </a:spcBef>
              <a:buNone/>
            </a:pPr>
            <a:r>
              <a:rPr lang="en-US" sz="2000" b="1" dirty="0" smtClean="0">
                <a:solidFill>
                  <a:srgbClr val="003366"/>
                </a:solidFill>
              </a:rPr>
              <a:t>Total covered wages = $4.36 billion  </a:t>
            </a:r>
          </a:p>
          <a:p>
            <a:pPr>
              <a:spcBef>
                <a:spcPts val="675"/>
              </a:spcBef>
              <a:buNone/>
            </a:pPr>
            <a:r>
              <a:rPr lang="en-US" sz="2000" b="1" dirty="0" smtClean="0">
                <a:solidFill>
                  <a:srgbClr val="003366"/>
                </a:solidFill>
              </a:rPr>
              <a:t>Average annual employment = 113,572</a:t>
            </a:r>
          </a:p>
          <a:p>
            <a:pPr>
              <a:spcBef>
                <a:spcPts val="675"/>
              </a:spcBef>
              <a:buNone/>
            </a:pPr>
            <a:r>
              <a:rPr lang="en-US" sz="2000" b="1" dirty="0" smtClean="0">
                <a:solidFill>
                  <a:srgbClr val="003366"/>
                </a:solidFill>
              </a:rPr>
              <a:t>Average annual wage = $38,365 (61.8 percent of Washington State’s average annual wage of $62,077)</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815283601"/>
              </p:ext>
            </p:extLst>
          </p:nvPr>
        </p:nvGraphicFramePr>
        <p:xfrm>
          <a:off x="914399" y="3129565"/>
          <a:ext cx="6606863" cy="3033110"/>
        </p:xfrm>
        <a:graphic>
          <a:graphicData uri="http://schemas.openxmlformats.org/drawingml/2006/table">
            <a:tbl>
              <a:tblPr/>
              <a:tblGrid>
                <a:gridCol w="2821681"/>
                <a:gridCol w="1887675"/>
                <a:gridCol w="1897507"/>
              </a:tblGrid>
              <a:tr h="717440">
                <a:tc>
                  <a:txBody>
                    <a:bodyPr/>
                    <a:lstStyle/>
                    <a:p>
                      <a:pPr algn="l" rtl="0" fontAlgn="ctr"/>
                      <a:r>
                        <a:rPr lang="en-US" sz="1800" b="1" i="0" u="none" strike="noStrike" dirty="0">
                          <a:solidFill>
                            <a:srgbClr val="FFFFFF"/>
                          </a:solidFill>
                          <a:latin typeface="Arial Narrow"/>
                        </a:rPr>
                        <a:t>Industry</a:t>
                      </a:r>
                    </a:p>
                  </a:txBody>
                  <a:tcPr marL="146897" marR="12241" marT="1224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rtl="0" fontAlgn="ctr"/>
                      <a:r>
                        <a:rPr lang="en-US" sz="1800" b="1" i="0" u="none" strike="noStrike" dirty="0">
                          <a:solidFill>
                            <a:srgbClr val="FFFFFF"/>
                          </a:solidFill>
                          <a:latin typeface="Arial Narrow"/>
                        </a:rPr>
                        <a:t>Percent of </a:t>
                      </a:r>
                      <a:r>
                        <a:rPr lang="en-US" sz="1800" b="1" i="0" u="none" strike="noStrike" dirty="0" smtClean="0">
                          <a:solidFill>
                            <a:srgbClr val="FFFFFF"/>
                          </a:solidFill>
                          <a:latin typeface="Arial Narrow"/>
                        </a:rPr>
                        <a:t>jobs</a:t>
                      </a:r>
                    </a:p>
                    <a:p>
                      <a:pPr algn="ctr" rtl="0" fontAlgn="ctr"/>
                      <a:r>
                        <a:rPr lang="en-US" sz="1800" b="1" i="0" u="none" strike="noStrike" dirty="0" smtClean="0">
                          <a:solidFill>
                            <a:srgbClr val="FFFFFF"/>
                          </a:solidFill>
                          <a:latin typeface="Arial Narrow"/>
                        </a:rPr>
                        <a:t>(in Yakima</a:t>
                      </a:r>
                      <a:r>
                        <a:rPr lang="en-US" sz="1800" b="1" i="0" u="none" strike="noStrike" baseline="0" dirty="0" smtClean="0">
                          <a:solidFill>
                            <a:srgbClr val="FFFFFF"/>
                          </a:solidFill>
                          <a:latin typeface="Arial Narrow"/>
                        </a:rPr>
                        <a:t> County)</a:t>
                      </a:r>
                      <a:endParaRPr lang="en-US" sz="1800" b="1" i="0" u="none" strike="noStrike" dirty="0">
                        <a:solidFill>
                          <a:srgbClr val="FFFFFF"/>
                        </a:solidFill>
                        <a:latin typeface="Arial Narrow"/>
                      </a:endParaRPr>
                    </a:p>
                  </a:txBody>
                  <a:tcPr marL="12241" marR="12241" marT="122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800" b="1" i="0" u="none" strike="noStrike" dirty="0">
                          <a:solidFill>
                            <a:srgbClr val="FFFFFF"/>
                          </a:solidFill>
                          <a:latin typeface="Arial Narrow"/>
                        </a:rPr>
                        <a:t>Percent of </a:t>
                      </a:r>
                      <a:r>
                        <a:rPr lang="en-US" sz="1800" b="1" i="0" u="none" strike="noStrike" dirty="0" smtClean="0">
                          <a:solidFill>
                            <a:srgbClr val="FFFFFF"/>
                          </a:solidFill>
                          <a:latin typeface="Arial Narrow"/>
                        </a:rPr>
                        <a:t>wages</a:t>
                      </a:r>
                    </a:p>
                    <a:p>
                      <a:pPr marL="0" marR="0" indent="0" algn="ctr" defTabSz="457200" rtl="0" eaLnBrk="1" fontAlgn="ctr" latinLnBrk="0" hangingPunct="1">
                        <a:lnSpc>
                          <a:spcPct val="100000"/>
                        </a:lnSpc>
                        <a:spcBef>
                          <a:spcPts val="0"/>
                        </a:spcBef>
                        <a:spcAft>
                          <a:spcPts val="0"/>
                        </a:spcAft>
                        <a:buClrTx/>
                        <a:buSzTx/>
                        <a:buFontTx/>
                        <a:buNone/>
                        <a:tabLst/>
                        <a:defRPr/>
                      </a:pPr>
                      <a:r>
                        <a:rPr lang="en-US" sz="1800" b="1" i="0" u="none" strike="noStrike" dirty="0" smtClean="0">
                          <a:solidFill>
                            <a:srgbClr val="FFFFFF"/>
                          </a:solidFill>
                          <a:latin typeface="Arial Narrow"/>
                        </a:rPr>
                        <a:t>(in Yakima</a:t>
                      </a:r>
                      <a:r>
                        <a:rPr lang="en-US" sz="1800" b="1" i="0" u="none" strike="noStrike" baseline="0" dirty="0" smtClean="0">
                          <a:solidFill>
                            <a:srgbClr val="FFFFFF"/>
                          </a:solidFill>
                          <a:latin typeface="Arial Narrow"/>
                        </a:rPr>
                        <a:t> County)</a:t>
                      </a:r>
                      <a:endParaRPr lang="en-US" sz="1800" b="1" i="0" u="none" strike="noStrike" dirty="0" smtClean="0">
                        <a:solidFill>
                          <a:srgbClr val="FFFFFF"/>
                        </a:solidFill>
                        <a:latin typeface="Arial Narrow"/>
                      </a:endParaRPr>
                    </a:p>
                  </a:txBody>
                  <a:tcPr marL="12241" marR="12241" marT="1224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463134">
                <a:tc>
                  <a:txBody>
                    <a:bodyPr/>
                    <a:lstStyle/>
                    <a:p>
                      <a:pPr algn="l" rtl="0" fontAlgn="ctr"/>
                      <a:r>
                        <a:rPr lang="en-US" sz="1400" b="0" i="0" u="none" strike="noStrike" dirty="0">
                          <a:solidFill>
                            <a:srgbClr val="003366"/>
                          </a:solidFill>
                          <a:latin typeface="Arial Narrow"/>
                        </a:rPr>
                        <a:t>Agriculture</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smtClean="0">
                          <a:solidFill>
                            <a:srgbClr val="003366"/>
                          </a:solidFill>
                          <a:latin typeface="Arial Narrow"/>
                        </a:rPr>
                        <a:t>26.6</a:t>
                      </a:r>
                      <a:endParaRPr lang="en-US" sz="1400" b="0" i="0" u="none" strike="noStrike" dirty="0">
                        <a:solidFill>
                          <a:srgbClr val="003366"/>
                        </a:solidFill>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smtClean="0">
                          <a:latin typeface="Arial Narrow"/>
                        </a:rPr>
                        <a:t>21.3</a:t>
                      </a:r>
                      <a:endParaRPr lang="en-US" sz="1400" b="0" i="0" u="none" strike="noStrike" dirty="0">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r>
              <a:tr h="463134">
                <a:tc>
                  <a:txBody>
                    <a:bodyPr/>
                    <a:lstStyle/>
                    <a:p>
                      <a:pPr algn="l" rtl="0" fontAlgn="ctr"/>
                      <a:r>
                        <a:rPr lang="en-US" sz="1400" b="0" i="0" u="none" strike="noStrike" dirty="0">
                          <a:solidFill>
                            <a:srgbClr val="003366"/>
                          </a:solidFill>
                          <a:latin typeface="Arial Narrow"/>
                        </a:rPr>
                        <a:t>Health services</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3366"/>
                          </a:solidFill>
                          <a:latin typeface="Arial Narrow"/>
                        </a:rPr>
                        <a:t>14.0</a:t>
                      </a:r>
                      <a:endParaRPr lang="en-US" sz="1400" b="0" i="0" u="none" strike="noStrike" dirty="0">
                        <a:solidFill>
                          <a:srgbClr val="003366"/>
                        </a:solidFill>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Narrow"/>
                        </a:rPr>
                        <a:t>16.3</a:t>
                      </a:r>
                      <a:endParaRPr lang="en-US" sz="1400" b="0" i="0" u="none" strike="noStrike" dirty="0">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134">
                <a:tc>
                  <a:txBody>
                    <a:bodyPr/>
                    <a:lstStyle/>
                    <a:p>
                      <a:pPr algn="l" rtl="0" fontAlgn="ctr"/>
                      <a:r>
                        <a:rPr lang="en-US" sz="1400" b="0" i="0" u="none" strike="noStrike" dirty="0">
                          <a:solidFill>
                            <a:srgbClr val="003366"/>
                          </a:solidFill>
                          <a:latin typeface="Arial Narrow"/>
                        </a:rPr>
                        <a:t>Local government</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smtClean="0">
                          <a:solidFill>
                            <a:srgbClr val="003366"/>
                          </a:solidFill>
                          <a:latin typeface="Arial Narrow"/>
                        </a:rPr>
                        <a:t>12.2</a:t>
                      </a:r>
                      <a:endParaRPr lang="en-US" sz="1400" b="0" i="0" u="none" strike="noStrike" dirty="0">
                        <a:solidFill>
                          <a:srgbClr val="003366"/>
                        </a:solidFill>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smtClean="0">
                          <a:latin typeface="Arial Narrow"/>
                        </a:rPr>
                        <a:t>14.2</a:t>
                      </a:r>
                      <a:endParaRPr lang="en-US" sz="1400" b="0" i="0" u="none" strike="noStrike" dirty="0">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r>
              <a:tr h="463134">
                <a:tc>
                  <a:txBody>
                    <a:bodyPr/>
                    <a:lstStyle/>
                    <a:p>
                      <a:pPr algn="l" rtl="0" fontAlgn="ctr"/>
                      <a:r>
                        <a:rPr lang="en-US" sz="1400" b="0" i="0" u="none" strike="noStrike" dirty="0">
                          <a:solidFill>
                            <a:srgbClr val="003366"/>
                          </a:solidFill>
                          <a:latin typeface="Arial Narrow"/>
                        </a:rPr>
                        <a:t>Retail trade</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3366"/>
                          </a:solidFill>
                          <a:latin typeface="Arial Narrow"/>
                        </a:rPr>
                        <a:t>9.6</a:t>
                      </a:r>
                      <a:endParaRPr lang="en-US" sz="1400" b="0" i="0" u="none" strike="noStrike" dirty="0">
                        <a:solidFill>
                          <a:srgbClr val="003366"/>
                        </a:solidFill>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Narrow"/>
                        </a:rPr>
                        <a:t>7.6</a:t>
                      </a:r>
                      <a:endParaRPr lang="en-US" sz="1400" b="0" i="0" u="none" strike="noStrike" dirty="0">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134">
                <a:tc>
                  <a:txBody>
                    <a:bodyPr/>
                    <a:lstStyle/>
                    <a:p>
                      <a:pPr algn="l" rtl="0" fontAlgn="ctr"/>
                      <a:r>
                        <a:rPr lang="en-US" sz="1400" b="0" i="0" u="none" strike="noStrike" dirty="0">
                          <a:solidFill>
                            <a:srgbClr val="003366"/>
                          </a:solidFill>
                          <a:latin typeface="Arial Narrow"/>
                        </a:rPr>
                        <a:t>Manufacturing</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smtClean="0">
                          <a:solidFill>
                            <a:srgbClr val="003366"/>
                          </a:solidFill>
                          <a:latin typeface="Arial Narrow"/>
                        </a:rPr>
                        <a:t>7.5</a:t>
                      </a:r>
                      <a:endParaRPr lang="en-US" sz="1400" b="0" i="0" u="none" strike="noStrike" dirty="0">
                        <a:solidFill>
                          <a:srgbClr val="003366"/>
                        </a:solidFill>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smtClean="0">
                          <a:latin typeface="Arial Narrow"/>
                        </a:rPr>
                        <a:t>9.4</a:t>
                      </a:r>
                      <a:endParaRPr lang="en-US" sz="1400" b="0" i="0" u="none" strike="noStrike" dirty="0">
                        <a:latin typeface="Arial Narrow"/>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leg">
  <a:themeElements>
    <a:clrScheme name="UI Tax">
      <a:dk1>
        <a:srgbClr val="003366"/>
      </a:dk1>
      <a:lt1>
        <a:sysClr val="window" lastClr="FFFFFF"/>
      </a:lt1>
      <a:dk2>
        <a:srgbClr val="CC6600"/>
      </a:dk2>
      <a:lt2>
        <a:srgbClr val="CCCC99"/>
      </a:lt2>
      <a:accent1>
        <a:srgbClr val="363063"/>
      </a:accent1>
      <a:accent2>
        <a:srgbClr val="6C7728"/>
      </a:accent2>
      <a:accent3>
        <a:srgbClr val="9B3136"/>
      </a:accent3>
      <a:accent4>
        <a:srgbClr val="FFFFFF"/>
      </a:accent4>
      <a:accent5>
        <a:srgbClr val="0057B0"/>
      </a:accent5>
      <a:accent6>
        <a:srgbClr val="FFFFCC"/>
      </a:accent6>
      <a:hlink>
        <a:srgbClr val="999900"/>
      </a:hlink>
      <a:folHlink>
        <a:srgbClr val="CC99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template-leg.pot</Template>
  <TotalTime>11973</TotalTime>
  <Words>3323</Words>
  <Application>Microsoft Office PowerPoint</Application>
  <PresentationFormat>On-screen Show (4:3)</PresentationFormat>
  <Paragraphs>196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Arial Narrow</vt:lpstr>
      <vt:lpstr>Times New Roman</vt:lpstr>
      <vt:lpstr>Wingdings</vt:lpstr>
      <vt:lpstr>template-leg</vt:lpstr>
      <vt:lpstr>Yakima County Economic Update  </vt:lpstr>
      <vt:lpstr>Today’s presentation</vt:lpstr>
      <vt:lpstr>Analyzed county-level QCEW data  for 22 industries/sectors</vt:lpstr>
      <vt:lpstr>Yakima County: Total covered  employment from 2007-2017</vt:lpstr>
      <vt:lpstr>Yakima County: Agricultural employment declined by 3.6 percent from 2016-2017</vt:lpstr>
      <vt:lpstr>Yakima County: Agricultural payroll increased by 4.2 percent from 2016-2017</vt:lpstr>
      <vt:lpstr>Yakima County:  Top 5 industries by employment in 2017</vt:lpstr>
      <vt:lpstr>Yakima County:  Top 5 industries by wages in 2017</vt:lpstr>
      <vt:lpstr>Yakima County in 2017:  Summary of “Top 5” industries (ranked by % of jobs)</vt:lpstr>
      <vt:lpstr> Annual Average Unemployment Rates  in Yakima County and in Washington  from 2005-2017 </vt:lpstr>
      <vt:lpstr>Unemployment Rates in Yakima County: From January 2016-May 2018</vt:lpstr>
      <vt:lpstr>Yakima County’s Civilian Labor Force: From May 2017-May 2018</vt:lpstr>
      <vt:lpstr>Labor Force Changes in Yakima County and Washington in the last twelve months</vt:lpstr>
      <vt:lpstr>Yakima County: Total nonfarm   employment from 2007-2017</vt:lpstr>
      <vt:lpstr>Yakima County and Washington:  Nonfarm employment changes  during the last 10 years (2007-2017)</vt:lpstr>
      <vt:lpstr>Nonfarm employment changes in Yakima County and Washington in the last twelve months</vt:lpstr>
      <vt:lpstr>Yakima County - Nonfarm job growth  in major industries from 2016 to 2017</vt:lpstr>
      <vt:lpstr>Summary of job gains/losses (in #) in Yakima  County nonfarm industries from 2016 to 2017</vt:lpstr>
      <vt:lpstr>Summary of job gains/losses (in %) in Yakima County nonfarm industries from 2016 to 2017</vt:lpstr>
      <vt:lpstr> In 2017: Agricultural employment declined by 3.6 percent while nonfarm rose by 2.0 percent  </vt:lpstr>
      <vt:lpstr>“Yakima County Economic Update” Questions?</vt:lpstr>
    </vt:vector>
  </TitlesOfParts>
  <Company>LMPA, Washington State Employment Security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Yakima County Economic Update</dc:title>
  <dc:creator>Donald W. Meseck</dc:creator>
  <cp:lastModifiedBy>Meseck, Don (ESD)</cp:lastModifiedBy>
  <cp:revision>1142</cp:revision>
  <cp:lastPrinted>2017-10-27T21:25:13Z</cp:lastPrinted>
  <dcterms:created xsi:type="dcterms:W3CDTF">2010-01-06T23:06:36Z</dcterms:created>
  <dcterms:modified xsi:type="dcterms:W3CDTF">2018-07-23T20:41:34Z</dcterms:modified>
</cp:coreProperties>
</file>